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FFC8AA-6937-45AA-BC27-74D673EF2B9B}" v="28" dt="2020-10-14T14:41:49.6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93" autoAdjust="0"/>
    <p:restoredTop sz="94660"/>
  </p:normalViewPr>
  <p:slideViewPr>
    <p:cSldViewPr snapToGrid="0">
      <p:cViewPr varScale="1">
        <p:scale>
          <a:sx n="86" d="100"/>
          <a:sy n="86" d="100"/>
        </p:scale>
        <p:origin x="7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ter Martin" userId="eab38177-43b4-4910-bd6d-d79c0757596d" providerId="ADAL" clId="{8DFFC8AA-6937-45AA-BC27-74D673EF2B9B}"/>
    <pc:docChg chg="undo custSel modSld">
      <pc:chgData name="Lester Martin" userId="eab38177-43b4-4910-bd6d-d79c0757596d" providerId="ADAL" clId="{8DFFC8AA-6937-45AA-BC27-74D673EF2B9B}" dt="2020-10-15T07:22:11.318" v="413" actId="20577"/>
      <pc:docMkLst>
        <pc:docMk/>
      </pc:docMkLst>
      <pc:sldChg chg="modSp mod">
        <pc:chgData name="Lester Martin" userId="eab38177-43b4-4910-bd6d-d79c0757596d" providerId="ADAL" clId="{8DFFC8AA-6937-45AA-BC27-74D673EF2B9B}" dt="2020-10-15T07:21:16.020" v="397" actId="20577"/>
        <pc:sldMkLst>
          <pc:docMk/>
          <pc:sldMk cId="3298308274" sldId="257"/>
        </pc:sldMkLst>
        <pc:spChg chg="mod">
          <ac:chgData name="Lester Martin" userId="eab38177-43b4-4910-bd6d-d79c0757596d" providerId="ADAL" clId="{8DFFC8AA-6937-45AA-BC27-74D673EF2B9B}" dt="2020-10-15T04:51:53.186" v="299" actId="20577"/>
          <ac:spMkLst>
            <pc:docMk/>
            <pc:sldMk cId="3298308274" sldId="257"/>
            <ac:spMk id="2" creationId="{39BB9406-A379-48FA-8B5E-8F78DA399CE4}"/>
          </ac:spMkLst>
        </pc:spChg>
        <pc:spChg chg="mod">
          <ac:chgData name="Lester Martin" userId="eab38177-43b4-4910-bd6d-d79c0757596d" providerId="ADAL" clId="{8DFFC8AA-6937-45AA-BC27-74D673EF2B9B}" dt="2020-10-15T07:21:12.333" v="396" actId="1076"/>
          <ac:spMkLst>
            <pc:docMk/>
            <pc:sldMk cId="3298308274" sldId="257"/>
            <ac:spMk id="5" creationId="{00000000-0000-0000-0000-000000000000}"/>
          </ac:spMkLst>
        </pc:spChg>
        <pc:spChg chg="mod">
          <ac:chgData name="Lester Martin" userId="eab38177-43b4-4910-bd6d-d79c0757596d" providerId="ADAL" clId="{8DFFC8AA-6937-45AA-BC27-74D673EF2B9B}" dt="2020-10-15T07:21:09.620" v="395" actId="1076"/>
          <ac:spMkLst>
            <pc:docMk/>
            <pc:sldMk cId="3298308274" sldId="257"/>
            <ac:spMk id="12" creationId="{00000000-0000-0000-0000-000000000000}"/>
          </ac:spMkLst>
        </pc:spChg>
        <pc:spChg chg="mod">
          <ac:chgData name="Lester Martin" userId="eab38177-43b4-4910-bd6d-d79c0757596d" providerId="ADAL" clId="{8DFFC8AA-6937-45AA-BC27-74D673EF2B9B}" dt="2020-10-15T04:48:19.102" v="221" actId="1076"/>
          <ac:spMkLst>
            <pc:docMk/>
            <pc:sldMk cId="3298308274" sldId="257"/>
            <ac:spMk id="15" creationId="{00000000-0000-0000-0000-000000000000}"/>
          </ac:spMkLst>
        </pc:spChg>
        <pc:spChg chg="mod">
          <ac:chgData name="Lester Martin" userId="eab38177-43b4-4910-bd6d-d79c0757596d" providerId="ADAL" clId="{8DFFC8AA-6937-45AA-BC27-74D673EF2B9B}" dt="2020-10-15T07:21:16.020" v="397" actId="20577"/>
          <ac:spMkLst>
            <pc:docMk/>
            <pc:sldMk cId="3298308274" sldId="257"/>
            <ac:spMk id="16" creationId="{00000000-0000-0000-0000-000000000000}"/>
          </ac:spMkLst>
        </pc:spChg>
        <pc:spChg chg="mod">
          <ac:chgData name="Lester Martin" userId="eab38177-43b4-4910-bd6d-d79c0757596d" providerId="ADAL" clId="{8DFFC8AA-6937-45AA-BC27-74D673EF2B9B}" dt="2020-10-15T07:20:39.098" v="389" actId="1076"/>
          <ac:spMkLst>
            <pc:docMk/>
            <pc:sldMk cId="3298308274" sldId="257"/>
            <ac:spMk id="17" creationId="{00000000-0000-0000-0000-000000000000}"/>
          </ac:spMkLst>
        </pc:spChg>
        <pc:picChg chg="mod ord">
          <ac:chgData name="Lester Martin" userId="eab38177-43b4-4910-bd6d-d79c0757596d" providerId="ADAL" clId="{8DFFC8AA-6937-45AA-BC27-74D673EF2B9B}" dt="2020-10-15T07:21:03.605" v="394" actId="167"/>
          <ac:picMkLst>
            <pc:docMk/>
            <pc:sldMk cId="3298308274" sldId="257"/>
            <ac:picMk id="7" creationId="{00000000-0000-0000-0000-000000000000}"/>
          </ac:picMkLst>
        </pc:picChg>
        <pc:picChg chg="mod ord">
          <ac:chgData name="Lester Martin" userId="eab38177-43b4-4910-bd6d-d79c0757596d" providerId="ADAL" clId="{8DFFC8AA-6937-45AA-BC27-74D673EF2B9B}" dt="2020-10-15T07:20:55.589" v="392" actId="167"/>
          <ac:picMkLst>
            <pc:docMk/>
            <pc:sldMk cId="3298308274" sldId="257"/>
            <ac:picMk id="22" creationId="{00000000-0000-0000-0000-000000000000}"/>
          </ac:picMkLst>
        </pc:picChg>
      </pc:sldChg>
      <pc:sldChg chg="modSp mod">
        <pc:chgData name="Lester Martin" userId="eab38177-43b4-4910-bd6d-d79c0757596d" providerId="ADAL" clId="{8DFFC8AA-6937-45AA-BC27-74D673EF2B9B}" dt="2020-10-15T07:00:05.396" v="387" actId="20577"/>
        <pc:sldMkLst>
          <pc:docMk/>
          <pc:sldMk cId="2611072889" sldId="258"/>
        </pc:sldMkLst>
        <pc:spChg chg="mod">
          <ac:chgData name="Lester Martin" userId="eab38177-43b4-4910-bd6d-d79c0757596d" providerId="ADAL" clId="{8DFFC8AA-6937-45AA-BC27-74D673EF2B9B}" dt="2020-10-15T04:44:40.612" v="1" actId="33524"/>
          <ac:spMkLst>
            <pc:docMk/>
            <pc:sldMk cId="2611072889" sldId="258"/>
            <ac:spMk id="2" creationId="{736A2247-5371-4120-A20A-8F8DCB0704CA}"/>
          </ac:spMkLst>
        </pc:spChg>
        <pc:spChg chg="mod">
          <ac:chgData name="Lester Martin" userId="eab38177-43b4-4910-bd6d-d79c0757596d" providerId="ADAL" clId="{8DFFC8AA-6937-45AA-BC27-74D673EF2B9B}" dt="2020-10-15T04:52:14.613" v="302" actId="20577"/>
          <ac:spMkLst>
            <pc:docMk/>
            <pc:sldMk cId="2611072889" sldId="258"/>
            <ac:spMk id="8" creationId="{AD9811E6-9979-48FB-8961-DDB552441446}"/>
          </ac:spMkLst>
        </pc:spChg>
        <pc:spChg chg="mod">
          <ac:chgData name="Lester Martin" userId="eab38177-43b4-4910-bd6d-d79c0757596d" providerId="ADAL" clId="{8DFFC8AA-6937-45AA-BC27-74D673EF2B9B}" dt="2020-10-15T07:00:05.396" v="387" actId="20577"/>
          <ac:spMkLst>
            <pc:docMk/>
            <pc:sldMk cId="2611072889" sldId="258"/>
            <ac:spMk id="21" creationId="{9DF211F4-D387-4385-AB9C-7C10AEF7A0DE}"/>
          </ac:spMkLst>
        </pc:spChg>
      </pc:sldChg>
      <pc:sldChg chg="modSp mod">
        <pc:chgData name="Lester Martin" userId="eab38177-43b4-4910-bd6d-d79c0757596d" providerId="ADAL" clId="{8DFFC8AA-6937-45AA-BC27-74D673EF2B9B}" dt="2020-10-15T07:22:11.318" v="413" actId="20577"/>
        <pc:sldMkLst>
          <pc:docMk/>
          <pc:sldMk cId="3184237573" sldId="259"/>
        </pc:sldMkLst>
        <pc:spChg chg="mod">
          <ac:chgData name="Lester Martin" userId="eab38177-43b4-4910-bd6d-d79c0757596d" providerId="ADAL" clId="{8DFFC8AA-6937-45AA-BC27-74D673EF2B9B}" dt="2020-10-15T04:52:06.677" v="301" actId="20577"/>
          <ac:spMkLst>
            <pc:docMk/>
            <pc:sldMk cId="3184237573" sldId="259"/>
            <ac:spMk id="8" creationId="{44291936-A0DB-454E-A6F8-38E5DC86E183}"/>
          </ac:spMkLst>
        </pc:spChg>
        <pc:graphicFrameChg chg="modGraphic">
          <ac:chgData name="Lester Martin" userId="eab38177-43b4-4910-bd6d-d79c0757596d" providerId="ADAL" clId="{8DFFC8AA-6937-45AA-BC27-74D673EF2B9B}" dt="2020-10-15T07:22:11.318" v="413" actId="20577"/>
          <ac:graphicFrameMkLst>
            <pc:docMk/>
            <pc:sldMk cId="3184237573" sldId="259"/>
            <ac:graphicFrameMk id="3" creationId="{BE5B1FA2-712D-4C23-BD7C-4D21444C40B2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B43E3-182B-4C59-A983-CB75169C4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5845B2-9823-4CC4-ACB7-B899AD1D3D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4BDE7-D344-4406-821F-1BCEE1032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5FCE0-EF9F-47C6-B796-74C1CCC3317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F8DF88-D6D4-4284-9910-874E0EB40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A108C-CFB9-462D-B6E0-7986F0084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EB69-4C99-4293-BEE7-4E6BB4D68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63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ACB2A-7242-4F3E-83A7-FB46799BE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B8E696-3B49-44F6-AFA1-7DF8F43B1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B3070-01E4-48EB-8709-FEF3464BB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5FCE0-EF9F-47C6-B796-74C1CCC3317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E624C-E0F0-4C24-A8CA-D41950827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907D0-CE97-4745-830E-A8AC5F1E3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EB69-4C99-4293-BEE7-4E6BB4D68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706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850BBD-DC63-44D3-9196-7764A38C4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65F0B-0424-4BB2-8F63-41374E7617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DB18C-3DB2-444D-8E8D-BF749F7DA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5FCE0-EF9F-47C6-B796-74C1CCC3317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D479D6-E1E9-4310-B437-F169C84CD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5BDF1-588F-4FC9-A53F-C7EF0C8CB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EB69-4C99-4293-BEE7-4E6BB4D68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59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810DC-0516-4D47-96D6-3E1E8DF4A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CE18-3C13-46B5-8DF2-6978E9692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B5311-DB06-4A28-B7D7-6BB64AF37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5FCE0-EF9F-47C6-B796-74C1CCC3317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01E67-04DB-49DA-91CF-238847921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DF08A3-24D9-4FD5-930A-093368FED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EB69-4C99-4293-BEE7-4E6BB4D68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44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79A17-CADA-4F12-9BCB-FDAC55A9D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3F23F-F868-486D-818A-FB5E58607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0895C-9A9A-42C6-B7B2-650F41995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5FCE0-EF9F-47C6-B796-74C1CCC3317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5E31E-1C92-4D32-B320-3C4120CB1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22469-FDB9-405F-A121-6114E2B7B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EB69-4C99-4293-BEE7-4E6BB4D68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008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DA311-9490-4FB1-828F-317A53AA9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D7DA2-D440-4F65-8884-980822937D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C95FF0-9822-4E47-AC31-7B8F07948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32C32-CB64-4D2D-95C4-346DD2A3D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5FCE0-EF9F-47C6-B796-74C1CCC3317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F3B3DE-5291-44B7-8668-80AA4FECD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933D09-DDC0-4EA7-8E5D-DABB69D23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EB69-4C99-4293-BEE7-4E6BB4D68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42267-4833-47EE-B4D5-9D6B99D7A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469B9-F4FA-4E1D-AD2B-A1553CCE0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7FD6E9-5853-4647-9CFD-0954E45BF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B9D0E2-65EB-4FB6-A5D4-3D151B24C5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67DD60-7F2C-463F-83B2-A11CE482AA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200C81-F469-4FCC-85C8-89013EA02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5FCE0-EF9F-47C6-B796-74C1CCC3317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224469-48BD-477E-955B-B2939669A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6252EB-2524-4D36-9493-DB2B8EF43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EB69-4C99-4293-BEE7-4E6BB4D68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45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CA49E-1797-467B-BAD7-D50DBAF9B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B53043-85E6-42CF-A6E1-CE148035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5FCE0-EF9F-47C6-B796-74C1CCC3317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2F2C50-AD5B-4CC7-ADFF-ECAE45DE1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A85A94-E558-4C1F-87B7-EF2253880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EB69-4C99-4293-BEE7-4E6BB4D68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000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4F7F4D-8B77-4181-8F02-B3D2D1F1C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5FCE0-EF9F-47C6-B796-74C1CCC3317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D9928F-0C48-4711-A6EE-EB9AE7C70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FF1A0-0230-40AA-81B8-B3A6B0034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EB69-4C99-4293-BEE7-4E6BB4D68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7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49193-D510-466A-B3B2-84567B06F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D58A7-D2FC-4C3A-9CDC-C50C016C2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A91E6F-58AE-4711-ADA3-5EC70F8068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A7372B-CE76-4077-9C85-49A2FB029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5FCE0-EF9F-47C6-B796-74C1CCC3317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66B475-4196-47DE-9DEE-B93EB4A2E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D23A07-039D-48DF-ABFB-69E799C3B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EB69-4C99-4293-BEE7-4E6BB4D68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33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746B7-6AD8-4C17-9B5D-A372BE4B5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DA9A58-D2B7-457B-93B3-99D6C47F1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EB0003-090A-44F7-84F1-16B9CA785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509BDC-99B7-42DF-BC38-C7DF8DB28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5FCE0-EF9F-47C6-B796-74C1CCC3317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C039FE-CA28-4784-A342-EDE973D8C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24A595-D731-4EB1-901A-D1FBB1573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EB69-4C99-4293-BEE7-4E6BB4D68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089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F914F2-6F82-4B48-A7BD-D88B89F40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60212-AA50-47D1-8E2F-3EFEB78CE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C2488-C890-465E-9A40-AD15C06F9F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5FCE0-EF9F-47C6-B796-74C1CCC3317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F4BFF-B579-4329-A3C4-AD31FAAE87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08176-3429-48D9-BB6E-5FC85F9C6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8EB69-4C99-4293-BEE7-4E6BB4D68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50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hyperlink" Target="https://forms.office.com/Pages/ResponsePage.aspx?id=3Q92MCXvt0uaEuCfQDcaM_s8G48A0N5GrSqZdDhvV9hUME1PWFFYUEFNUEpWTVIyVzgySFRBVkU3OSQlQCN0PWcu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orms.office.com/Pages/ResponsePage.aspx?id=3Q92MCXvt0uaEuCfQDcaM_s8G48A0N5GrSqZdDhvV9hUOEYxOFlMV0NDVkdFR1NRODRUODJDNTVKWCQlQCN0PWcu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forms.office.com/Pages/ResponsePage.aspx?id=3Q92MCXvt0uaEuCfQDcaM_s8G48A0N5GrSqZdDhvV9hUNzZZUEdUVUJTQUc3SkdYVFIzMERNWDI4MiQlQCN0PWcu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s://forms.office.com/Pages/ResponsePage.aspx?id=3Q92MCXvt0uaEuCfQDcaM_s8G48A0N5GrSqZdDhvV9hUQ1ZTU002RExYUExEWTVCQ0hMQ05IUzZJNyQlQCN0PWcu" TargetMode="External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hsc.org.za/research-documents/gen-801-investigate-possible-system-%E2%80%9Cmaking-safe%E2%80%9D" TargetMode="External"/><Relationship Id="rId7" Type="http://schemas.openxmlformats.org/officeDocument/2006/relationships/hyperlink" Target="https://mhsc.org.za/research-documents/140202-identify-opportunities-improve-safety-baring-down-practice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mhsc.org.za/research-documents/140202-identify-opportunities-improve-safety-baring-down-practices" TargetMode="External"/><Relationship Id="rId5" Type="http://schemas.openxmlformats.org/officeDocument/2006/relationships/hyperlink" Target="https://mhsc.org.za/research-documents/sim020201-development-effective-pinch-bar" TargetMode="External"/><Relationship Id="rId4" Type="http://schemas.openxmlformats.org/officeDocument/2006/relationships/hyperlink" Target="https://mhsc.org.za/research-documents/gap-851-trial-training-strata-control-underground-worker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825" y="6072543"/>
            <a:ext cx="890093" cy="71329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2" t="28426" r="15911" b="27581"/>
          <a:stretch/>
        </p:blipFill>
        <p:spPr>
          <a:xfrm>
            <a:off x="76389" y="6127934"/>
            <a:ext cx="1501939" cy="6380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17546" y="1468569"/>
            <a:ext cx="5215779" cy="172605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sz="1400" dirty="0">
                <a:solidFill>
                  <a:schemeClr val="bg1"/>
                </a:solidFill>
              </a:rPr>
              <a:t>What to expect :</a:t>
            </a:r>
          </a:p>
          <a:p>
            <a:endParaRPr lang="en-ZA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ZA" sz="1400" dirty="0">
                <a:solidFill>
                  <a:schemeClr val="bg1"/>
                </a:solidFill>
              </a:rPr>
              <a:t>Brief overview of the DMRE statistics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>
                <a:solidFill>
                  <a:schemeClr val="bg1"/>
                </a:solidFill>
              </a:rPr>
              <a:t>Brief overview of previous research work conducted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>
                <a:solidFill>
                  <a:schemeClr val="bg1"/>
                </a:solidFill>
              </a:rPr>
              <a:t>Discuss the SIM 140202 project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>
                <a:solidFill>
                  <a:schemeClr val="bg1"/>
                </a:solidFill>
              </a:rPr>
              <a:t>Discuss the barring Video that are for use in the mining industry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>
                <a:solidFill>
                  <a:schemeClr val="bg1"/>
                </a:solidFill>
              </a:rPr>
              <a:t>Explain the purpose and use of the Barring Booklet </a:t>
            </a:r>
            <a:endParaRPr lang="en-ZA" sz="1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17547" y="3498732"/>
            <a:ext cx="5215779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should attend:</a:t>
            </a:r>
          </a:p>
          <a:p>
            <a:pPr algn="just"/>
            <a:endParaRPr lang="en-ZA" sz="8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/>
              </a:buClr>
            </a:pPr>
            <a:r>
              <a:rPr lang="en-ZA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    Mining related:</a:t>
            </a:r>
          </a:p>
          <a:p>
            <a:pPr algn="just">
              <a:buClr>
                <a:schemeClr val="accent2"/>
              </a:buClr>
            </a:pPr>
            <a:endParaRPr lang="en-ZA" sz="10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ZA" sz="1300" dirty="0">
                <a:latin typeface="Arial" panose="020B0604020202020204" pitchFamily="34" charset="0"/>
                <a:cs typeface="Arial" panose="020B0604020202020204" pitchFamily="34" charset="0"/>
              </a:rPr>
              <a:t>Mining Engineers</a:t>
            </a:r>
          </a:p>
          <a:p>
            <a:pPr marL="285750" lvl="0" indent="-285750" algn="just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ZA" sz="1300" dirty="0">
                <a:latin typeface="Arial" panose="020B0604020202020204" pitchFamily="34" charset="0"/>
                <a:cs typeface="Arial" panose="020B0604020202020204" pitchFamily="34" charset="0"/>
              </a:rPr>
              <a:t>Technical Experts</a:t>
            </a:r>
          </a:p>
          <a:p>
            <a:pPr marL="285750" lvl="0" indent="-285750" algn="just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ZA" sz="1300" dirty="0">
                <a:latin typeface="Arial" panose="020B0604020202020204" pitchFamily="34" charset="0"/>
                <a:cs typeface="Arial" panose="020B0604020202020204" pitchFamily="34" charset="0"/>
              </a:rPr>
              <a:t>Department of Mineral Resources and Energy Inspectorate</a:t>
            </a:r>
          </a:p>
          <a:p>
            <a:pPr marL="285750" lvl="0" indent="-285750" algn="just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ZA" sz="1300" dirty="0">
                <a:latin typeface="Arial" panose="020B0604020202020204" pitchFamily="34" charset="0"/>
                <a:cs typeface="Arial" panose="020B0604020202020204" pitchFamily="34" charset="0"/>
              </a:rPr>
              <a:t>Organised Labour representation</a:t>
            </a:r>
          </a:p>
          <a:p>
            <a:pPr marL="285750" lvl="0" indent="-285750" algn="just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ZA" sz="1300" dirty="0">
                <a:latin typeface="Arial" panose="020B0604020202020204" pitchFamily="34" charset="0"/>
                <a:cs typeface="Arial" panose="020B0604020202020204" pitchFamily="34" charset="0"/>
              </a:rPr>
              <a:t>Employer representation</a:t>
            </a:r>
          </a:p>
          <a:p>
            <a:pPr marL="285750" lvl="0" indent="-285750" algn="just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Training Personnel</a:t>
            </a:r>
          </a:p>
          <a:p>
            <a:pPr marL="285750" lvl="0" indent="-285750" algn="just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Researchers and Research Specialists</a:t>
            </a:r>
            <a:endParaRPr lang="en-ZA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98016" y="3264812"/>
            <a:ext cx="5597984" cy="2741247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ZA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ZA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Date:	</a:t>
            </a:r>
            <a:r>
              <a:rPr lang="en-US" sz="1400" b="1" dirty="0">
                <a:solidFill>
                  <a:schemeClr val="bg1"/>
                </a:solidFill>
                <a:highlight>
                  <a:srgbClr val="0000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en-US" sz="1400" b="1" baseline="30000" dirty="0">
                <a:solidFill>
                  <a:schemeClr val="bg1"/>
                </a:solidFill>
                <a:highlight>
                  <a:srgbClr val="0000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400" b="1" dirty="0">
                <a:solidFill>
                  <a:schemeClr val="bg1"/>
                </a:solidFill>
                <a:highlight>
                  <a:srgbClr val="0000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October </a:t>
            </a:r>
            <a:r>
              <a:rPr lang="en-GB" sz="1400" b="1" dirty="0">
                <a:solidFill>
                  <a:schemeClr val="bg1"/>
                </a:solidFill>
                <a:highlight>
                  <a:srgbClr val="0000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2020	Hard Rock Mines </a:t>
            </a:r>
          </a:p>
          <a:p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1400" b="1" dirty="0">
                <a:solidFill>
                  <a:schemeClr val="bg1"/>
                </a:solidFill>
                <a:highlight>
                  <a:srgbClr val="008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sz="1400" b="1" baseline="30000" dirty="0">
                <a:solidFill>
                  <a:schemeClr val="bg1"/>
                </a:solidFill>
                <a:highlight>
                  <a:srgbClr val="008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1400" b="1" dirty="0">
                <a:solidFill>
                  <a:schemeClr val="bg1"/>
                </a:solidFill>
                <a:highlight>
                  <a:srgbClr val="008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November 2020	Coal Mines and other </a:t>
            </a: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endParaRPr lang="en-ZA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ZA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Time:	      </a:t>
            </a: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12:00 to 15:15</a:t>
            </a:r>
            <a:endParaRPr lang="en-ZA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Platform:       MS Teams</a:t>
            </a:r>
          </a:p>
          <a:p>
            <a:r>
              <a:rPr lang="en-ZA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To RSVP:       </a:t>
            </a:r>
            <a:r>
              <a:rPr lang="en-US" sz="1400" b="1" u="sng" dirty="0">
                <a:solidFill>
                  <a:schemeClr val="bg1"/>
                </a:solidFill>
              </a:rPr>
              <a:t>depending on your preference </a:t>
            </a:r>
          </a:p>
          <a:p>
            <a:r>
              <a:rPr lang="en-US" sz="1400" b="1" u="sng" dirty="0">
                <a:solidFill>
                  <a:schemeClr val="bg1"/>
                </a:solidFill>
              </a:rPr>
              <a:t> 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	</a:t>
            </a:r>
            <a:r>
              <a:rPr lang="en-US" sz="1400" b="1" u="sng" dirty="0">
                <a:solidFill>
                  <a:schemeClr val="bg1"/>
                </a:solidFill>
              </a:rPr>
              <a:t>Click     </a:t>
            </a:r>
            <a:r>
              <a:rPr lang="en-US" sz="1400" b="1" u="sng" dirty="0">
                <a:solidFill>
                  <a:schemeClr val="bg1"/>
                </a:solidFill>
                <a:highlight>
                  <a:srgbClr val="C0C0C0"/>
                </a:highlight>
                <a:hlinkClick r:id="rId4"/>
              </a:rPr>
              <a:t>29</a:t>
            </a:r>
            <a:r>
              <a:rPr lang="en-US" sz="1400" b="1" u="sng" baseline="30000" dirty="0">
                <a:solidFill>
                  <a:schemeClr val="bg1"/>
                </a:solidFill>
                <a:highlight>
                  <a:srgbClr val="C0C0C0"/>
                </a:highlight>
                <a:hlinkClick r:id="rId4"/>
              </a:rPr>
              <a:t>th</a:t>
            </a:r>
            <a:r>
              <a:rPr lang="en-US" sz="1400" b="1" u="sng" dirty="0">
                <a:solidFill>
                  <a:schemeClr val="bg1"/>
                </a:solidFill>
                <a:highlight>
                  <a:srgbClr val="C0C0C0"/>
                </a:highlight>
                <a:hlinkClick r:id="rId4"/>
              </a:rPr>
              <a:t> Oct</a:t>
            </a:r>
            <a:r>
              <a:rPr lang="en-US" sz="1400" b="1" u="sng" dirty="0">
                <a:solidFill>
                  <a:schemeClr val="bg1"/>
                </a:solidFill>
              </a:rPr>
              <a:t>      or      </a:t>
            </a:r>
            <a:r>
              <a:rPr lang="en-US" sz="1400" b="1" u="sng" dirty="0">
                <a:solidFill>
                  <a:schemeClr val="bg1"/>
                </a:solidFill>
                <a:highlight>
                  <a:srgbClr val="C0C0C0"/>
                </a:highlight>
                <a:hlinkClick r:id="rId5"/>
              </a:rPr>
              <a:t>5</a:t>
            </a:r>
            <a:r>
              <a:rPr lang="en-US" sz="1400" b="1" u="sng" baseline="30000" dirty="0">
                <a:solidFill>
                  <a:schemeClr val="bg1"/>
                </a:solidFill>
                <a:highlight>
                  <a:srgbClr val="C0C0C0"/>
                </a:highlight>
                <a:hlinkClick r:id="rId5"/>
              </a:rPr>
              <a:t>th</a:t>
            </a:r>
            <a:r>
              <a:rPr lang="en-US" sz="1400" b="1" u="sng" dirty="0">
                <a:solidFill>
                  <a:schemeClr val="bg1"/>
                </a:solidFill>
                <a:highlight>
                  <a:srgbClr val="C0C0C0"/>
                </a:highlight>
                <a:hlinkClick r:id="rId5"/>
              </a:rPr>
              <a:t> Nov</a:t>
            </a:r>
            <a:endParaRPr lang="en-US" sz="1400" b="1" u="sng" dirty="0">
              <a:solidFill>
                <a:schemeClr val="bg1"/>
              </a:solidFill>
              <a:highlight>
                <a:srgbClr val="C0C0C0"/>
              </a:highlight>
            </a:endParaRPr>
          </a:p>
          <a:p>
            <a:r>
              <a:rPr lang="en-US" sz="1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REGISTER AND JOIN THE MEETING  CLICK</a:t>
            </a:r>
          </a:p>
          <a:p>
            <a:endParaRPr lang="en-US" sz="1500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500" b="1" u="sng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29</a:t>
            </a:r>
            <a:r>
              <a:rPr lang="en-US" sz="1500" b="1" u="sng" baseline="300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Th</a:t>
            </a:r>
            <a:r>
              <a:rPr lang="en-US" sz="1500" b="1" u="sng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Oct 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or      </a:t>
            </a:r>
            <a:r>
              <a:rPr lang="en-US" sz="1500" b="1" u="sng" dirty="0">
                <a:solidFill>
                  <a:schemeClr val="bg1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5</a:t>
            </a:r>
            <a:r>
              <a:rPr lang="en-US" sz="1500" b="1" u="sng" baseline="30000" dirty="0">
                <a:solidFill>
                  <a:schemeClr val="bg1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th</a:t>
            </a:r>
            <a:r>
              <a:rPr lang="en-US" sz="1500" b="1" u="sng" dirty="0">
                <a:solidFill>
                  <a:schemeClr val="bg1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 Nov </a:t>
            </a:r>
            <a:r>
              <a:rPr lang="en-ZA" sz="1500" b="1" dirty="0">
                <a:solidFill>
                  <a:schemeClr val="bg1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    </a:t>
            </a:r>
            <a:endParaRPr lang="en-ZA" sz="1500" b="1" dirty="0">
              <a:solidFill>
                <a:schemeClr val="bg1"/>
              </a:solidFill>
              <a:highlight>
                <a:srgbClr val="C0C0C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8365" y="0"/>
            <a:ext cx="2537469" cy="12399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616324" y="32609"/>
            <a:ext cx="5172656" cy="1174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ZA" sz="1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aim of the workshop:</a:t>
            </a:r>
          </a:p>
          <a:p>
            <a:pPr lvl="0" algn="just"/>
            <a:endParaRPr lang="en-Z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ZA" sz="1300" dirty="0">
                <a:latin typeface="Arial" panose="020B0604020202020204" pitchFamily="34" charset="0"/>
                <a:cs typeface="Arial" panose="020B0604020202020204" pitchFamily="34" charset="0"/>
              </a:rPr>
              <a:t>To Popularise the Barring Booklet</a:t>
            </a:r>
          </a:p>
          <a:p>
            <a:pPr marL="285750" indent="-28575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ZA" sz="1300" dirty="0">
                <a:latin typeface="Arial" panose="020B0604020202020204" pitchFamily="34" charset="0"/>
                <a:cs typeface="Arial" panose="020B0604020202020204" pitchFamily="34" charset="0"/>
              </a:rPr>
              <a:t>Share the Sim 140202 Final report and Barring Videos with the Industry.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1797" y="2060607"/>
            <a:ext cx="5533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600" b="1" i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The Mine Health and Safety Council</a:t>
            </a:r>
          </a:p>
          <a:p>
            <a:pPr algn="ctr"/>
            <a:r>
              <a:rPr lang="en-ZA" sz="1600" b="1" i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cordially invites you to a VIRTUAL workshop on the: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330743" y="1333360"/>
            <a:ext cx="3208020" cy="6805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>
              <a:lnSpc>
                <a:spcPct val="115000"/>
              </a:lnSpc>
              <a:spcAft>
                <a:spcPts val="1500"/>
              </a:spcAft>
            </a:pP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INVITATION</a:t>
            </a:r>
            <a:endParaRPr lang="en-ZA" sz="4400" b="1" dirty="0">
              <a:ln/>
              <a:solidFill>
                <a:schemeClr val="accent4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6832497"/>
            <a:ext cx="12192000" cy="0"/>
          </a:xfrm>
          <a:prstGeom prst="line">
            <a:avLst/>
          </a:prstGeom>
          <a:ln w="1587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59200" y="6126767"/>
            <a:ext cx="532802" cy="57276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52673" y="6135302"/>
            <a:ext cx="527747" cy="53625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746" y="6135302"/>
            <a:ext cx="535907" cy="54577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98170" y="6137948"/>
            <a:ext cx="535063" cy="53091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3"/>
          <a:srcRect r="80316"/>
          <a:stretch/>
        </p:blipFill>
        <p:spPr>
          <a:xfrm>
            <a:off x="8300109" y="6137949"/>
            <a:ext cx="577795" cy="53091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57914" y="2760430"/>
            <a:ext cx="2221185" cy="4001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ZA" sz="2000" b="1" dirty="0">
                <a:ln/>
                <a:solidFill>
                  <a:schemeClr val="accent4">
                    <a:lumMod val="75000"/>
                  </a:schemeClr>
                </a:solidFill>
              </a:rPr>
              <a:t>BARRING BOOKLET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BB9406-A379-48FA-8B5E-8F78DA399CE4}"/>
              </a:ext>
            </a:extLst>
          </p:cNvPr>
          <p:cNvSpPr txBox="1"/>
          <p:nvPr/>
        </p:nvSpPr>
        <p:spPr>
          <a:xfrm>
            <a:off x="16538" y="25502"/>
            <a:ext cx="985654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Page 1 of 3</a:t>
            </a:r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val="3298308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FCDAC4-4E28-4ACC-B71F-F7B2C7999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8194" y="0"/>
            <a:ext cx="6249140" cy="1184451"/>
          </a:xfrm>
        </p:spPr>
        <p:txBody>
          <a:bodyPr/>
          <a:lstStyle/>
          <a:p>
            <a:pPr algn="ctr"/>
            <a:r>
              <a:rPr lang="en-US" dirty="0"/>
              <a:t>Agenda </a:t>
            </a:r>
            <a:endParaRPr lang="en-Z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E0D66D-BEA0-436B-A466-DCF190AE5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852" y="5751576"/>
            <a:ext cx="1975522" cy="9653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291936-A0DB-454E-A6F8-38E5DC86E183}"/>
              </a:ext>
            </a:extLst>
          </p:cNvPr>
          <p:cNvSpPr txBox="1"/>
          <p:nvPr/>
        </p:nvSpPr>
        <p:spPr>
          <a:xfrm>
            <a:off x="16538" y="25502"/>
            <a:ext cx="985654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Page 2 of 3</a:t>
            </a:r>
            <a:endParaRPr lang="en-ZA" sz="14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E5B1FA2-712D-4C23-BD7C-4D21444C4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156502"/>
              </p:ext>
            </p:extLst>
          </p:nvPr>
        </p:nvGraphicFramePr>
        <p:xfrm>
          <a:off x="1615736" y="1184451"/>
          <a:ext cx="8362766" cy="5083734"/>
        </p:xfrm>
        <a:graphic>
          <a:graphicData uri="http://schemas.openxmlformats.org/drawingml/2006/table">
            <a:tbl>
              <a:tblPr firstRow="1" firstCol="1" bandRow="1"/>
              <a:tblGrid>
                <a:gridCol w="447031">
                  <a:extLst>
                    <a:ext uri="{9D8B030D-6E8A-4147-A177-3AD203B41FA5}">
                      <a16:colId xmlns:a16="http://schemas.microsoft.com/office/drawing/2014/main" val="3001502595"/>
                    </a:ext>
                  </a:extLst>
                </a:gridCol>
                <a:gridCol w="402204">
                  <a:extLst>
                    <a:ext uri="{9D8B030D-6E8A-4147-A177-3AD203B41FA5}">
                      <a16:colId xmlns:a16="http://schemas.microsoft.com/office/drawing/2014/main" val="4040698656"/>
                    </a:ext>
                  </a:extLst>
                </a:gridCol>
                <a:gridCol w="3397228">
                  <a:extLst>
                    <a:ext uri="{9D8B030D-6E8A-4147-A177-3AD203B41FA5}">
                      <a16:colId xmlns:a16="http://schemas.microsoft.com/office/drawing/2014/main" val="1530546590"/>
                    </a:ext>
                  </a:extLst>
                </a:gridCol>
                <a:gridCol w="1407353">
                  <a:extLst>
                    <a:ext uri="{9D8B030D-6E8A-4147-A177-3AD203B41FA5}">
                      <a16:colId xmlns:a16="http://schemas.microsoft.com/office/drawing/2014/main" val="2678403820"/>
                    </a:ext>
                  </a:extLst>
                </a:gridCol>
                <a:gridCol w="2708950">
                  <a:extLst>
                    <a:ext uri="{9D8B030D-6E8A-4147-A177-3AD203B41FA5}">
                      <a16:colId xmlns:a16="http://schemas.microsoft.com/office/drawing/2014/main" val="3504465682"/>
                    </a:ext>
                  </a:extLst>
                </a:gridCol>
              </a:tblGrid>
              <a:tr h="416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1000" b="1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Activity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Responsible 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Time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381683"/>
                  </a:ext>
                </a:extLst>
              </a:tr>
              <a:tr h="38346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900" dirty="0">
                          <a:solidFill>
                            <a:srgbClr val="55463E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ZA" sz="900" dirty="0">
                        <a:solidFill>
                          <a:srgbClr val="55463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Connecting to the meeting and registration 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All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11:50 – 12:00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127393"/>
                  </a:ext>
                </a:extLst>
              </a:tr>
              <a:tr h="273791">
                <a:tc gridSpan="2"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ZA" sz="900" b="1" dirty="0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2 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Overview of MS Teams and Forms 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MHSC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12:00 – 12:05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410499"/>
                  </a:ext>
                </a:extLst>
              </a:tr>
              <a:tr h="198640">
                <a:tc gridSpan="2"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ZA" sz="900" b="1" dirty="0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3 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Welcome Remarks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MHSC 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12:05 – 12:15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424694"/>
                  </a:ext>
                </a:extLst>
              </a:tr>
              <a:tr h="531549">
                <a:tc gridSpan="2"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900" b="1" dirty="0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Lest we forget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Moment of Silence to be observed for those colleagues who have lost their lives in the Mining Industry due to accident/diseases)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MHSC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12:15 -12:30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528706"/>
                  </a:ext>
                </a:extLst>
              </a:tr>
              <a:tr h="250784">
                <a:tc gridSpan="2"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Purpose of the Barring Booklet Workshops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HSC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12:30– 12:40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83515"/>
                  </a:ext>
                </a:extLst>
              </a:tr>
              <a:tr h="383462">
                <a:tc gridSpan="2"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624840" algn="l"/>
                        </a:tabLst>
                      </a:pPr>
                      <a:r>
                        <a:rPr lang="en-ZA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PRESENTATIONS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6473972"/>
                  </a:ext>
                </a:extLst>
              </a:tr>
              <a:tr h="367753">
                <a:tc gridSpan="2">
                  <a:txBody>
                    <a:bodyPr/>
                    <a:lstStyle/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+mj-lt"/>
                        <a:buAutoNum type="alphaUcPeriod"/>
                      </a:pPr>
                      <a:r>
                        <a:rPr lang="en-ZA" sz="900" b="1" dirty="0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Occupational Health and Safety Overview 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DMRE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12:40 – 13:00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1232711"/>
                  </a:ext>
                </a:extLst>
              </a:tr>
              <a:tr h="289767">
                <a:tc gridSpan="2">
                  <a:txBody>
                    <a:bodyPr/>
                    <a:lstStyle/>
                    <a:p>
                      <a:pPr marL="457200" lvl="1" indent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ZA" sz="900" b="1" dirty="0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B. 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Organised Labour Presentation 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Organised Labour 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13:00 – 13:10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753594"/>
                  </a:ext>
                </a:extLst>
              </a:tr>
              <a:tr h="287401">
                <a:tc gridSpan="2">
                  <a:txBody>
                    <a:bodyPr/>
                    <a:lstStyle/>
                    <a:p>
                      <a:pPr marL="457200" lvl="1" indent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ZA" sz="900" b="1" dirty="0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C. 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Work Completed by MHSC including Videos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MHSC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13:10 -13:50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42535"/>
                  </a:ext>
                </a:extLst>
              </a:tr>
              <a:tr h="383462">
                <a:tc gridSpan="2">
                  <a:txBody>
                    <a:bodyPr/>
                    <a:lstStyle/>
                    <a:p>
                      <a:pPr marR="388620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 b="1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10210" algn="just">
                        <a:lnSpc>
                          <a:spcPct val="115000"/>
                        </a:lnSpc>
                      </a:pPr>
                      <a:r>
                        <a:rPr lang="en-ZA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Comfort Break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ALL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13:50 – 14:00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10463"/>
                  </a:ext>
                </a:extLst>
              </a:tr>
              <a:tr h="249666">
                <a:tc gridSpan="2">
                  <a:txBody>
                    <a:bodyPr/>
                    <a:lstStyle/>
                    <a:p>
                      <a:pPr marL="457200" lvl="1" indent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ZA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 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Industry Presentation 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Employer 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14:00 – 14:10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9891221"/>
                  </a:ext>
                </a:extLst>
              </a:tr>
              <a:tr h="205286">
                <a:tc gridSpan="2">
                  <a:txBody>
                    <a:bodyPr/>
                    <a:lstStyle/>
                    <a:p>
                      <a:pPr marL="457200" lvl="1" indent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ZA" sz="900" b="1" dirty="0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 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Barring Booklet 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MHSC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14:10 – 14:50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761020"/>
                  </a:ext>
                </a:extLst>
              </a:tr>
              <a:tr h="195021">
                <a:tc gridSpan="2"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GENERAL/ QUESTIONNAIRE SESSION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 dirty="0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053335"/>
                  </a:ext>
                </a:extLst>
              </a:tr>
              <a:tr h="349178">
                <a:tc gridSpan="2"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ZA" sz="900" b="1" dirty="0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6 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Questions and Answers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ZA" sz="900" dirty="0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MHSC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14:50 – 15:10</a:t>
                      </a:r>
                      <a:endParaRPr lang="en-ZA" sz="100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211679"/>
                  </a:ext>
                </a:extLst>
              </a:tr>
              <a:tr h="148848">
                <a:tc gridSpan="2"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ZA" sz="900" b="1" dirty="0">
                          <a:solidFill>
                            <a:srgbClr val="55463E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7. 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Way forward and Closure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MHSC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ZA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15:10 – 15:15</a:t>
                      </a:r>
                      <a:endParaRPr lang="en-ZA" sz="1000" dirty="0">
                        <a:solidFill>
                          <a:srgbClr val="55463E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58" marR="6015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721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237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4120" y="5762946"/>
            <a:ext cx="1952253" cy="953942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0" y="6832497"/>
            <a:ext cx="12192000" cy="0"/>
          </a:xfrm>
          <a:prstGeom prst="line">
            <a:avLst/>
          </a:prstGeom>
          <a:ln w="1587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36A2247-5371-4120-A20A-8F8DCB0704CA}"/>
              </a:ext>
            </a:extLst>
          </p:cNvPr>
          <p:cNvSpPr txBox="1"/>
          <p:nvPr/>
        </p:nvSpPr>
        <p:spPr>
          <a:xfrm>
            <a:off x="2618614" y="420624"/>
            <a:ext cx="6164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The following Material is available for Pre-Reading or watching</a:t>
            </a:r>
          </a:p>
          <a:p>
            <a:r>
              <a:rPr lang="en-US" b="1" dirty="0"/>
              <a:t>Click on the links to download or view the information  </a:t>
            </a:r>
            <a:endParaRPr lang="en-ZA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F211F4-D387-4385-AB9C-7C10AEF7A0DE}"/>
              </a:ext>
            </a:extLst>
          </p:cNvPr>
          <p:cNvSpPr txBox="1"/>
          <p:nvPr/>
        </p:nvSpPr>
        <p:spPr>
          <a:xfrm>
            <a:off x="829818" y="1502902"/>
            <a:ext cx="10684520" cy="3788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hlinkClick r:id="rId3"/>
              </a:rPr>
              <a:t>GEN801:	Investigate a possible system for “making safe”</a:t>
            </a:r>
            <a:r>
              <a:rPr lang="en-US" dirty="0"/>
              <a:t>			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hlinkClick r:id="rId4"/>
              </a:rPr>
              <a:t>GAP851:	Trial training in strata control for underground workers</a:t>
            </a:r>
            <a:endParaRPr lang="en-US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hlinkClick r:id="rId5"/>
              </a:rPr>
              <a:t>SIM 020201:	Development of an effective Pinch bar</a:t>
            </a:r>
            <a:endParaRPr lang="en-US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hlinkClick r:id="rId6"/>
              </a:rPr>
              <a:t>SIM 140202: 	Identify opportunities to improve the safety of barring-down practices</a:t>
            </a:r>
            <a:endParaRPr lang="en-US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Barring Videos	(Currently on </a:t>
            </a:r>
            <a:r>
              <a:rPr lang="en-US" dirty="0" err="1"/>
              <a:t>MHSC</a:t>
            </a:r>
            <a:r>
              <a:rPr lang="en-US" dirty="0"/>
              <a:t> website but will be made available for download before the workshop)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hlinkClick r:id="rId7"/>
              </a:rPr>
              <a:t>Barring Booklet </a:t>
            </a:r>
            <a:r>
              <a:rPr lang="en-US" dirty="0"/>
              <a:t> ( Please print a copy for use during the Barring Booklet Presentation for ease of Reference )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9811E6-9979-48FB-8961-DDB552441446}"/>
              </a:ext>
            </a:extLst>
          </p:cNvPr>
          <p:cNvSpPr txBox="1"/>
          <p:nvPr/>
        </p:nvSpPr>
        <p:spPr>
          <a:xfrm>
            <a:off x="16538" y="25502"/>
            <a:ext cx="985654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Page 3 of 3</a:t>
            </a:r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val="2611072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461</Words>
  <Application>Microsoft Office PowerPoint</Application>
  <PresentationFormat>Widescreen</PresentationFormat>
  <Paragraphs>113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Britannic Bold</vt:lpstr>
      <vt:lpstr>Calibri</vt:lpstr>
      <vt:lpstr>Calibri Light</vt:lpstr>
      <vt:lpstr>Comic Sans MS</vt:lpstr>
      <vt:lpstr>Wingdings</vt:lpstr>
      <vt:lpstr>Office Theme</vt:lpstr>
      <vt:lpstr>PowerPoint Presentation</vt:lpstr>
      <vt:lpstr>Agenda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Lester Martin</dc:creator>
  <cp:lastModifiedBy>Lester Martin</cp:lastModifiedBy>
  <cp:revision>9</cp:revision>
  <dcterms:created xsi:type="dcterms:W3CDTF">2020-09-29T11:46:49Z</dcterms:created>
  <dcterms:modified xsi:type="dcterms:W3CDTF">2020-10-15T07:22:17Z</dcterms:modified>
</cp:coreProperties>
</file>