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theme/themeOverride12.xml" ContentType="application/vnd.openxmlformats-officedocument.themeOverr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diagrams/quickStyle3.xml" ContentType="application/vnd.openxmlformats-officedocument.drawingml.diagramStyle+xml"/>
  <Override PartName="/ppt/theme/themeOverride6.xml" ContentType="application/vnd.openxmlformats-officedocument.themeOverride+xml"/>
  <Override PartName="/ppt/tags/tag5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diagrams/quickStyle8.xml" ContentType="application/vnd.openxmlformats-officedocument.drawingml.diagramStyl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diagrams/colors2.xml" ContentType="application/vnd.openxmlformats-officedocument.drawingml.diagramColors+xml"/>
  <Override PartName="/ppt/theme/themeOverride8.xml" ContentType="application/vnd.openxmlformats-officedocument.themeOverride+xml"/>
  <Override PartName="/ppt/diagrams/quickStyle5.xml" ContentType="application/vnd.openxmlformats-officedocument.drawingml.diagramStyl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Default Extension="jpeg" ContentType="image/jpeg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diagrams/data9.xml" ContentType="application/vnd.openxmlformats-officedocument.drawingml.diagramData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theme/themeOverride9.xml" ContentType="application/vnd.openxmlformats-officedocument.themeOverride+xml"/>
  <Override PartName="/ppt/diagrams/quickStyle6.xml" ContentType="application/vnd.openxmlformats-officedocument.drawingml.diagramStyl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theme/theme14.xml" ContentType="application/vnd.openxmlformats-officedocument.theme+xml"/>
  <Override PartName="/ppt/diagrams/colors8.xml" ContentType="application/vnd.openxmlformats-officedocument.drawingml.diagramColor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diagrams/quickStyle7.xml" ContentType="application/vnd.openxmlformats-officedocument.drawingml.diagramStyle+xml"/>
  <Override PartName="/ppt/theme/themeOverride13.xml" ContentType="application/vnd.openxmlformats-officedocument.themeOverr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Override2.xml" ContentType="application/vnd.openxmlformats-officedocument.themeOverride+xml"/>
  <Override PartName="/ppt/tags/tag1.xml" ContentType="application/vnd.openxmlformats-officedocument.presentationml.tags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diagrams/quickStyle4.xml" ContentType="application/vnd.openxmlformats-officedocument.drawingml.diagramStyl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Override10.xml" ContentType="application/vnd.openxmlformats-officedocument.themeOverr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9" r:id="rId1"/>
    <p:sldMasterId id="2147484023" r:id="rId2"/>
    <p:sldMasterId id="2147484051" r:id="rId3"/>
    <p:sldMasterId id="2147484065" r:id="rId4"/>
    <p:sldMasterId id="2147484079" r:id="rId5"/>
    <p:sldMasterId id="2147484093" r:id="rId6"/>
    <p:sldMasterId id="2147484107" r:id="rId7"/>
    <p:sldMasterId id="2147484121" r:id="rId8"/>
    <p:sldMasterId id="2147484149" r:id="rId9"/>
    <p:sldMasterId id="2147484163" r:id="rId10"/>
    <p:sldMasterId id="2147484205" r:id="rId11"/>
    <p:sldMasterId id="2147484219" r:id="rId12"/>
    <p:sldMasterId id="2147484233" r:id="rId13"/>
    <p:sldMasterId id="2147484247" r:id="rId14"/>
    <p:sldMasterId id="2147484275" r:id="rId15"/>
  </p:sldMasterIdLst>
  <p:notesMasterIdLst>
    <p:notesMasterId r:id="rId35"/>
  </p:notesMasterIdLst>
  <p:handoutMasterIdLst>
    <p:handoutMasterId r:id="rId36"/>
  </p:handoutMasterIdLst>
  <p:sldIdLst>
    <p:sldId id="324" r:id="rId16"/>
    <p:sldId id="258" r:id="rId17"/>
    <p:sldId id="334" r:id="rId18"/>
    <p:sldId id="304" r:id="rId19"/>
    <p:sldId id="336" r:id="rId20"/>
    <p:sldId id="360" r:id="rId21"/>
    <p:sldId id="341" r:id="rId22"/>
    <p:sldId id="345" r:id="rId23"/>
    <p:sldId id="351" r:id="rId24"/>
    <p:sldId id="298" r:id="rId25"/>
    <p:sldId id="344" r:id="rId26"/>
    <p:sldId id="268" r:id="rId27"/>
    <p:sldId id="346" r:id="rId28"/>
    <p:sldId id="358" r:id="rId29"/>
    <p:sldId id="357" r:id="rId30"/>
    <p:sldId id="319" r:id="rId31"/>
    <p:sldId id="353" r:id="rId32"/>
    <p:sldId id="359" r:id="rId33"/>
    <p:sldId id="320" r:id="rId34"/>
  </p:sldIdLst>
  <p:sldSz cx="9144000" cy="6858000" type="screen4x3"/>
  <p:notesSz cx="6648450" cy="9896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1" autoAdjust="0"/>
    <p:restoredTop sz="94660" autoAdjust="0"/>
  </p:normalViewPr>
  <p:slideViewPr>
    <p:cSldViewPr showGuides="1">
      <p:cViewPr>
        <p:scale>
          <a:sx n="80" d="100"/>
          <a:sy n="80" d="100"/>
        </p:scale>
        <p:origin x="-330" y="-7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F7FEE4-7334-4107-B7D2-9E8DC14AF9C7}" type="doc">
      <dgm:prSet loTypeId="urn:microsoft.com/office/officeart/2005/8/layout/balance1" loCatId="relationship" qsTypeId="urn:microsoft.com/office/officeart/2005/8/quickstyle/3d2" qsCatId="3D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51CF7CA2-1DEE-43F4-88F0-5BFF3DE0B4B7}">
      <dgm:prSet phldrT="[Text]"/>
      <dgm:spPr>
        <a:noFill/>
        <a:ln>
          <a:noFill/>
        </a:ln>
      </dgm:spPr>
      <dgm:t>
        <a:bodyPr/>
        <a:lstStyle/>
        <a:p>
          <a:r>
            <a:rPr lang="en-US" smtClean="0">
              <a:solidFill>
                <a:schemeClr val="tx1"/>
              </a:solidFill>
            </a:rPr>
            <a:t>Current design</a:t>
          </a:r>
          <a:endParaRPr lang="en-US" dirty="0">
            <a:solidFill>
              <a:schemeClr val="tx1"/>
            </a:solidFill>
          </a:endParaRPr>
        </a:p>
      </dgm:t>
    </dgm:pt>
    <dgm:pt modelId="{4629560B-2238-4662-AB83-F8D18457BB42}" type="parTrans" cxnId="{9AC4B68E-5D71-4523-AFEB-50BFDE5D1531}">
      <dgm:prSet/>
      <dgm:spPr/>
      <dgm:t>
        <a:bodyPr/>
        <a:lstStyle/>
        <a:p>
          <a:endParaRPr lang="en-US"/>
        </a:p>
      </dgm:t>
    </dgm:pt>
    <dgm:pt modelId="{EA8CD47A-0452-49FF-B9E0-6A6005F44192}" type="sibTrans" cxnId="{9AC4B68E-5D71-4523-AFEB-50BFDE5D1531}">
      <dgm:prSet/>
      <dgm:spPr/>
      <dgm:t>
        <a:bodyPr/>
        <a:lstStyle/>
        <a:p>
          <a:endParaRPr lang="en-US"/>
        </a:p>
      </dgm:t>
    </dgm:pt>
    <dgm:pt modelId="{5C610E99-B4EF-4C33-8CAB-E7A229246EC3}">
      <dgm:prSet phldrT="[Text]"/>
      <dgm:spPr/>
      <dgm:t>
        <a:bodyPr/>
        <a:lstStyle/>
        <a:p>
          <a:r>
            <a:rPr lang="en-US" dirty="0" smtClean="0"/>
            <a:t>Empirical</a:t>
          </a:r>
          <a:endParaRPr lang="en-US" dirty="0"/>
        </a:p>
      </dgm:t>
    </dgm:pt>
    <dgm:pt modelId="{A5F08323-8289-4F36-8919-6203E55CA6F3}" type="parTrans" cxnId="{7BEE496D-D6B5-4010-8C0C-8CA12ABFC882}">
      <dgm:prSet/>
      <dgm:spPr/>
      <dgm:t>
        <a:bodyPr/>
        <a:lstStyle/>
        <a:p>
          <a:endParaRPr lang="en-US"/>
        </a:p>
      </dgm:t>
    </dgm:pt>
    <dgm:pt modelId="{37CD5EDE-AE86-4A52-A012-E71C0B023964}" type="sibTrans" cxnId="{7BEE496D-D6B5-4010-8C0C-8CA12ABFC882}">
      <dgm:prSet/>
      <dgm:spPr/>
      <dgm:t>
        <a:bodyPr/>
        <a:lstStyle/>
        <a:p>
          <a:endParaRPr lang="en-US"/>
        </a:p>
      </dgm:t>
    </dgm:pt>
    <dgm:pt modelId="{AE08D4A6-A857-4461-B755-64B4F835D0A0}">
      <dgm:prSet phldrT="[Text]"/>
      <dgm:spPr/>
      <dgm:t>
        <a:bodyPr/>
        <a:lstStyle/>
        <a:p>
          <a:r>
            <a:rPr lang="en-US" dirty="0" smtClean="0"/>
            <a:t>Widely understood and applied.</a:t>
          </a:r>
          <a:endParaRPr lang="en-US" dirty="0"/>
        </a:p>
      </dgm:t>
    </dgm:pt>
    <dgm:pt modelId="{7D0C7880-81F2-44C9-B220-A6AEBB1D66B2}" type="parTrans" cxnId="{FE344538-340A-4D98-B40D-44A43689349B}">
      <dgm:prSet/>
      <dgm:spPr/>
      <dgm:t>
        <a:bodyPr/>
        <a:lstStyle/>
        <a:p>
          <a:endParaRPr lang="en-US"/>
        </a:p>
      </dgm:t>
    </dgm:pt>
    <dgm:pt modelId="{CFD00ED8-CF7B-41EE-BB21-92EC3F65AA9A}" type="sibTrans" cxnId="{FE344538-340A-4D98-B40D-44A43689349B}">
      <dgm:prSet/>
      <dgm:spPr/>
      <dgm:t>
        <a:bodyPr/>
        <a:lstStyle/>
        <a:p>
          <a:endParaRPr lang="en-US"/>
        </a:p>
      </dgm:t>
    </dgm:pt>
    <dgm:pt modelId="{41F7D2E2-6623-4DE9-B192-5162BFB5E8FE}">
      <dgm:prSet phldrT="[Text]"/>
      <dgm:spPr/>
      <dgm:t>
        <a:bodyPr/>
        <a:lstStyle/>
        <a:p>
          <a:r>
            <a:rPr lang="en-US" dirty="0" smtClean="0"/>
            <a:t>Technical based</a:t>
          </a:r>
          <a:endParaRPr lang="en-US" dirty="0"/>
        </a:p>
      </dgm:t>
    </dgm:pt>
    <dgm:pt modelId="{92AF1E03-D967-4A87-89B8-35EAD71BFCD5}" type="sibTrans" cxnId="{6983AD12-77B1-42E7-B356-8B07CAEF542E}">
      <dgm:prSet/>
      <dgm:spPr/>
      <dgm:t>
        <a:bodyPr/>
        <a:lstStyle/>
        <a:p>
          <a:endParaRPr lang="en-US"/>
        </a:p>
      </dgm:t>
    </dgm:pt>
    <dgm:pt modelId="{FA3C72A2-75EF-4626-AD1E-9FCA74A77F9F}" type="parTrans" cxnId="{6983AD12-77B1-42E7-B356-8B07CAEF542E}">
      <dgm:prSet/>
      <dgm:spPr/>
      <dgm:t>
        <a:bodyPr/>
        <a:lstStyle/>
        <a:p>
          <a:endParaRPr lang="en-US"/>
        </a:p>
      </dgm:t>
    </dgm:pt>
    <dgm:pt modelId="{8F292877-735A-429D-8C62-64A35928122E}" type="pres">
      <dgm:prSet presAssocID="{62F7FEE4-7334-4107-B7D2-9E8DC14AF9C7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E380B7-6114-4056-8BE7-54DEC13E482B}" type="pres">
      <dgm:prSet presAssocID="{62F7FEE4-7334-4107-B7D2-9E8DC14AF9C7}" presName="dummyMaxCanvas" presStyleCnt="0"/>
      <dgm:spPr/>
    </dgm:pt>
    <dgm:pt modelId="{40995B97-54CD-4C50-96F5-56AD8514C806}" type="pres">
      <dgm:prSet presAssocID="{62F7FEE4-7334-4107-B7D2-9E8DC14AF9C7}" presName="parentComposite" presStyleCnt="0"/>
      <dgm:spPr/>
    </dgm:pt>
    <dgm:pt modelId="{6C7FA19B-4971-4B1F-A4BF-212DF36D0126}" type="pres">
      <dgm:prSet presAssocID="{62F7FEE4-7334-4107-B7D2-9E8DC14AF9C7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9AA053C2-EF00-47F7-A6DD-69F6FA6C0997}" type="pres">
      <dgm:prSet presAssocID="{62F7FEE4-7334-4107-B7D2-9E8DC14AF9C7}" presName="parent2" presStyleLbl="alignAccFollowNode1" presStyleIdx="1" presStyleCnt="4" custLinFactNeighborX="41662" custLinFactNeighborY="6051">
        <dgm:presLayoutVars>
          <dgm:chMax val="4"/>
        </dgm:presLayoutVars>
      </dgm:prSet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7610C17C-1C71-4B45-95AC-FA60EB94BEB6}" type="pres">
      <dgm:prSet presAssocID="{62F7FEE4-7334-4107-B7D2-9E8DC14AF9C7}" presName="childrenComposite" presStyleCnt="0"/>
      <dgm:spPr/>
    </dgm:pt>
    <dgm:pt modelId="{D405639F-DD64-4036-9980-9DBCB2A747B3}" type="pres">
      <dgm:prSet presAssocID="{62F7FEE4-7334-4107-B7D2-9E8DC14AF9C7}" presName="dummyMaxCanvas_ChildArea" presStyleCnt="0"/>
      <dgm:spPr/>
    </dgm:pt>
    <dgm:pt modelId="{9F9FF56D-6FC2-4621-8E46-452BAAE43B9C}" type="pres">
      <dgm:prSet presAssocID="{62F7FEE4-7334-4107-B7D2-9E8DC14AF9C7}" presName="fulcrum" presStyleLbl="alignAccFollowNode1" presStyleIdx="2" presStyleCnt="4"/>
      <dgm:spPr/>
    </dgm:pt>
    <dgm:pt modelId="{8BD0478D-8FFB-4C72-BA6A-D65DFB7FADC4}" type="pres">
      <dgm:prSet presAssocID="{62F7FEE4-7334-4107-B7D2-9E8DC14AF9C7}" presName="balance_30" presStyleLbl="alignAccFollowNode1" presStyleIdx="3" presStyleCnt="4">
        <dgm:presLayoutVars>
          <dgm:bulletEnabled val="1"/>
        </dgm:presLayoutVars>
      </dgm:prSet>
      <dgm:spPr/>
    </dgm:pt>
    <dgm:pt modelId="{91F6C82D-F91C-476F-A847-2B5C7AF7FC2D}" type="pres">
      <dgm:prSet presAssocID="{62F7FEE4-7334-4107-B7D2-9E8DC14AF9C7}" presName="left_30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2EB1D7-6C1A-40F2-B841-021CD8EEE66D}" type="pres">
      <dgm:prSet presAssocID="{62F7FEE4-7334-4107-B7D2-9E8DC14AF9C7}" presName="left_30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44B1E-35A1-4E5D-855D-44A39043F87F}" type="pres">
      <dgm:prSet presAssocID="{62F7FEE4-7334-4107-B7D2-9E8DC14AF9C7}" presName="left_30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B02955-90FE-45FB-8BDD-DAECA0776812}" type="presOf" srcId="{62F7FEE4-7334-4107-B7D2-9E8DC14AF9C7}" destId="{8F292877-735A-429D-8C62-64A35928122E}" srcOrd="0" destOrd="0" presId="urn:microsoft.com/office/officeart/2005/8/layout/balance1"/>
    <dgm:cxn modelId="{FC90A4C7-82DA-4E5B-8702-440CE2D72BA2}" type="presOf" srcId="{41F7D2E2-6623-4DE9-B192-5162BFB5E8FE}" destId="{91F6C82D-F91C-476F-A847-2B5C7AF7FC2D}" srcOrd="0" destOrd="0" presId="urn:microsoft.com/office/officeart/2005/8/layout/balance1"/>
    <dgm:cxn modelId="{D0EDFDEF-AF6F-4E0A-AF61-AB9E1802A71A}" type="presOf" srcId="{5C610E99-B4EF-4C33-8CAB-E7A229246EC3}" destId="{CF2EB1D7-6C1A-40F2-B841-021CD8EEE66D}" srcOrd="0" destOrd="0" presId="urn:microsoft.com/office/officeart/2005/8/layout/balance1"/>
    <dgm:cxn modelId="{E88CF0CD-05AA-41BF-82B1-A74444E13B7B}" type="presOf" srcId="{AE08D4A6-A857-4461-B755-64B4F835D0A0}" destId="{76B44B1E-35A1-4E5D-855D-44A39043F87F}" srcOrd="0" destOrd="0" presId="urn:microsoft.com/office/officeart/2005/8/layout/balance1"/>
    <dgm:cxn modelId="{9AC4B68E-5D71-4523-AFEB-50BFDE5D1531}" srcId="{62F7FEE4-7334-4107-B7D2-9E8DC14AF9C7}" destId="{51CF7CA2-1DEE-43F4-88F0-5BFF3DE0B4B7}" srcOrd="0" destOrd="0" parTransId="{4629560B-2238-4662-AB83-F8D18457BB42}" sibTransId="{EA8CD47A-0452-49FF-B9E0-6A6005F44192}"/>
    <dgm:cxn modelId="{7BEE496D-D6B5-4010-8C0C-8CA12ABFC882}" srcId="{51CF7CA2-1DEE-43F4-88F0-5BFF3DE0B4B7}" destId="{5C610E99-B4EF-4C33-8CAB-E7A229246EC3}" srcOrd="1" destOrd="0" parTransId="{A5F08323-8289-4F36-8919-6203E55CA6F3}" sibTransId="{37CD5EDE-AE86-4A52-A012-E71C0B023964}"/>
    <dgm:cxn modelId="{6983AD12-77B1-42E7-B356-8B07CAEF542E}" srcId="{51CF7CA2-1DEE-43F4-88F0-5BFF3DE0B4B7}" destId="{41F7D2E2-6623-4DE9-B192-5162BFB5E8FE}" srcOrd="0" destOrd="0" parTransId="{FA3C72A2-75EF-4626-AD1E-9FCA74A77F9F}" sibTransId="{92AF1E03-D967-4A87-89B8-35EAD71BFCD5}"/>
    <dgm:cxn modelId="{FE344538-340A-4D98-B40D-44A43689349B}" srcId="{51CF7CA2-1DEE-43F4-88F0-5BFF3DE0B4B7}" destId="{AE08D4A6-A857-4461-B755-64B4F835D0A0}" srcOrd="2" destOrd="0" parTransId="{7D0C7880-81F2-44C9-B220-A6AEBB1D66B2}" sibTransId="{CFD00ED8-CF7B-41EE-BB21-92EC3F65AA9A}"/>
    <dgm:cxn modelId="{84AE020F-BA0E-4AD8-875B-8A11D3510504}" type="presOf" srcId="{51CF7CA2-1DEE-43F4-88F0-5BFF3DE0B4B7}" destId="{6C7FA19B-4971-4B1F-A4BF-212DF36D0126}" srcOrd="0" destOrd="0" presId="urn:microsoft.com/office/officeart/2005/8/layout/balance1"/>
    <dgm:cxn modelId="{6D151F49-5D7F-44F4-B4ED-050D5A79C297}" type="presParOf" srcId="{8F292877-735A-429D-8C62-64A35928122E}" destId="{53E380B7-6114-4056-8BE7-54DEC13E482B}" srcOrd="0" destOrd="0" presId="urn:microsoft.com/office/officeart/2005/8/layout/balance1"/>
    <dgm:cxn modelId="{B8F73AED-D3B1-42CA-AAFF-778F17D5700C}" type="presParOf" srcId="{8F292877-735A-429D-8C62-64A35928122E}" destId="{40995B97-54CD-4C50-96F5-56AD8514C806}" srcOrd="1" destOrd="0" presId="urn:microsoft.com/office/officeart/2005/8/layout/balance1"/>
    <dgm:cxn modelId="{EFE38286-B17C-4AD6-A6F1-EFB90D2CCAC0}" type="presParOf" srcId="{40995B97-54CD-4C50-96F5-56AD8514C806}" destId="{6C7FA19B-4971-4B1F-A4BF-212DF36D0126}" srcOrd="0" destOrd="0" presId="urn:microsoft.com/office/officeart/2005/8/layout/balance1"/>
    <dgm:cxn modelId="{6B915BE2-D8E6-4EA9-ABA1-45B81D9CFDFA}" type="presParOf" srcId="{40995B97-54CD-4C50-96F5-56AD8514C806}" destId="{9AA053C2-EF00-47F7-A6DD-69F6FA6C0997}" srcOrd="1" destOrd="0" presId="urn:microsoft.com/office/officeart/2005/8/layout/balance1"/>
    <dgm:cxn modelId="{0F1CBE1F-D25A-48BD-AD17-3F4DF51907EB}" type="presParOf" srcId="{8F292877-735A-429D-8C62-64A35928122E}" destId="{7610C17C-1C71-4B45-95AC-FA60EB94BEB6}" srcOrd="2" destOrd="0" presId="urn:microsoft.com/office/officeart/2005/8/layout/balance1"/>
    <dgm:cxn modelId="{E6AB60F8-4958-4415-8F3E-E67F62BBF0D5}" type="presParOf" srcId="{7610C17C-1C71-4B45-95AC-FA60EB94BEB6}" destId="{D405639F-DD64-4036-9980-9DBCB2A747B3}" srcOrd="0" destOrd="0" presId="urn:microsoft.com/office/officeart/2005/8/layout/balance1"/>
    <dgm:cxn modelId="{7295F0C3-8342-4237-B77C-F4E256683545}" type="presParOf" srcId="{7610C17C-1C71-4B45-95AC-FA60EB94BEB6}" destId="{9F9FF56D-6FC2-4621-8E46-452BAAE43B9C}" srcOrd="1" destOrd="0" presId="urn:microsoft.com/office/officeart/2005/8/layout/balance1"/>
    <dgm:cxn modelId="{9B45B625-BA42-42D5-BC94-2529C0F097CA}" type="presParOf" srcId="{7610C17C-1C71-4B45-95AC-FA60EB94BEB6}" destId="{8BD0478D-8FFB-4C72-BA6A-D65DFB7FADC4}" srcOrd="2" destOrd="0" presId="urn:microsoft.com/office/officeart/2005/8/layout/balance1"/>
    <dgm:cxn modelId="{ACA73B23-E9C8-4FA8-B28F-A6330CADF2B6}" type="presParOf" srcId="{7610C17C-1C71-4B45-95AC-FA60EB94BEB6}" destId="{91F6C82D-F91C-476F-A847-2B5C7AF7FC2D}" srcOrd="3" destOrd="0" presId="urn:microsoft.com/office/officeart/2005/8/layout/balance1"/>
    <dgm:cxn modelId="{3B67692E-3181-41B3-9EAF-9019938DBEDE}" type="presParOf" srcId="{7610C17C-1C71-4B45-95AC-FA60EB94BEB6}" destId="{CF2EB1D7-6C1A-40F2-B841-021CD8EEE66D}" srcOrd="4" destOrd="0" presId="urn:microsoft.com/office/officeart/2005/8/layout/balance1"/>
    <dgm:cxn modelId="{69A94F4C-677D-4EF3-A91A-F58A71795FE8}" type="presParOf" srcId="{7610C17C-1C71-4B45-95AC-FA60EB94BEB6}" destId="{76B44B1E-35A1-4E5D-855D-44A39043F87F}" srcOrd="5" destOrd="0" presId="urn:microsoft.com/office/officeart/2005/8/layout/balance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F7FEE4-7334-4107-B7D2-9E8DC14AF9C7}" type="doc">
      <dgm:prSet loTypeId="urn:microsoft.com/office/officeart/2005/8/layout/balance1" loCatId="relationship" qsTypeId="urn:microsoft.com/office/officeart/2005/8/quickstyle/3d2" qsCatId="3D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51CF7CA2-1DEE-43F4-88F0-5BFF3DE0B4B7}">
      <dgm:prSet phldrT="[Text]"/>
      <dgm:spPr>
        <a:noFill/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Current design</a:t>
          </a:r>
          <a:endParaRPr lang="en-US" dirty="0">
            <a:solidFill>
              <a:schemeClr val="tx1"/>
            </a:solidFill>
          </a:endParaRPr>
        </a:p>
      </dgm:t>
    </dgm:pt>
    <dgm:pt modelId="{4629560B-2238-4662-AB83-F8D18457BB42}" type="parTrans" cxnId="{9AC4B68E-5D71-4523-AFEB-50BFDE5D1531}">
      <dgm:prSet/>
      <dgm:spPr/>
      <dgm:t>
        <a:bodyPr/>
        <a:lstStyle/>
        <a:p>
          <a:endParaRPr lang="en-US"/>
        </a:p>
      </dgm:t>
    </dgm:pt>
    <dgm:pt modelId="{EA8CD47A-0452-49FF-B9E0-6A6005F44192}" type="sibTrans" cxnId="{9AC4B68E-5D71-4523-AFEB-50BFDE5D1531}">
      <dgm:prSet/>
      <dgm:spPr/>
      <dgm:t>
        <a:bodyPr/>
        <a:lstStyle/>
        <a:p>
          <a:endParaRPr lang="en-US"/>
        </a:p>
      </dgm:t>
    </dgm:pt>
    <dgm:pt modelId="{5C610E99-B4EF-4C33-8CAB-E7A229246EC3}">
      <dgm:prSet phldrT="[Text]"/>
      <dgm:spPr/>
      <dgm:t>
        <a:bodyPr/>
        <a:lstStyle/>
        <a:p>
          <a:r>
            <a:rPr lang="en-US" dirty="0" smtClean="0"/>
            <a:t>Empirical</a:t>
          </a:r>
          <a:endParaRPr lang="en-US" dirty="0"/>
        </a:p>
      </dgm:t>
    </dgm:pt>
    <dgm:pt modelId="{A5F08323-8289-4F36-8919-6203E55CA6F3}" type="parTrans" cxnId="{7BEE496D-D6B5-4010-8C0C-8CA12ABFC882}">
      <dgm:prSet/>
      <dgm:spPr/>
      <dgm:t>
        <a:bodyPr/>
        <a:lstStyle/>
        <a:p>
          <a:endParaRPr lang="en-US"/>
        </a:p>
      </dgm:t>
    </dgm:pt>
    <dgm:pt modelId="{37CD5EDE-AE86-4A52-A012-E71C0B023964}" type="sibTrans" cxnId="{7BEE496D-D6B5-4010-8C0C-8CA12ABFC882}">
      <dgm:prSet/>
      <dgm:spPr/>
      <dgm:t>
        <a:bodyPr/>
        <a:lstStyle/>
        <a:p>
          <a:endParaRPr lang="en-US"/>
        </a:p>
      </dgm:t>
    </dgm:pt>
    <dgm:pt modelId="{54A161DC-AB0A-405B-8B29-44BD78ED0E66}">
      <dgm:prSet phldrT="[Text]"/>
      <dgm:spPr>
        <a:noFill/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Gap</a:t>
          </a:r>
          <a:endParaRPr lang="en-US" dirty="0">
            <a:solidFill>
              <a:schemeClr val="tx1"/>
            </a:solidFill>
          </a:endParaRPr>
        </a:p>
      </dgm:t>
    </dgm:pt>
    <dgm:pt modelId="{C203A221-3FD1-43F3-93D3-C6D5C4C4123E}" type="parTrans" cxnId="{DF59646C-3957-48E1-A57E-75AEE333828C}">
      <dgm:prSet/>
      <dgm:spPr/>
      <dgm:t>
        <a:bodyPr/>
        <a:lstStyle/>
        <a:p>
          <a:endParaRPr lang="en-US"/>
        </a:p>
      </dgm:t>
    </dgm:pt>
    <dgm:pt modelId="{058DBB2D-7254-4CF2-B819-10D28E6D1F04}" type="sibTrans" cxnId="{DF59646C-3957-48E1-A57E-75AEE333828C}">
      <dgm:prSet/>
      <dgm:spPr/>
      <dgm:t>
        <a:bodyPr/>
        <a:lstStyle/>
        <a:p>
          <a:endParaRPr lang="en-US"/>
        </a:p>
      </dgm:t>
    </dgm:pt>
    <dgm:pt modelId="{7C1BA193-1336-44AB-A211-A927E5B20C24}">
      <dgm:prSet phldrT="[Text]"/>
      <dgm:spPr/>
      <dgm:t>
        <a:bodyPr/>
        <a:lstStyle/>
        <a:p>
          <a:r>
            <a:rPr lang="en-US" dirty="0" smtClean="0"/>
            <a:t>Measurable milestones</a:t>
          </a:r>
          <a:endParaRPr lang="en-US" dirty="0"/>
        </a:p>
      </dgm:t>
    </dgm:pt>
    <dgm:pt modelId="{5394AB2E-1504-4DFF-AF7A-8DD7B60AB0F8}" type="parTrans" cxnId="{6D4EE334-ABB0-4FA1-9C24-812C9FB5762A}">
      <dgm:prSet/>
      <dgm:spPr/>
      <dgm:t>
        <a:bodyPr/>
        <a:lstStyle/>
        <a:p>
          <a:endParaRPr lang="en-US"/>
        </a:p>
      </dgm:t>
    </dgm:pt>
    <dgm:pt modelId="{C6D9FC8B-AADE-41F2-B407-25BB24F4196E}" type="sibTrans" cxnId="{6D4EE334-ABB0-4FA1-9C24-812C9FB5762A}">
      <dgm:prSet/>
      <dgm:spPr/>
      <dgm:t>
        <a:bodyPr/>
        <a:lstStyle/>
        <a:p>
          <a:endParaRPr lang="en-US"/>
        </a:p>
      </dgm:t>
    </dgm:pt>
    <dgm:pt modelId="{237F362F-AC07-4CF8-9F02-70A2E6D4A58F}">
      <dgm:prSet phldrT="[Text]"/>
      <dgm:spPr/>
      <dgm:t>
        <a:bodyPr/>
        <a:lstStyle/>
        <a:p>
          <a:r>
            <a:rPr lang="en-US" dirty="0" smtClean="0"/>
            <a:t>Integrated mine planning</a:t>
          </a:r>
          <a:endParaRPr lang="en-US" dirty="0"/>
        </a:p>
      </dgm:t>
    </dgm:pt>
    <dgm:pt modelId="{FEC69C20-7329-491E-BEE5-E1115DA55784}" type="parTrans" cxnId="{1ADB384B-62FB-4308-A7FD-371929D28114}">
      <dgm:prSet/>
      <dgm:spPr/>
      <dgm:t>
        <a:bodyPr/>
        <a:lstStyle/>
        <a:p>
          <a:endParaRPr lang="en-US"/>
        </a:p>
      </dgm:t>
    </dgm:pt>
    <dgm:pt modelId="{5D83711A-6D67-47EA-96E1-D663BCB8E38C}" type="sibTrans" cxnId="{1ADB384B-62FB-4308-A7FD-371929D28114}">
      <dgm:prSet/>
      <dgm:spPr/>
      <dgm:t>
        <a:bodyPr/>
        <a:lstStyle/>
        <a:p>
          <a:endParaRPr lang="en-US"/>
        </a:p>
      </dgm:t>
    </dgm:pt>
    <dgm:pt modelId="{59ADC0AB-ACBF-44A3-804F-1F16C32921F2}">
      <dgm:prSet phldrT="[Text]"/>
      <dgm:spPr/>
      <dgm:t>
        <a:bodyPr/>
        <a:lstStyle/>
        <a:p>
          <a:r>
            <a:rPr lang="en-US" dirty="0" smtClean="0"/>
            <a:t>Acceptable risk</a:t>
          </a:r>
          <a:endParaRPr lang="en-US" dirty="0"/>
        </a:p>
      </dgm:t>
    </dgm:pt>
    <dgm:pt modelId="{0AE2E91B-E426-4F1F-A56E-6E579EC98DF1}" type="parTrans" cxnId="{5FBADCB2-A7B9-4FD2-81D7-721B5EB89769}">
      <dgm:prSet/>
      <dgm:spPr/>
      <dgm:t>
        <a:bodyPr/>
        <a:lstStyle/>
        <a:p>
          <a:endParaRPr lang="en-US"/>
        </a:p>
      </dgm:t>
    </dgm:pt>
    <dgm:pt modelId="{3BC309DC-3B15-470A-BB58-579B0CD39049}" type="sibTrans" cxnId="{5FBADCB2-A7B9-4FD2-81D7-721B5EB89769}">
      <dgm:prSet/>
      <dgm:spPr/>
      <dgm:t>
        <a:bodyPr/>
        <a:lstStyle/>
        <a:p>
          <a:endParaRPr lang="en-US"/>
        </a:p>
      </dgm:t>
    </dgm:pt>
    <dgm:pt modelId="{AE08D4A6-A857-4461-B755-64B4F835D0A0}">
      <dgm:prSet phldrT="[Text]"/>
      <dgm:spPr/>
      <dgm:t>
        <a:bodyPr/>
        <a:lstStyle/>
        <a:p>
          <a:r>
            <a:rPr lang="en-US" dirty="0" smtClean="0"/>
            <a:t>Widely understood and applied.</a:t>
          </a:r>
          <a:endParaRPr lang="en-US" dirty="0"/>
        </a:p>
      </dgm:t>
    </dgm:pt>
    <dgm:pt modelId="{7D0C7880-81F2-44C9-B220-A6AEBB1D66B2}" type="parTrans" cxnId="{FE344538-340A-4D98-B40D-44A43689349B}">
      <dgm:prSet/>
      <dgm:spPr/>
      <dgm:t>
        <a:bodyPr/>
        <a:lstStyle/>
        <a:p>
          <a:endParaRPr lang="en-US"/>
        </a:p>
      </dgm:t>
    </dgm:pt>
    <dgm:pt modelId="{CFD00ED8-CF7B-41EE-BB21-92EC3F65AA9A}" type="sibTrans" cxnId="{FE344538-340A-4D98-B40D-44A43689349B}">
      <dgm:prSet/>
      <dgm:spPr/>
      <dgm:t>
        <a:bodyPr/>
        <a:lstStyle/>
        <a:p>
          <a:endParaRPr lang="en-US"/>
        </a:p>
      </dgm:t>
    </dgm:pt>
    <dgm:pt modelId="{C36420D1-D2AC-4C5F-95FD-25A499A5735C}">
      <dgm:prSet phldrT="[Text]"/>
      <dgm:spPr/>
      <dgm:t>
        <a:bodyPr/>
        <a:lstStyle/>
        <a:p>
          <a:r>
            <a:rPr lang="en-US" dirty="0" smtClean="0"/>
            <a:t>Risk analysis</a:t>
          </a:r>
          <a:endParaRPr lang="en-US" dirty="0"/>
        </a:p>
      </dgm:t>
    </dgm:pt>
    <dgm:pt modelId="{07A57078-BA5A-43DD-9F80-E372D957F19C}" type="parTrans" cxnId="{7B431878-F4FF-4E56-9E32-37397F4BAD5D}">
      <dgm:prSet/>
      <dgm:spPr/>
      <dgm:t>
        <a:bodyPr/>
        <a:lstStyle/>
        <a:p>
          <a:endParaRPr lang="en-US"/>
        </a:p>
      </dgm:t>
    </dgm:pt>
    <dgm:pt modelId="{E338DC7F-33CF-4696-AA05-F61E3770CCB4}" type="sibTrans" cxnId="{7B431878-F4FF-4E56-9E32-37397F4BAD5D}">
      <dgm:prSet/>
      <dgm:spPr/>
      <dgm:t>
        <a:bodyPr/>
        <a:lstStyle/>
        <a:p>
          <a:endParaRPr lang="en-US"/>
        </a:p>
      </dgm:t>
    </dgm:pt>
    <dgm:pt modelId="{41F7D2E2-6623-4DE9-B192-5162BFB5E8FE}">
      <dgm:prSet phldrT="[Text]"/>
      <dgm:spPr/>
      <dgm:t>
        <a:bodyPr/>
        <a:lstStyle/>
        <a:p>
          <a:r>
            <a:rPr lang="en-US" dirty="0" smtClean="0"/>
            <a:t>Technical based</a:t>
          </a:r>
          <a:endParaRPr lang="en-US" dirty="0"/>
        </a:p>
      </dgm:t>
    </dgm:pt>
    <dgm:pt modelId="{92AF1E03-D967-4A87-89B8-35EAD71BFCD5}" type="sibTrans" cxnId="{6983AD12-77B1-42E7-B356-8B07CAEF542E}">
      <dgm:prSet/>
      <dgm:spPr/>
      <dgm:t>
        <a:bodyPr/>
        <a:lstStyle/>
        <a:p>
          <a:endParaRPr lang="en-US"/>
        </a:p>
      </dgm:t>
    </dgm:pt>
    <dgm:pt modelId="{FA3C72A2-75EF-4626-AD1E-9FCA74A77F9F}" type="parTrans" cxnId="{6983AD12-77B1-42E7-B356-8B07CAEF542E}">
      <dgm:prSet/>
      <dgm:spPr/>
      <dgm:t>
        <a:bodyPr/>
        <a:lstStyle/>
        <a:p>
          <a:endParaRPr lang="en-US"/>
        </a:p>
      </dgm:t>
    </dgm:pt>
    <dgm:pt modelId="{8F292877-735A-429D-8C62-64A35928122E}" type="pres">
      <dgm:prSet presAssocID="{62F7FEE4-7334-4107-B7D2-9E8DC14AF9C7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E380B7-6114-4056-8BE7-54DEC13E482B}" type="pres">
      <dgm:prSet presAssocID="{62F7FEE4-7334-4107-B7D2-9E8DC14AF9C7}" presName="dummyMaxCanvas" presStyleCnt="0"/>
      <dgm:spPr/>
    </dgm:pt>
    <dgm:pt modelId="{40995B97-54CD-4C50-96F5-56AD8514C806}" type="pres">
      <dgm:prSet presAssocID="{62F7FEE4-7334-4107-B7D2-9E8DC14AF9C7}" presName="parentComposite" presStyleCnt="0"/>
      <dgm:spPr/>
    </dgm:pt>
    <dgm:pt modelId="{6C7FA19B-4971-4B1F-A4BF-212DF36D0126}" type="pres">
      <dgm:prSet presAssocID="{62F7FEE4-7334-4107-B7D2-9E8DC14AF9C7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9AA053C2-EF00-47F7-A6DD-69F6FA6C0997}" type="pres">
      <dgm:prSet presAssocID="{62F7FEE4-7334-4107-B7D2-9E8DC14AF9C7}" presName="parent2" presStyleLbl="alignAccFollowNode1" presStyleIdx="1" presStyleCnt="4" custLinFactNeighborX="41662" custLinFactNeighborY="6051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7610C17C-1C71-4B45-95AC-FA60EB94BEB6}" type="pres">
      <dgm:prSet presAssocID="{62F7FEE4-7334-4107-B7D2-9E8DC14AF9C7}" presName="childrenComposite" presStyleCnt="0"/>
      <dgm:spPr/>
    </dgm:pt>
    <dgm:pt modelId="{D405639F-DD64-4036-9980-9DBCB2A747B3}" type="pres">
      <dgm:prSet presAssocID="{62F7FEE4-7334-4107-B7D2-9E8DC14AF9C7}" presName="dummyMaxCanvas_ChildArea" presStyleCnt="0"/>
      <dgm:spPr/>
    </dgm:pt>
    <dgm:pt modelId="{9F9FF56D-6FC2-4621-8E46-452BAAE43B9C}" type="pres">
      <dgm:prSet presAssocID="{62F7FEE4-7334-4107-B7D2-9E8DC14AF9C7}" presName="fulcrum" presStyleLbl="alignAccFollowNode1" presStyleIdx="2" presStyleCnt="4"/>
      <dgm:spPr/>
    </dgm:pt>
    <dgm:pt modelId="{DF879346-CC2B-4AB3-AEA8-34081DF82B5A}" type="pres">
      <dgm:prSet presAssocID="{62F7FEE4-7334-4107-B7D2-9E8DC14AF9C7}" presName="balance_34" presStyleLbl="alignAccFollowNode1" presStyleIdx="3" presStyleCnt="4" custAng="820194">
        <dgm:presLayoutVars>
          <dgm:bulletEnabled val="1"/>
        </dgm:presLayoutVars>
      </dgm:prSet>
      <dgm:spPr/>
    </dgm:pt>
    <dgm:pt modelId="{553C4A49-5E16-4E2B-B0C4-A7E86CC39297}" type="pres">
      <dgm:prSet presAssocID="{62F7FEE4-7334-4107-B7D2-9E8DC14AF9C7}" presName="right_34_1" presStyleLbl="node1" presStyleIdx="0" presStyleCnt="7" custAng="21360000" custLinFactNeighborX="34050" custLinFactNeighborY="33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DB2C20-5946-46DF-8A10-C6E519FB031E}" type="pres">
      <dgm:prSet presAssocID="{62F7FEE4-7334-4107-B7D2-9E8DC14AF9C7}" presName="right_34_2" presStyleLbl="node1" presStyleIdx="1" presStyleCnt="7" custAng="21360000" custLinFactNeighborX="31326" custLinFactNeighborY="33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6E5021-9493-4DF3-9DF7-136C105F85DF}" type="pres">
      <dgm:prSet presAssocID="{62F7FEE4-7334-4107-B7D2-9E8DC14AF9C7}" presName="right_34_3" presStyleLbl="node1" presStyleIdx="2" presStyleCnt="7" custAng="21360000" custLinFactNeighborX="27921" custLinFactNeighborY="33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58B29A-E23A-4B10-874A-24ED52CAE254}" type="pres">
      <dgm:prSet presAssocID="{62F7FEE4-7334-4107-B7D2-9E8DC14AF9C7}" presName="right_34_4" presStyleLbl="node1" presStyleIdx="3" presStyleCnt="7" custAng="21360000" custLinFactNeighborX="23937" custLinFactNeighborY="33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60E0FC-4AA5-4B36-861F-B7C5A3B112B0}" type="pres">
      <dgm:prSet presAssocID="{62F7FEE4-7334-4107-B7D2-9E8DC14AF9C7}" presName="left_34_1" presStyleLbl="node1" presStyleIdx="4" presStyleCnt="7" custAng="21360000" custLinFactNeighborX="1147" custLinFactNeighborY="-514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D6E1F0-5136-45C5-8D18-20BD3188AFF7}" type="pres">
      <dgm:prSet presAssocID="{62F7FEE4-7334-4107-B7D2-9E8DC14AF9C7}" presName="left_34_2" presStyleLbl="node1" presStyleIdx="5" presStyleCnt="7" custAng="21360000" custLinFactNeighborX="-2226" custLinFactNeighborY="-49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2B78E6-C4FD-4EFD-B8D9-42D51A4A3C46}" type="pres">
      <dgm:prSet presAssocID="{62F7FEE4-7334-4107-B7D2-9E8DC14AF9C7}" presName="left_34_3" presStyleLbl="node1" presStyleIdx="6" presStyleCnt="7" custAng="21360000" custLinFactNeighborX="-5663" custLinFactNeighborY="-44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C4B68E-5D71-4523-AFEB-50BFDE5D1531}" srcId="{62F7FEE4-7334-4107-B7D2-9E8DC14AF9C7}" destId="{51CF7CA2-1DEE-43F4-88F0-5BFF3DE0B4B7}" srcOrd="0" destOrd="0" parTransId="{4629560B-2238-4662-AB83-F8D18457BB42}" sibTransId="{EA8CD47A-0452-49FF-B9E0-6A6005F44192}"/>
    <dgm:cxn modelId="{B29D034F-83BC-4D7F-BD14-F97E60124362}" type="presOf" srcId="{237F362F-AC07-4CF8-9F02-70A2E6D4A58F}" destId="{93DB2C20-5946-46DF-8A10-C6E519FB031E}" srcOrd="0" destOrd="0" presId="urn:microsoft.com/office/officeart/2005/8/layout/balance1"/>
    <dgm:cxn modelId="{DF59646C-3957-48E1-A57E-75AEE333828C}" srcId="{62F7FEE4-7334-4107-B7D2-9E8DC14AF9C7}" destId="{54A161DC-AB0A-405B-8B29-44BD78ED0E66}" srcOrd="1" destOrd="0" parTransId="{C203A221-3FD1-43F3-93D3-C6D5C4C4123E}" sibTransId="{058DBB2D-7254-4CF2-B819-10D28E6D1F04}"/>
    <dgm:cxn modelId="{6983AD12-77B1-42E7-B356-8B07CAEF542E}" srcId="{51CF7CA2-1DEE-43F4-88F0-5BFF3DE0B4B7}" destId="{41F7D2E2-6623-4DE9-B192-5162BFB5E8FE}" srcOrd="0" destOrd="0" parTransId="{FA3C72A2-75EF-4626-AD1E-9FCA74A77F9F}" sibTransId="{92AF1E03-D967-4A87-89B8-35EAD71BFCD5}"/>
    <dgm:cxn modelId="{FE344538-340A-4D98-B40D-44A43689349B}" srcId="{51CF7CA2-1DEE-43F4-88F0-5BFF3DE0B4B7}" destId="{AE08D4A6-A857-4461-B755-64B4F835D0A0}" srcOrd="2" destOrd="0" parTransId="{7D0C7880-81F2-44C9-B220-A6AEBB1D66B2}" sibTransId="{CFD00ED8-CF7B-41EE-BB21-92EC3F65AA9A}"/>
    <dgm:cxn modelId="{7B431878-F4FF-4E56-9E32-37397F4BAD5D}" srcId="{54A161DC-AB0A-405B-8B29-44BD78ED0E66}" destId="{C36420D1-D2AC-4C5F-95FD-25A499A5735C}" srcOrd="3" destOrd="0" parTransId="{07A57078-BA5A-43DD-9F80-E372D957F19C}" sibTransId="{E338DC7F-33CF-4696-AA05-F61E3770CCB4}"/>
    <dgm:cxn modelId="{932D5BA5-FD42-4DB9-90F8-CE87DF28A0C2}" type="presOf" srcId="{59ADC0AB-ACBF-44A3-804F-1F16C32921F2}" destId="{786E5021-9493-4DF3-9DF7-136C105F85DF}" srcOrd="0" destOrd="0" presId="urn:microsoft.com/office/officeart/2005/8/layout/balance1"/>
    <dgm:cxn modelId="{B873F2A7-C38A-411F-8298-D2B9B899C602}" type="presOf" srcId="{54A161DC-AB0A-405B-8B29-44BD78ED0E66}" destId="{9AA053C2-EF00-47F7-A6DD-69F6FA6C0997}" srcOrd="0" destOrd="0" presId="urn:microsoft.com/office/officeart/2005/8/layout/balance1"/>
    <dgm:cxn modelId="{6D4EE334-ABB0-4FA1-9C24-812C9FB5762A}" srcId="{54A161DC-AB0A-405B-8B29-44BD78ED0E66}" destId="{7C1BA193-1336-44AB-A211-A927E5B20C24}" srcOrd="0" destOrd="0" parTransId="{5394AB2E-1504-4DFF-AF7A-8DD7B60AB0F8}" sibTransId="{C6D9FC8B-AADE-41F2-B407-25BB24F4196E}"/>
    <dgm:cxn modelId="{0CEBBA35-0931-4483-8A27-D4907D225892}" type="presOf" srcId="{C36420D1-D2AC-4C5F-95FD-25A499A5735C}" destId="{2E58B29A-E23A-4B10-874A-24ED52CAE254}" srcOrd="0" destOrd="0" presId="urn:microsoft.com/office/officeart/2005/8/layout/balance1"/>
    <dgm:cxn modelId="{88EE8025-2830-4B25-B495-88308F326DCF}" type="presOf" srcId="{62F7FEE4-7334-4107-B7D2-9E8DC14AF9C7}" destId="{8F292877-735A-429D-8C62-64A35928122E}" srcOrd="0" destOrd="0" presId="urn:microsoft.com/office/officeart/2005/8/layout/balance1"/>
    <dgm:cxn modelId="{BB09B380-5E80-472A-87A7-CB539054578D}" type="presOf" srcId="{AE08D4A6-A857-4461-B755-64B4F835D0A0}" destId="{F42B78E6-C4FD-4EFD-B8D9-42D51A4A3C46}" srcOrd="0" destOrd="0" presId="urn:microsoft.com/office/officeart/2005/8/layout/balance1"/>
    <dgm:cxn modelId="{5FBADCB2-A7B9-4FD2-81D7-721B5EB89769}" srcId="{54A161DC-AB0A-405B-8B29-44BD78ED0E66}" destId="{59ADC0AB-ACBF-44A3-804F-1F16C32921F2}" srcOrd="2" destOrd="0" parTransId="{0AE2E91B-E426-4F1F-A56E-6E579EC98DF1}" sibTransId="{3BC309DC-3B15-470A-BB58-579B0CD39049}"/>
    <dgm:cxn modelId="{D0FDAC91-306B-4B7D-8A6C-11D30B039C01}" type="presOf" srcId="{7C1BA193-1336-44AB-A211-A927E5B20C24}" destId="{553C4A49-5E16-4E2B-B0C4-A7E86CC39297}" srcOrd="0" destOrd="0" presId="urn:microsoft.com/office/officeart/2005/8/layout/balance1"/>
    <dgm:cxn modelId="{1ADB384B-62FB-4308-A7FD-371929D28114}" srcId="{54A161DC-AB0A-405B-8B29-44BD78ED0E66}" destId="{237F362F-AC07-4CF8-9F02-70A2E6D4A58F}" srcOrd="1" destOrd="0" parTransId="{FEC69C20-7329-491E-BEE5-E1115DA55784}" sibTransId="{5D83711A-6D67-47EA-96E1-D663BCB8E38C}"/>
    <dgm:cxn modelId="{274E94AF-976E-4F9E-A592-A0A79CE21352}" type="presOf" srcId="{51CF7CA2-1DEE-43F4-88F0-5BFF3DE0B4B7}" destId="{6C7FA19B-4971-4B1F-A4BF-212DF36D0126}" srcOrd="0" destOrd="0" presId="urn:microsoft.com/office/officeart/2005/8/layout/balance1"/>
    <dgm:cxn modelId="{16A908FC-3EED-4C54-A18D-7346685AAD74}" type="presOf" srcId="{5C610E99-B4EF-4C33-8CAB-E7A229246EC3}" destId="{17D6E1F0-5136-45C5-8D18-20BD3188AFF7}" srcOrd="0" destOrd="0" presId="urn:microsoft.com/office/officeart/2005/8/layout/balance1"/>
    <dgm:cxn modelId="{BBD01FF9-86D3-4FC7-B51C-14E9DDF787A3}" type="presOf" srcId="{41F7D2E2-6623-4DE9-B192-5162BFB5E8FE}" destId="{1360E0FC-4AA5-4B36-861F-B7C5A3B112B0}" srcOrd="0" destOrd="0" presId="urn:microsoft.com/office/officeart/2005/8/layout/balance1"/>
    <dgm:cxn modelId="{7BEE496D-D6B5-4010-8C0C-8CA12ABFC882}" srcId="{51CF7CA2-1DEE-43F4-88F0-5BFF3DE0B4B7}" destId="{5C610E99-B4EF-4C33-8CAB-E7A229246EC3}" srcOrd="1" destOrd="0" parTransId="{A5F08323-8289-4F36-8919-6203E55CA6F3}" sibTransId="{37CD5EDE-AE86-4A52-A012-E71C0B023964}"/>
    <dgm:cxn modelId="{8C041C5A-05C6-4B61-AA3A-5EBA96932DB8}" type="presParOf" srcId="{8F292877-735A-429D-8C62-64A35928122E}" destId="{53E380B7-6114-4056-8BE7-54DEC13E482B}" srcOrd="0" destOrd="0" presId="urn:microsoft.com/office/officeart/2005/8/layout/balance1"/>
    <dgm:cxn modelId="{D46A481C-30B2-49E9-B56B-3BD37477BC04}" type="presParOf" srcId="{8F292877-735A-429D-8C62-64A35928122E}" destId="{40995B97-54CD-4C50-96F5-56AD8514C806}" srcOrd="1" destOrd="0" presId="urn:microsoft.com/office/officeart/2005/8/layout/balance1"/>
    <dgm:cxn modelId="{347F204F-97E8-4F86-9F16-66AE77FB608F}" type="presParOf" srcId="{40995B97-54CD-4C50-96F5-56AD8514C806}" destId="{6C7FA19B-4971-4B1F-A4BF-212DF36D0126}" srcOrd="0" destOrd="0" presId="urn:microsoft.com/office/officeart/2005/8/layout/balance1"/>
    <dgm:cxn modelId="{49483223-E052-4F12-A00F-AD7362DE02A4}" type="presParOf" srcId="{40995B97-54CD-4C50-96F5-56AD8514C806}" destId="{9AA053C2-EF00-47F7-A6DD-69F6FA6C0997}" srcOrd="1" destOrd="0" presId="urn:microsoft.com/office/officeart/2005/8/layout/balance1"/>
    <dgm:cxn modelId="{153DDE7F-9E5F-460C-BCD3-A3744E1DF1D7}" type="presParOf" srcId="{8F292877-735A-429D-8C62-64A35928122E}" destId="{7610C17C-1C71-4B45-95AC-FA60EB94BEB6}" srcOrd="2" destOrd="0" presId="urn:microsoft.com/office/officeart/2005/8/layout/balance1"/>
    <dgm:cxn modelId="{149D68E3-3BDC-4A2E-98D3-AB97AAF4271E}" type="presParOf" srcId="{7610C17C-1C71-4B45-95AC-FA60EB94BEB6}" destId="{D405639F-DD64-4036-9980-9DBCB2A747B3}" srcOrd="0" destOrd="0" presId="urn:microsoft.com/office/officeart/2005/8/layout/balance1"/>
    <dgm:cxn modelId="{6AF4DC29-EA5F-4FC8-B614-DD1A80E14973}" type="presParOf" srcId="{7610C17C-1C71-4B45-95AC-FA60EB94BEB6}" destId="{9F9FF56D-6FC2-4621-8E46-452BAAE43B9C}" srcOrd="1" destOrd="0" presId="urn:microsoft.com/office/officeart/2005/8/layout/balance1"/>
    <dgm:cxn modelId="{6C8ECC8C-0699-4E6B-B812-42AE9146804A}" type="presParOf" srcId="{7610C17C-1C71-4B45-95AC-FA60EB94BEB6}" destId="{DF879346-CC2B-4AB3-AEA8-34081DF82B5A}" srcOrd="2" destOrd="0" presId="urn:microsoft.com/office/officeart/2005/8/layout/balance1"/>
    <dgm:cxn modelId="{14B19A1B-D877-4FE0-8408-0E3341F20819}" type="presParOf" srcId="{7610C17C-1C71-4B45-95AC-FA60EB94BEB6}" destId="{553C4A49-5E16-4E2B-B0C4-A7E86CC39297}" srcOrd="3" destOrd="0" presId="urn:microsoft.com/office/officeart/2005/8/layout/balance1"/>
    <dgm:cxn modelId="{D3D6AA8E-80A7-4B49-86F9-7EEFFD33D03B}" type="presParOf" srcId="{7610C17C-1C71-4B45-95AC-FA60EB94BEB6}" destId="{93DB2C20-5946-46DF-8A10-C6E519FB031E}" srcOrd="4" destOrd="0" presId="urn:microsoft.com/office/officeart/2005/8/layout/balance1"/>
    <dgm:cxn modelId="{F597E066-3DDC-4CD5-BCE9-A78D1A4902A3}" type="presParOf" srcId="{7610C17C-1C71-4B45-95AC-FA60EB94BEB6}" destId="{786E5021-9493-4DF3-9DF7-136C105F85DF}" srcOrd="5" destOrd="0" presId="urn:microsoft.com/office/officeart/2005/8/layout/balance1"/>
    <dgm:cxn modelId="{A1425F45-2D49-4FEC-8D18-90F3BC205464}" type="presParOf" srcId="{7610C17C-1C71-4B45-95AC-FA60EB94BEB6}" destId="{2E58B29A-E23A-4B10-874A-24ED52CAE254}" srcOrd="6" destOrd="0" presId="urn:microsoft.com/office/officeart/2005/8/layout/balance1"/>
    <dgm:cxn modelId="{7778670B-8250-418B-BB0D-F77C1D811F56}" type="presParOf" srcId="{7610C17C-1C71-4B45-95AC-FA60EB94BEB6}" destId="{1360E0FC-4AA5-4B36-861F-B7C5A3B112B0}" srcOrd="7" destOrd="0" presId="urn:microsoft.com/office/officeart/2005/8/layout/balance1"/>
    <dgm:cxn modelId="{D2575FAA-CEA4-4C05-A442-40A66A58B621}" type="presParOf" srcId="{7610C17C-1C71-4B45-95AC-FA60EB94BEB6}" destId="{17D6E1F0-5136-45C5-8D18-20BD3188AFF7}" srcOrd="8" destOrd="0" presId="urn:microsoft.com/office/officeart/2005/8/layout/balance1"/>
    <dgm:cxn modelId="{610762AF-8847-4479-A5B8-9C1C9AA283C4}" type="presParOf" srcId="{7610C17C-1C71-4B45-95AC-FA60EB94BEB6}" destId="{F42B78E6-C4FD-4EFD-B8D9-42D51A4A3C46}" srcOrd="9" destOrd="0" presId="urn:microsoft.com/office/officeart/2005/8/layout/balance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E8F7CC-10C8-4382-A95F-36F666840222}" type="doc">
      <dgm:prSet loTypeId="urn:microsoft.com/office/officeart/2005/8/layout/funnel1" loCatId="process" qsTypeId="urn:microsoft.com/office/officeart/2005/8/quickstyle/3d1" qsCatId="3D" csTypeId="urn:microsoft.com/office/officeart/2005/8/colors/accent1_2#3" csCatId="accent1" phldr="1"/>
      <dgm:spPr/>
    </dgm:pt>
    <dgm:pt modelId="{2680A15F-145B-4F0C-BF67-D34C56CB41AC}">
      <dgm:prSet phldrT="[Text]"/>
      <dgm:spPr/>
      <dgm:t>
        <a:bodyPr/>
        <a:lstStyle/>
        <a:p>
          <a:r>
            <a:rPr lang="en-US" dirty="0" smtClean="0"/>
            <a:t>Excavation damage cost</a:t>
          </a:r>
          <a:endParaRPr lang="en-US" dirty="0"/>
        </a:p>
      </dgm:t>
    </dgm:pt>
    <dgm:pt modelId="{7791C22C-E3ED-42A5-BF2C-667D41307511}" type="parTrans" cxnId="{C9F73313-B263-4B4C-820C-232D06055A7F}">
      <dgm:prSet/>
      <dgm:spPr/>
      <dgm:t>
        <a:bodyPr/>
        <a:lstStyle/>
        <a:p>
          <a:endParaRPr lang="en-US"/>
        </a:p>
      </dgm:t>
    </dgm:pt>
    <dgm:pt modelId="{053B41D2-D4B4-48CB-86E8-FE8878ED0294}" type="sibTrans" cxnId="{C9F73313-B263-4B4C-820C-232D06055A7F}">
      <dgm:prSet/>
      <dgm:spPr/>
      <dgm:t>
        <a:bodyPr/>
        <a:lstStyle/>
        <a:p>
          <a:endParaRPr lang="en-US"/>
        </a:p>
      </dgm:t>
    </dgm:pt>
    <dgm:pt modelId="{50BBD0A0-7CDA-466D-9DCD-AB19D8494913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rPr>
            <a:t>Cost of </a:t>
          </a:r>
          <a:r>
            <a:rPr lang="en-US" sz="24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rPr>
            <a:t>consequences </a:t>
          </a:r>
          <a:r>
            <a:rPr lang="en-US" sz="24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rPr>
            <a:t>per rockfall</a:t>
          </a:r>
          <a:endParaRPr lang="en-US" sz="2400" dirty="0">
            <a:solidFill>
              <a:srgbClr val="FFC000"/>
            </a:solidFill>
            <a:latin typeface="Arial" pitchFamily="34" charset="0"/>
            <a:cs typeface="Arial" pitchFamily="34" charset="0"/>
          </a:endParaRPr>
        </a:p>
      </dgm:t>
    </dgm:pt>
    <dgm:pt modelId="{75C04B98-CDF3-4230-8443-57C43B639873}" type="sibTrans" cxnId="{F5D4C5B9-C5A3-4760-9771-ED97A23867D8}">
      <dgm:prSet/>
      <dgm:spPr/>
      <dgm:t>
        <a:bodyPr/>
        <a:lstStyle/>
        <a:p>
          <a:endParaRPr lang="en-US"/>
        </a:p>
      </dgm:t>
    </dgm:pt>
    <dgm:pt modelId="{8E85A75C-27E5-4FBF-B373-B507D43838CF}" type="parTrans" cxnId="{F5D4C5B9-C5A3-4760-9771-ED97A23867D8}">
      <dgm:prSet/>
      <dgm:spPr/>
      <dgm:t>
        <a:bodyPr/>
        <a:lstStyle/>
        <a:p>
          <a:endParaRPr lang="en-US"/>
        </a:p>
      </dgm:t>
    </dgm:pt>
    <dgm:pt modelId="{02CC9CAD-E9F1-40E9-888D-B642528D294A}" type="pres">
      <dgm:prSet presAssocID="{DCE8F7CC-10C8-4382-A95F-36F666840222}" presName="Name0" presStyleCnt="0">
        <dgm:presLayoutVars>
          <dgm:chMax val="4"/>
          <dgm:resizeHandles val="exact"/>
        </dgm:presLayoutVars>
      </dgm:prSet>
      <dgm:spPr/>
    </dgm:pt>
    <dgm:pt modelId="{3ABD0E59-93EC-494B-B013-3DBE0DDE410E}" type="pres">
      <dgm:prSet presAssocID="{DCE8F7CC-10C8-4382-A95F-36F666840222}" presName="ellipse" presStyleLbl="trBgShp" presStyleIdx="0" presStyleCnt="1"/>
      <dgm:spPr/>
    </dgm:pt>
    <dgm:pt modelId="{6FBF8795-D73C-40A2-A158-C314063F9625}" type="pres">
      <dgm:prSet presAssocID="{DCE8F7CC-10C8-4382-A95F-36F666840222}" presName="arrow1" presStyleLbl="fgShp" presStyleIdx="0" presStyleCnt="1"/>
      <dgm:spPr/>
    </dgm:pt>
    <dgm:pt modelId="{2D0F6664-CD6E-4318-86CF-CD281285286E}" type="pres">
      <dgm:prSet presAssocID="{DCE8F7CC-10C8-4382-A95F-36F666840222}" presName="rectangle" presStyleLbl="revTx" presStyleIdx="0" presStyleCnt="1" custLinFactNeighborX="-211" custLinFactNeighborY="-90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146605-792E-474A-AB99-11F1093535A2}" type="pres">
      <dgm:prSet presAssocID="{50BBD0A0-7CDA-466D-9DCD-AB19D8494913}" presName="item1" presStyleLbl="node1" presStyleIdx="0" presStyleCnt="1" custLinFactNeighborX="1344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39454B-50C7-4321-ADE6-DA4916C824CC}" type="pres">
      <dgm:prSet presAssocID="{DCE8F7CC-10C8-4382-A95F-36F666840222}" presName="funnel" presStyleLbl="trAlignAcc1" presStyleIdx="0" presStyleCnt="1" custLinFactNeighborY="-1273"/>
      <dgm:spPr/>
      <dgm:t>
        <a:bodyPr/>
        <a:lstStyle/>
        <a:p>
          <a:endParaRPr lang="en-US"/>
        </a:p>
      </dgm:t>
    </dgm:pt>
  </dgm:ptLst>
  <dgm:cxnLst>
    <dgm:cxn modelId="{B7BE6D82-E5C6-4E0D-B247-B9134D84066C}" type="presOf" srcId="{DCE8F7CC-10C8-4382-A95F-36F666840222}" destId="{02CC9CAD-E9F1-40E9-888D-B642528D294A}" srcOrd="0" destOrd="0" presId="urn:microsoft.com/office/officeart/2005/8/layout/funnel1"/>
    <dgm:cxn modelId="{C9F73313-B263-4B4C-820C-232D06055A7F}" srcId="{DCE8F7CC-10C8-4382-A95F-36F666840222}" destId="{2680A15F-145B-4F0C-BF67-D34C56CB41AC}" srcOrd="0" destOrd="0" parTransId="{7791C22C-E3ED-42A5-BF2C-667D41307511}" sibTransId="{053B41D2-D4B4-48CB-86E8-FE8878ED0294}"/>
    <dgm:cxn modelId="{F5D4C5B9-C5A3-4760-9771-ED97A23867D8}" srcId="{DCE8F7CC-10C8-4382-A95F-36F666840222}" destId="{50BBD0A0-7CDA-466D-9DCD-AB19D8494913}" srcOrd="1" destOrd="0" parTransId="{8E85A75C-27E5-4FBF-B373-B507D43838CF}" sibTransId="{75C04B98-CDF3-4230-8443-57C43B639873}"/>
    <dgm:cxn modelId="{E70A51E6-0058-496E-A2A8-5CA80717440F}" type="presOf" srcId="{50BBD0A0-7CDA-466D-9DCD-AB19D8494913}" destId="{2D0F6664-CD6E-4318-86CF-CD281285286E}" srcOrd="0" destOrd="0" presId="urn:microsoft.com/office/officeart/2005/8/layout/funnel1"/>
    <dgm:cxn modelId="{A0B0D1E4-1FE9-4C16-8208-7D32581DE63B}" type="presOf" srcId="{2680A15F-145B-4F0C-BF67-D34C56CB41AC}" destId="{78146605-792E-474A-AB99-11F1093535A2}" srcOrd="0" destOrd="0" presId="urn:microsoft.com/office/officeart/2005/8/layout/funnel1"/>
    <dgm:cxn modelId="{14918EFA-1745-4C52-8CF7-FBF6D78EA138}" type="presParOf" srcId="{02CC9CAD-E9F1-40E9-888D-B642528D294A}" destId="{3ABD0E59-93EC-494B-B013-3DBE0DDE410E}" srcOrd="0" destOrd="0" presId="urn:microsoft.com/office/officeart/2005/8/layout/funnel1"/>
    <dgm:cxn modelId="{4C69CB43-BC30-4BA1-9A06-80A426BDDCE7}" type="presParOf" srcId="{02CC9CAD-E9F1-40E9-888D-B642528D294A}" destId="{6FBF8795-D73C-40A2-A158-C314063F9625}" srcOrd="1" destOrd="0" presId="urn:microsoft.com/office/officeart/2005/8/layout/funnel1"/>
    <dgm:cxn modelId="{29FABF01-F597-4124-980A-98062FD6A7EA}" type="presParOf" srcId="{02CC9CAD-E9F1-40E9-888D-B642528D294A}" destId="{2D0F6664-CD6E-4318-86CF-CD281285286E}" srcOrd="2" destOrd="0" presId="urn:microsoft.com/office/officeart/2005/8/layout/funnel1"/>
    <dgm:cxn modelId="{A10D21F1-DE11-4EF9-BC72-39266ABD410C}" type="presParOf" srcId="{02CC9CAD-E9F1-40E9-888D-B642528D294A}" destId="{78146605-792E-474A-AB99-11F1093535A2}" srcOrd="3" destOrd="0" presId="urn:microsoft.com/office/officeart/2005/8/layout/funnel1"/>
    <dgm:cxn modelId="{681FEB47-77D3-416B-939D-D515B3FA09DD}" type="presParOf" srcId="{02CC9CAD-E9F1-40E9-888D-B642528D294A}" destId="{4139454B-50C7-4321-ADE6-DA4916C824CC}" srcOrd="4" destOrd="0" presId="urn:microsoft.com/office/officeart/2005/8/layout/funnel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E8F7CC-10C8-4382-A95F-36F666840222}" type="doc">
      <dgm:prSet loTypeId="urn:microsoft.com/office/officeart/2005/8/layout/funnel1" loCatId="process" qsTypeId="urn:microsoft.com/office/officeart/2005/8/quickstyle/3d2" qsCatId="3D" csTypeId="urn:microsoft.com/office/officeart/2005/8/colors/accent1_2#3" csCatId="accent1" phldr="1"/>
      <dgm:spPr/>
    </dgm:pt>
    <dgm:pt modelId="{3B2EEF62-EDF9-458C-9F1C-1ED0290DC5BF}">
      <dgm:prSet phldrT="[Text]" custT="1"/>
      <dgm:spPr/>
      <dgm:t>
        <a:bodyPr/>
        <a:lstStyle/>
        <a:p>
          <a:r>
            <a:rPr lang="en-US" sz="1600" dirty="0" smtClean="0"/>
            <a:t>Equipment</a:t>
          </a:r>
          <a:r>
            <a:rPr lang="en-US" sz="1700" dirty="0" smtClean="0"/>
            <a:t> damage cost</a:t>
          </a:r>
          <a:endParaRPr lang="en-US" sz="1700" dirty="0"/>
        </a:p>
      </dgm:t>
    </dgm:pt>
    <dgm:pt modelId="{03ACA71F-4898-46BE-9C5C-B8AD4C53139E}" type="parTrans" cxnId="{ED771FFE-1865-4EC4-A381-9D969EFF95B4}">
      <dgm:prSet/>
      <dgm:spPr/>
      <dgm:t>
        <a:bodyPr/>
        <a:lstStyle/>
        <a:p>
          <a:endParaRPr lang="en-US"/>
        </a:p>
      </dgm:t>
    </dgm:pt>
    <dgm:pt modelId="{9EDDCE2A-7F82-458A-A4FE-4B3C1E77577C}" type="sibTrans" cxnId="{ED771FFE-1865-4EC4-A381-9D969EFF95B4}">
      <dgm:prSet/>
      <dgm:spPr/>
      <dgm:t>
        <a:bodyPr/>
        <a:lstStyle/>
        <a:p>
          <a:endParaRPr lang="en-US"/>
        </a:p>
      </dgm:t>
    </dgm:pt>
    <dgm:pt modelId="{2680A15F-145B-4F0C-BF67-D34C56CB41AC}">
      <dgm:prSet phldrT="[Text]"/>
      <dgm:spPr/>
      <dgm:t>
        <a:bodyPr/>
        <a:lstStyle/>
        <a:p>
          <a:r>
            <a:rPr lang="en-US" dirty="0" smtClean="0"/>
            <a:t>Excavation damage cost</a:t>
          </a:r>
          <a:endParaRPr lang="en-US" dirty="0"/>
        </a:p>
      </dgm:t>
    </dgm:pt>
    <dgm:pt modelId="{7791C22C-E3ED-42A5-BF2C-667D41307511}" type="parTrans" cxnId="{C9F73313-B263-4B4C-820C-232D06055A7F}">
      <dgm:prSet/>
      <dgm:spPr/>
      <dgm:t>
        <a:bodyPr/>
        <a:lstStyle/>
        <a:p>
          <a:endParaRPr lang="en-US"/>
        </a:p>
      </dgm:t>
    </dgm:pt>
    <dgm:pt modelId="{053B41D2-D4B4-48CB-86E8-FE8878ED0294}" type="sibTrans" cxnId="{C9F73313-B263-4B4C-820C-232D06055A7F}">
      <dgm:prSet/>
      <dgm:spPr/>
      <dgm:t>
        <a:bodyPr/>
        <a:lstStyle/>
        <a:p>
          <a:endParaRPr lang="en-US"/>
        </a:p>
      </dgm:t>
    </dgm:pt>
    <dgm:pt modelId="{50BBD0A0-7CDA-466D-9DCD-AB19D8494913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rPr>
            <a:t>Cost of </a:t>
          </a:r>
          <a:r>
            <a:rPr lang="en-US" sz="24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rPr>
            <a:t>consequences </a:t>
          </a:r>
          <a:r>
            <a:rPr lang="en-US" sz="24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rPr>
            <a:t>per rockfall</a:t>
          </a:r>
          <a:endParaRPr lang="en-US" sz="2400" dirty="0">
            <a:solidFill>
              <a:srgbClr val="FFC000"/>
            </a:solidFill>
            <a:latin typeface="Arial" pitchFamily="34" charset="0"/>
            <a:cs typeface="Arial" pitchFamily="34" charset="0"/>
          </a:endParaRPr>
        </a:p>
      </dgm:t>
    </dgm:pt>
    <dgm:pt modelId="{8E85A75C-27E5-4FBF-B373-B507D43838CF}" type="parTrans" cxnId="{F5D4C5B9-C5A3-4760-9771-ED97A23867D8}">
      <dgm:prSet/>
      <dgm:spPr/>
      <dgm:t>
        <a:bodyPr/>
        <a:lstStyle/>
        <a:p>
          <a:endParaRPr lang="en-US"/>
        </a:p>
      </dgm:t>
    </dgm:pt>
    <dgm:pt modelId="{75C04B98-CDF3-4230-8443-57C43B639873}" type="sibTrans" cxnId="{F5D4C5B9-C5A3-4760-9771-ED97A23867D8}">
      <dgm:prSet/>
      <dgm:spPr/>
      <dgm:t>
        <a:bodyPr/>
        <a:lstStyle/>
        <a:p>
          <a:endParaRPr lang="en-US"/>
        </a:p>
      </dgm:t>
    </dgm:pt>
    <dgm:pt modelId="{7A684B08-3D1B-4DB6-9C35-283074546A3B}">
      <dgm:prSet/>
      <dgm:spPr/>
      <dgm:t>
        <a:bodyPr/>
        <a:lstStyle/>
        <a:p>
          <a:r>
            <a:rPr lang="en-US" dirty="0" smtClean="0"/>
            <a:t>Personnel injury cost</a:t>
          </a:r>
          <a:endParaRPr lang="en-US" dirty="0"/>
        </a:p>
      </dgm:t>
    </dgm:pt>
    <dgm:pt modelId="{714EFDA4-449A-42DB-AFE3-6E8CA82613D5}" type="parTrans" cxnId="{0F5539E8-53EB-4C33-9A6F-07BDB709A244}">
      <dgm:prSet/>
      <dgm:spPr/>
      <dgm:t>
        <a:bodyPr/>
        <a:lstStyle/>
        <a:p>
          <a:endParaRPr lang="en-US"/>
        </a:p>
      </dgm:t>
    </dgm:pt>
    <dgm:pt modelId="{74B199C9-B378-4CD4-BD87-0CFA46D92176}" type="sibTrans" cxnId="{0F5539E8-53EB-4C33-9A6F-07BDB709A244}">
      <dgm:prSet/>
      <dgm:spPr/>
      <dgm:t>
        <a:bodyPr/>
        <a:lstStyle/>
        <a:p>
          <a:endParaRPr lang="en-US"/>
        </a:p>
      </dgm:t>
    </dgm:pt>
    <dgm:pt modelId="{02CC9CAD-E9F1-40E9-888D-B642528D294A}" type="pres">
      <dgm:prSet presAssocID="{DCE8F7CC-10C8-4382-A95F-36F666840222}" presName="Name0" presStyleCnt="0">
        <dgm:presLayoutVars>
          <dgm:chMax val="4"/>
          <dgm:resizeHandles val="exact"/>
        </dgm:presLayoutVars>
      </dgm:prSet>
      <dgm:spPr/>
    </dgm:pt>
    <dgm:pt modelId="{3ABD0E59-93EC-494B-B013-3DBE0DDE410E}" type="pres">
      <dgm:prSet presAssocID="{DCE8F7CC-10C8-4382-A95F-36F666840222}" presName="ellipse" presStyleLbl="trBgShp" presStyleIdx="0" presStyleCnt="1"/>
      <dgm:spPr/>
    </dgm:pt>
    <dgm:pt modelId="{6FBF8795-D73C-40A2-A158-C314063F9625}" type="pres">
      <dgm:prSet presAssocID="{DCE8F7CC-10C8-4382-A95F-36F666840222}" presName="arrow1" presStyleLbl="fgShp" presStyleIdx="0" presStyleCnt="1"/>
      <dgm:spPr/>
    </dgm:pt>
    <dgm:pt modelId="{2D0F6664-CD6E-4318-86CF-CD281285286E}" type="pres">
      <dgm:prSet presAssocID="{DCE8F7CC-10C8-4382-A95F-36F666840222}" presName="rectangle" presStyleLbl="revTx" presStyleIdx="0" presStyleCnt="1" custLinFactNeighborY="-99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4102A-9BED-44F6-AD3D-519F5A6C9A7A}" type="pres">
      <dgm:prSet presAssocID="{3B2EEF62-EDF9-458C-9F1C-1ED0290DC5B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EF92B-C1C9-4819-B262-7C827CA03511}" type="pres">
      <dgm:prSet presAssocID="{2680A15F-145B-4F0C-BF67-D34C56CB41A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6FBA7D-4F9B-4E99-AEBA-FDF51C2C4E81}" type="pres">
      <dgm:prSet presAssocID="{50BBD0A0-7CDA-466D-9DCD-AB19D8494913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39454B-50C7-4321-ADE6-DA4916C824CC}" type="pres">
      <dgm:prSet presAssocID="{DCE8F7CC-10C8-4382-A95F-36F666840222}" presName="funnel" presStyleLbl="trAlignAcc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36AEA55D-88B0-448E-957E-363FAFB4CC1F}" type="presOf" srcId="{2680A15F-145B-4F0C-BF67-D34C56CB41AC}" destId="{7174102A-9BED-44F6-AD3D-519F5A6C9A7A}" srcOrd="0" destOrd="0" presId="urn:microsoft.com/office/officeart/2005/8/layout/funnel1"/>
    <dgm:cxn modelId="{C9F73313-B263-4B4C-820C-232D06055A7F}" srcId="{DCE8F7CC-10C8-4382-A95F-36F666840222}" destId="{2680A15F-145B-4F0C-BF67-D34C56CB41AC}" srcOrd="2" destOrd="0" parTransId="{7791C22C-E3ED-42A5-BF2C-667D41307511}" sibTransId="{053B41D2-D4B4-48CB-86E8-FE8878ED0294}"/>
    <dgm:cxn modelId="{748E07C2-DABF-42A8-9459-7552C4312B9A}" type="presOf" srcId="{7A684B08-3D1B-4DB6-9C35-283074546A3B}" destId="{9E6FBA7D-4F9B-4E99-AEBA-FDF51C2C4E81}" srcOrd="0" destOrd="0" presId="urn:microsoft.com/office/officeart/2005/8/layout/funnel1"/>
    <dgm:cxn modelId="{D876B472-2CC5-4316-BD0A-2A4BE8D74A5C}" type="presOf" srcId="{50BBD0A0-7CDA-466D-9DCD-AB19D8494913}" destId="{2D0F6664-CD6E-4318-86CF-CD281285286E}" srcOrd="0" destOrd="0" presId="urn:microsoft.com/office/officeart/2005/8/layout/funnel1"/>
    <dgm:cxn modelId="{F5D4C5B9-C5A3-4760-9771-ED97A23867D8}" srcId="{DCE8F7CC-10C8-4382-A95F-36F666840222}" destId="{50BBD0A0-7CDA-466D-9DCD-AB19D8494913}" srcOrd="3" destOrd="0" parTransId="{8E85A75C-27E5-4FBF-B373-B507D43838CF}" sibTransId="{75C04B98-CDF3-4230-8443-57C43B639873}"/>
    <dgm:cxn modelId="{0F5539E8-53EB-4C33-9A6F-07BDB709A244}" srcId="{DCE8F7CC-10C8-4382-A95F-36F666840222}" destId="{7A684B08-3D1B-4DB6-9C35-283074546A3B}" srcOrd="0" destOrd="0" parTransId="{714EFDA4-449A-42DB-AFE3-6E8CA82613D5}" sibTransId="{74B199C9-B378-4CD4-BD87-0CFA46D92176}"/>
    <dgm:cxn modelId="{D42B74F4-0C0A-4A15-B0E0-799F97280AAB}" type="presOf" srcId="{DCE8F7CC-10C8-4382-A95F-36F666840222}" destId="{02CC9CAD-E9F1-40E9-888D-B642528D294A}" srcOrd="0" destOrd="0" presId="urn:microsoft.com/office/officeart/2005/8/layout/funnel1"/>
    <dgm:cxn modelId="{305917AA-5599-4984-922C-04234DAD0E3D}" type="presOf" srcId="{3B2EEF62-EDF9-458C-9F1C-1ED0290DC5BF}" destId="{CF9EF92B-C1C9-4819-B262-7C827CA03511}" srcOrd="0" destOrd="0" presId="urn:microsoft.com/office/officeart/2005/8/layout/funnel1"/>
    <dgm:cxn modelId="{ED771FFE-1865-4EC4-A381-9D969EFF95B4}" srcId="{DCE8F7CC-10C8-4382-A95F-36F666840222}" destId="{3B2EEF62-EDF9-458C-9F1C-1ED0290DC5BF}" srcOrd="1" destOrd="0" parTransId="{03ACA71F-4898-46BE-9C5C-B8AD4C53139E}" sibTransId="{9EDDCE2A-7F82-458A-A4FE-4B3C1E77577C}"/>
    <dgm:cxn modelId="{E030BE81-7861-42AB-8D26-9DED98EBBEFF}" type="presParOf" srcId="{02CC9CAD-E9F1-40E9-888D-B642528D294A}" destId="{3ABD0E59-93EC-494B-B013-3DBE0DDE410E}" srcOrd="0" destOrd="0" presId="urn:microsoft.com/office/officeart/2005/8/layout/funnel1"/>
    <dgm:cxn modelId="{5B4518F5-2CAD-4EC9-B2EB-DD6DF4AD62D9}" type="presParOf" srcId="{02CC9CAD-E9F1-40E9-888D-B642528D294A}" destId="{6FBF8795-D73C-40A2-A158-C314063F9625}" srcOrd="1" destOrd="0" presId="urn:microsoft.com/office/officeart/2005/8/layout/funnel1"/>
    <dgm:cxn modelId="{140E8917-25B3-4DA5-9214-438FAFF63414}" type="presParOf" srcId="{02CC9CAD-E9F1-40E9-888D-B642528D294A}" destId="{2D0F6664-CD6E-4318-86CF-CD281285286E}" srcOrd="2" destOrd="0" presId="urn:microsoft.com/office/officeart/2005/8/layout/funnel1"/>
    <dgm:cxn modelId="{4E8FA789-BBA9-43C7-BD02-FBC432B2AA89}" type="presParOf" srcId="{02CC9CAD-E9F1-40E9-888D-B642528D294A}" destId="{7174102A-9BED-44F6-AD3D-519F5A6C9A7A}" srcOrd="3" destOrd="0" presId="urn:microsoft.com/office/officeart/2005/8/layout/funnel1"/>
    <dgm:cxn modelId="{A7671A35-F23B-42F8-828D-98C6A5947185}" type="presParOf" srcId="{02CC9CAD-E9F1-40E9-888D-B642528D294A}" destId="{CF9EF92B-C1C9-4819-B262-7C827CA03511}" srcOrd="4" destOrd="0" presId="urn:microsoft.com/office/officeart/2005/8/layout/funnel1"/>
    <dgm:cxn modelId="{13FB1F9E-B20F-4469-99EA-BC4D267DB5CA}" type="presParOf" srcId="{02CC9CAD-E9F1-40E9-888D-B642528D294A}" destId="{9E6FBA7D-4F9B-4E99-AEBA-FDF51C2C4E81}" srcOrd="5" destOrd="0" presId="urn:microsoft.com/office/officeart/2005/8/layout/funnel1"/>
    <dgm:cxn modelId="{6852277D-5BAB-4209-BDAD-D309D4CD833E}" type="presParOf" srcId="{02CC9CAD-E9F1-40E9-888D-B642528D294A}" destId="{4139454B-50C7-4321-ADE6-DA4916C824CC}" srcOrd="6" destOrd="0" presId="urn:microsoft.com/office/officeart/2005/8/layout/funnel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E8F7CC-10C8-4382-A95F-36F666840222}" type="doc">
      <dgm:prSet loTypeId="urn:microsoft.com/office/officeart/2005/8/layout/funnel1" loCatId="process" qsTypeId="urn:microsoft.com/office/officeart/2005/8/quickstyle/3d1" qsCatId="3D" csTypeId="urn:microsoft.com/office/officeart/2005/8/colors/accent1_2#3" csCatId="accent1" phldr="1"/>
      <dgm:spPr/>
    </dgm:pt>
    <dgm:pt modelId="{2680A15F-145B-4F0C-BF67-D34C56CB41AC}">
      <dgm:prSet phldrT="[Text]"/>
      <dgm:spPr/>
      <dgm:t>
        <a:bodyPr/>
        <a:lstStyle/>
        <a:p>
          <a:r>
            <a:rPr lang="en-US" dirty="0" smtClean="0"/>
            <a:t>Excavation damage cost</a:t>
          </a:r>
          <a:endParaRPr lang="en-US" dirty="0"/>
        </a:p>
      </dgm:t>
    </dgm:pt>
    <dgm:pt modelId="{7791C22C-E3ED-42A5-BF2C-667D41307511}" type="parTrans" cxnId="{C9F73313-B263-4B4C-820C-232D06055A7F}">
      <dgm:prSet/>
      <dgm:spPr/>
      <dgm:t>
        <a:bodyPr/>
        <a:lstStyle/>
        <a:p>
          <a:endParaRPr lang="en-US"/>
        </a:p>
      </dgm:t>
    </dgm:pt>
    <dgm:pt modelId="{053B41D2-D4B4-48CB-86E8-FE8878ED0294}" type="sibTrans" cxnId="{C9F73313-B263-4B4C-820C-232D06055A7F}">
      <dgm:prSet/>
      <dgm:spPr/>
      <dgm:t>
        <a:bodyPr/>
        <a:lstStyle/>
        <a:p>
          <a:endParaRPr lang="en-US"/>
        </a:p>
      </dgm:t>
    </dgm:pt>
    <dgm:pt modelId="{50BBD0A0-7CDA-466D-9DCD-AB19D8494913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Cost per 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Rockfall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75C04B98-CDF3-4230-8443-57C43B639873}" type="sibTrans" cxnId="{F5D4C5B9-C5A3-4760-9771-ED97A23867D8}">
      <dgm:prSet/>
      <dgm:spPr/>
      <dgm:t>
        <a:bodyPr/>
        <a:lstStyle/>
        <a:p>
          <a:endParaRPr lang="en-US"/>
        </a:p>
      </dgm:t>
    </dgm:pt>
    <dgm:pt modelId="{8E85A75C-27E5-4FBF-B373-B507D43838CF}" type="parTrans" cxnId="{F5D4C5B9-C5A3-4760-9771-ED97A23867D8}">
      <dgm:prSet/>
      <dgm:spPr/>
      <dgm:t>
        <a:bodyPr/>
        <a:lstStyle/>
        <a:p>
          <a:endParaRPr lang="en-US"/>
        </a:p>
      </dgm:t>
    </dgm:pt>
    <dgm:pt modelId="{02CC9CAD-E9F1-40E9-888D-B642528D294A}" type="pres">
      <dgm:prSet presAssocID="{DCE8F7CC-10C8-4382-A95F-36F666840222}" presName="Name0" presStyleCnt="0">
        <dgm:presLayoutVars>
          <dgm:chMax val="4"/>
          <dgm:resizeHandles val="exact"/>
        </dgm:presLayoutVars>
      </dgm:prSet>
      <dgm:spPr/>
    </dgm:pt>
    <dgm:pt modelId="{3ABD0E59-93EC-494B-B013-3DBE0DDE410E}" type="pres">
      <dgm:prSet presAssocID="{DCE8F7CC-10C8-4382-A95F-36F666840222}" presName="ellipse" presStyleLbl="trBgShp" presStyleIdx="0" presStyleCnt="1"/>
      <dgm:spPr/>
    </dgm:pt>
    <dgm:pt modelId="{6FBF8795-D73C-40A2-A158-C314063F9625}" type="pres">
      <dgm:prSet presAssocID="{DCE8F7CC-10C8-4382-A95F-36F666840222}" presName="arrow1" presStyleLbl="fgShp" presStyleIdx="0" presStyleCnt="1"/>
      <dgm:spPr/>
    </dgm:pt>
    <dgm:pt modelId="{2D0F6664-CD6E-4318-86CF-CD281285286E}" type="pres">
      <dgm:prSet presAssocID="{DCE8F7CC-10C8-4382-A95F-36F666840222}" presName="rectangle" presStyleLbl="revTx" presStyleIdx="0" presStyleCnt="1" custLinFactNeighborX="-1635" custLinFactNeighborY="-61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146605-792E-474A-AB99-11F1093535A2}" type="pres">
      <dgm:prSet presAssocID="{50BBD0A0-7CDA-466D-9DCD-AB19D8494913}" presName="item1" presStyleLbl="node1" presStyleIdx="0" presStyleCnt="1" custLinFactNeighborX="1344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39454B-50C7-4321-ADE6-DA4916C824CC}" type="pres">
      <dgm:prSet presAssocID="{DCE8F7CC-10C8-4382-A95F-36F666840222}" presName="funnel" presStyleLbl="trAlignAcc1" presStyleIdx="0" presStyleCnt="1" custLinFactNeighborY="-1273"/>
      <dgm:spPr/>
      <dgm:t>
        <a:bodyPr/>
        <a:lstStyle/>
        <a:p>
          <a:endParaRPr lang="en-US"/>
        </a:p>
      </dgm:t>
    </dgm:pt>
  </dgm:ptLst>
  <dgm:cxnLst>
    <dgm:cxn modelId="{C9F73313-B263-4B4C-820C-232D06055A7F}" srcId="{DCE8F7CC-10C8-4382-A95F-36F666840222}" destId="{2680A15F-145B-4F0C-BF67-D34C56CB41AC}" srcOrd="0" destOrd="0" parTransId="{7791C22C-E3ED-42A5-BF2C-667D41307511}" sibTransId="{053B41D2-D4B4-48CB-86E8-FE8878ED0294}"/>
    <dgm:cxn modelId="{93D49D33-359D-4CFB-818D-1ED439E9DE08}" type="presOf" srcId="{50BBD0A0-7CDA-466D-9DCD-AB19D8494913}" destId="{2D0F6664-CD6E-4318-86CF-CD281285286E}" srcOrd="0" destOrd="0" presId="urn:microsoft.com/office/officeart/2005/8/layout/funnel1"/>
    <dgm:cxn modelId="{B606D6ED-333B-4951-807B-880E2A0D7BE4}" type="presOf" srcId="{DCE8F7CC-10C8-4382-A95F-36F666840222}" destId="{02CC9CAD-E9F1-40E9-888D-B642528D294A}" srcOrd="0" destOrd="0" presId="urn:microsoft.com/office/officeart/2005/8/layout/funnel1"/>
    <dgm:cxn modelId="{F5D4C5B9-C5A3-4760-9771-ED97A23867D8}" srcId="{DCE8F7CC-10C8-4382-A95F-36F666840222}" destId="{50BBD0A0-7CDA-466D-9DCD-AB19D8494913}" srcOrd="1" destOrd="0" parTransId="{8E85A75C-27E5-4FBF-B373-B507D43838CF}" sibTransId="{75C04B98-CDF3-4230-8443-57C43B639873}"/>
    <dgm:cxn modelId="{644655C8-E0A2-482F-AF93-2F9461F063B2}" type="presOf" srcId="{2680A15F-145B-4F0C-BF67-D34C56CB41AC}" destId="{78146605-792E-474A-AB99-11F1093535A2}" srcOrd="0" destOrd="0" presId="urn:microsoft.com/office/officeart/2005/8/layout/funnel1"/>
    <dgm:cxn modelId="{85A5D68F-176E-496C-A63A-F9BF3C660F96}" type="presParOf" srcId="{02CC9CAD-E9F1-40E9-888D-B642528D294A}" destId="{3ABD0E59-93EC-494B-B013-3DBE0DDE410E}" srcOrd="0" destOrd="0" presId="urn:microsoft.com/office/officeart/2005/8/layout/funnel1"/>
    <dgm:cxn modelId="{C9081C7F-8B1A-4B94-9094-CC3A39354093}" type="presParOf" srcId="{02CC9CAD-E9F1-40E9-888D-B642528D294A}" destId="{6FBF8795-D73C-40A2-A158-C314063F9625}" srcOrd="1" destOrd="0" presId="urn:microsoft.com/office/officeart/2005/8/layout/funnel1"/>
    <dgm:cxn modelId="{64C4D8CE-D9C5-4763-9C95-70DC16CDB237}" type="presParOf" srcId="{02CC9CAD-E9F1-40E9-888D-B642528D294A}" destId="{2D0F6664-CD6E-4318-86CF-CD281285286E}" srcOrd="2" destOrd="0" presId="urn:microsoft.com/office/officeart/2005/8/layout/funnel1"/>
    <dgm:cxn modelId="{0785BF77-4816-48DE-AF2A-A99BE518221E}" type="presParOf" srcId="{02CC9CAD-E9F1-40E9-888D-B642528D294A}" destId="{78146605-792E-474A-AB99-11F1093535A2}" srcOrd="3" destOrd="0" presId="urn:microsoft.com/office/officeart/2005/8/layout/funnel1"/>
    <dgm:cxn modelId="{B3DEC18F-E9F2-472C-BCD1-1DCB9FA7C07A}" type="presParOf" srcId="{02CC9CAD-E9F1-40E9-888D-B642528D294A}" destId="{4139454B-50C7-4321-ADE6-DA4916C824CC}" srcOrd="4" destOrd="0" presId="urn:microsoft.com/office/officeart/2005/8/layout/funnel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3BD7F7-8D7E-48FF-8CF9-825008E51F72}" type="doc">
      <dgm:prSet loTypeId="urn:microsoft.com/office/officeart/2005/8/layout/equati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ECAD97-45C1-4EF9-93E9-639A2D5A8B79}">
      <dgm:prSet phldrT="[Text]"/>
      <dgm:spPr/>
      <dgm:t>
        <a:bodyPr/>
        <a:lstStyle/>
        <a:p>
          <a:r>
            <a:rPr lang="en-US" dirty="0" smtClean="0"/>
            <a:t>Joint Parameters</a:t>
          </a:r>
          <a:endParaRPr lang="en-US" dirty="0"/>
        </a:p>
      </dgm:t>
    </dgm:pt>
    <dgm:pt modelId="{3627FEA8-3653-437A-9E04-F562B446E064}" type="parTrans" cxnId="{DA3A6198-F5FB-42DD-A6FB-5DF0FCBD28E9}">
      <dgm:prSet/>
      <dgm:spPr/>
      <dgm:t>
        <a:bodyPr/>
        <a:lstStyle/>
        <a:p>
          <a:endParaRPr lang="en-US"/>
        </a:p>
      </dgm:t>
    </dgm:pt>
    <dgm:pt modelId="{DE098CE9-BF1F-400C-BA63-E877EE656C3C}" type="sibTrans" cxnId="{DA3A6198-F5FB-42DD-A6FB-5DF0FCBD28E9}">
      <dgm:prSet/>
      <dgm:spPr/>
      <dgm:t>
        <a:bodyPr/>
        <a:lstStyle/>
        <a:p>
          <a:endParaRPr lang="en-US"/>
        </a:p>
      </dgm:t>
    </dgm:pt>
    <dgm:pt modelId="{97D6B43E-6098-4F96-8E86-D5A1ED718D81}">
      <dgm:prSet phldrT="[Text]"/>
      <dgm:spPr/>
      <dgm:t>
        <a:bodyPr/>
        <a:lstStyle/>
        <a:p>
          <a:r>
            <a:rPr lang="en-US" dirty="0" smtClean="0"/>
            <a:t>Support design</a:t>
          </a:r>
          <a:endParaRPr lang="en-US" dirty="0"/>
        </a:p>
      </dgm:t>
    </dgm:pt>
    <dgm:pt modelId="{D31F1CA9-0FEC-4385-82BF-6F2A5540F2FF}" type="parTrans" cxnId="{9A0C7415-B847-4234-9626-684B17B717E4}">
      <dgm:prSet/>
      <dgm:spPr/>
      <dgm:t>
        <a:bodyPr/>
        <a:lstStyle/>
        <a:p>
          <a:endParaRPr lang="en-US"/>
        </a:p>
      </dgm:t>
    </dgm:pt>
    <dgm:pt modelId="{13B77E5B-6826-42BD-96D8-DCA4FFD60F1A}" type="sibTrans" cxnId="{9A0C7415-B847-4234-9626-684B17B717E4}">
      <dgm:prSet/>
      <dgm:spPr/>
      <dgm:t>
        <a:bodyPr/>
        <a:lstStyle/>
        <a:p>
          <a:endParaRPr lang="en-US"/>
        </a:p>
      </dgm:t>
    </dgm:pt>
    <dgm:pt modelId="{A54F13D3-267D-44E7-8723-AE7211D026B7}">
      <dgm:prSet phldrT="[Text]"/>
      <dgm:spPr/>
      <dgm:t>
        <a:bodyPr/>
        <a:lstStyle/>
        <a:p>
          <a:r>
            <a:rPr lang="en-US" dirty="0" smtClean="0"/>
            <a:t>JBlock</a:t>
          </a:r>
          <a:endParaRPr lang="en-US" dirty="0"/>
        </a:p>
      </dgm:t>
    </dgm:pt>
    <dgm:pt modelId="{C6AF4A52-F26A-47A3-A67D-9F025B2E5C08}" type="parTrans" cxnId="{1E4DF007-244E-4595-A6B4-714D78521DD9}">
      <dgm:prSet/>
      <dgm:spPr/>
      <dgm:t>
        <a:bodyPr/>
        <a:lstStyle/>
        <a:p>
          <a:endParaRPr lang="en-US"/>
        </a:p>
      </dgm:t>
    </dgm:pt>
    <dgm:pt modelId="{6A39875F-3048-4315-86A5-D016617AC020}" type="sibTrans" cxnId="{1E4DF007-244E-4595-A6B4-714D78521DD9}">
      <dgm:prSet/>
      <dgm:spPr/>
      <dgm:t>
        <a:bodyPr/>
        <a:lstStyle/>
        <a:p>
          <a:endParaRPr lang="en-US"/>
        </a:p>
      </dgm:t>
    </dgm:pt>
    <dgm:pt modelId="{27FC19F3-7A67-490A-8B18-1D2D394D58B0}" type="pres">
      <dgm:prSet presAssocID="{B53BD7F7-8D7E-48FF-8CF9-825008E51F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B8924B-7F30-4B6A-9B5C-037C3CE2123C}" type="pres">
      <dgm:prSet presAssocID="{B53BD7F7-8D7E-48FF-8CF9-825008E51F72}" presName="vNodes" presStyleCnt="0"/>
      <dgm:spPr/>
    </dgm:pt>
    <dgm:pt modelId="{D6CF6F57-A41B-465A-9672-FB5271AE3E72}" type="pres">
      <dgm:prSet presAssocID="{BFECAD97-45C1-4EF9-93E9-639A2D5A8B7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092452-D373-4DE5-B45F-80A7E6F99731}" type="pres">
      <dgm:prSet presAssocID="{DE098CE9-BF1F-400C-BA63-E877EE656C3C}" presName="spacerT" presStyleCnt="0"/>
      <dgm:spPr/>
    </dgm:pt>
    <dgm:pt modelId="{A0664939-D794-44EC-B0AD-E8F213BD2F1B}" type="pres">
      <dgm:prSet presAssocID="{DE098CE9-BF1F-400C-BA63-E877EE656C3C}" presName="sibTrans" presStyleLbl="sibTrans2D1" presStyleIdx="0" presStyleCnt="2"/>
      <dgm:spPr/>
      <dgm:t>
        <a:bodyPr/>
        <a:lstStyle/>
        <a:p>
          <a:endParaRPr lang="en-US"/>
        </a:p>
      </dgm:t>
    </dgm:pt>
    <dgm:pt modelId="{69BC6B38-7091-4D1B-9BE1-60D770E73F65}" type="pres">
      <dgm:prSet presAssocID="{DE098CE9-BF1F-400C-BA63-E877EE656C3C}" presName="spacerB" presStyleCnt="0"/>
      <dgm:spPr/>
    </dgm:pt>
    <dgm:pt modelId="{8BAF72D1-1333-450E-B807-7144B95AA80C}" type="pres">
      <dgm:prSet presAssocID="{97D6B43E-6098-4F96-8E86-D5A1ED718D8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532BF-EB8C-465B-BF27-A8D55C86AEAA}" type="pres">
      <dgm:prSet presAssocID="{B53BD7F7-8D7E-48FF-8CF9-825008E51F72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A73553BF-26D9-40BD-91EE-83DDABAAF8BF}" type="pres">
      <dgm:prSet presAssocID="{B53BD7F7-8D7E-48FF-8CF9-825008E51F7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E3D982A8-1C43-4BBA-8D7A-3667B981B6C2}" type="pres">
      <dgm:prSet presAssocID="{B53BD7F7-8D7E-48FF-8CF9-825008E51F72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6ABFB7-629A-44BF-8CF3-4FE6B9245616}" type="presOf" srcId="{DE098CE9-BF1F-400C-BA63-E877EE656C3C}" destId="{A0664939-D794-44EC-B0AD-E8F213BD2F1B}" srcOrd="0" destOrd="0" presId="urn:microsoft.com/office/officeart/2005/8/layout/equation2"/>
    <dgm:cxn modelId="{1F9F9889-DF7A-459C-9351-821B18945369}" type="presOf" srcId="{B53BD7F7-8D7E-48FF-8CF9-825008E51F72}" destId="{27FC19F3-7A67-490A-8B18-1D2D394D58B0}" srcOrd="0" destOrd="0" presId="urn:microsoft.com/office/officeart/2005/8/layout/equation2"/>
    <dgm:cxn modelId="{C9E3F21A-BA7C-4E86-94A2-FC73A763CB81}" type="presOf" srcId="{A54F13D3-267D-44E7-8723-AE7211D026B7}" destId="{E3D982A8-1C43-4BBA-8D7A-3667B981B6C2}" srcOrd="0" destOrd="0" presId="urn:microsoft.com/office/officeart/2005/8/layout/equation2"/>
    <dgm:cxn modelId="{5AC16CBD-0BFC-46F0-AA27-F15A05A23486}" type="presOf" srcId="{13B77E5B-6826-42BD-96D8-DCA4FFD60F1A}" destId="{A73553BF-26D9-40BD-91EE-83DDABAAF8BF}" srcOrd="1" destOrd="0" presId="urn:microsoft.com/office/officeart/2005/8/layout/equation2"/>
    <dgm:cxn modelId="{9A0C7415-B847-4234-9626-684B17B717E4}" srcId="{B53BD7F7-8D7E-48FF-8CF9-825008E51F72}" destId="{97D6B43E-6098-4F96-8E86-D5A1ED718D81}" srcOrd="1" destOrd="0" parTransId="{D31F1CA9-0FEC-4385-82BF-6F2A5540F2FF}" sibTransId="{13B77E5B-6826-42BD-96D8-DCA4FFD60F1A}"/>
    <dgm:cxn modelId="{AF494694-E2AB-47D2-A782-4034565F0493}" type="presOf" srcId="{BFECAD97-45C1-4EF9-93E9-639A2D5A8B79}" destId="{D6CF6F57-A41B-465A-9672-FB5271AE3E72}" srcOrd="0" destOrd="0" presId="urn:microsoft.com/office/officeart/2005/8/layout/equation2"/>
    <dgm:cxn modelId="{CA532CD4-F584-40EA-AF1B-0C8562F28475}" type="presOf" srcId="{13B77E5B-6826-42BD-96D8-DCA4FFD60F1A}" destId="{2D9532BF-EB8C-465B-BF27-A8D55C86AEAA}" srcOrd="0" destOrd="0" presId="urn:microsoft.com/office/officeart/2005/8/layout/equation2"/>
    <dgm:cxn modelId="{DA3A6198-F5FB-42DD-A6FB-5DF0FCBD28E9}" srcId="{B53BD7F7-8D7E-48FF-8CF9-825008E51F72}" destId="{BFECAD97-45C1-4EF9-93E9-639A2D5A8B79}" srcOrd="0" destOrd="0" parTransId="{3627FEA8-3653-437A-9E04-F562B446E064}" sibTransId="{DE098CE9-BF1F-400C-BA63-E877EE656C3C}"/>
    <dgm:cxn modelId="{D9694672-9790-4A4D-ACF2-533EE0B0A0EA}" type="presOf" srcId="{97D6B43E-6098-4F96-8E86-D5A1ED718D81}" destId="{8BAF72D1-1333-450E-B807-7144B95AA80C}" srcOrd="0" destOrd="0" presId="urn:microsoft.com/office/officeart/2005/8/layout/equation2"/>
    <dgm:cxn modelId="{1E4DF007-244E-4595-A6B4-714D78521DD9}" srcId="{B53BD7F7-8D7E-48FF-8CF9-825008E51F72}" destId="{A54F13D3-267D-44E7-8723-AE7211D026B7}" srcOrd="2" destOrd="0" parTransId="{C6AF4A52-F26A-47A3-A67D-9F025B2E5C08}" sibTransId="{6A39875F-3048-4315-86A5-D016617AC020}"/>
    <dgm:cxn modelId="{47AF8B25-64EF-4886-AB72-43640EB2ED4D}" type="presParOf" srcId="{27FC19F3-7A67-490A-8B18-1D2D394D58B0}" destId="{30B8924B-7F30-4B6A-9B5C-037C3CE2123C}" srcOrd="0" destOrd="0" presId="urn:microsoft.com/office/officeart/2005/8/layout/equation2"/>
    <dgm:cxn modelId="{3A42DFC8-3060-44AE-8A15-6FFBA8118550}" type="presParOf" srcId="{30B8924B-7F30-4B6A-9B5C-037C3CE2123C}" destId="{D6CF6F57-A41B-465A-9672-FB5271AE3E72}" srcOrd="0" destOrd="0" presId="urn:microsoft.com/office/officeart/2005/8/layout/equation2"/>
    <dgm:cxn modelId="{B26D86CC-C130-438C-BEB8-B441EA904351}" type="presParOf" srcId="{30B8924B-7F30-4B6A-9B5C-037C3CE2123C}" destId="{37092452-D373-4DE5-B45F-80A7E6F99731}" srcOrd="1" destOrd="0" presId="urn:microsoft.com/office/officeart/2005/8/layout/equation2"/>
    <dgm:cxn modelId="{B5F51C88-2F2B-4B1B-BAB2-9FE96C1F9002}" type="presParOf" srcId="{30B8924B-7F30-4B6A-9B5C-037C3CE2123C}" destId="{A0664939-D794-44EC-B0AD-E8F213BD2F1B}" srcOrd="2" destOrd="0" presId="urn:microsoft.com/office/officeart/2005/8/layout/equation2"/>
    <dgm:cxn modelId="{7A7B868A-7954-4099-9C24-AF7D705C97F7}" type="presParOf" srcId="{30B8924B-7F30-4B6A-9B5C-037C3CE2123C}" destId="{69BC6B38-7091-4D1B-9BE1-60D770E73F65}" srcOrd="3" destOrd="0" presId="urn:microsoft.com/office/officeart/2005/8/layout/equation2"/>
    <dgm:cxn modelId="{D125F962-DC6C-4937-BE00-A4E51DB0339F}" type="presParOf" srcId="{30B8924B-7F30-4B6A-9B5C-037C3CE2123C}" destId="{8BAF72D1-1333-450E-B807-7144B95AA80C}" srcOrd="4" destOrd="0" presId="urn:microsoft.com/office/officeart/2005/8/layout/equation2"/>
    <dgm:cxn modelId="{9B23140D-6DF2-4442-ACAC-3C7323D05884}" type="presParOf" srcId="{27FC19F3-7A67-490A-8B18-1D2D394D58B0}" destId="{2D9532BF-EB8C-465B-BF27-A8D55C86AEAA}" srcOrd="1" destOrd="0" presId="urn:microsoft.com/office/officeart/2005/8/layout/equation2"/>
    <dgm:cxn modelId="{AD95F6AD-D714-4285-9CCB-B2F7FFFF2FB6}" type="presParOf" srcId="{2D9532BF-EB8C-465B-BF27-A8D55C86AEAA}" destId="{A73553BF-26D9-40BD-91EE-83DDABAAF8BF}" srcOrd="0" destOrd="0" presId="urn:microsoft.com/office/officeart/2005/8/layout/equation2"/>
    <dgm:cxn modelId="{A1DCC134-EAE9-4BDE-9B2D-2B41298EDBE4}" type="presParOf" srcId="{27FC19F3-7A67-490A-8B18-1D2D394D58B0}" destId="{E3D982A8-1C43-4BBA-8D7A-3667B981B6C2}" srcOrd="2" destOrd="0" presId="urn:microsoft.com/office/officeart/2005/8/layout/equation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FE328F-F763-4CD1-8F70-AFA601C4B4F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FCAC137-BDC3-4B0E-B464-0008B67265F6}">
      <dgm:prSet phldrT="[Text]" custT="1"/>
      <dgm:spPr/>
      <dgm:t>
        <a:bodyPr/>
        <a:lstStyle/>
        <a:p>
          <a:endParaRPr lang="en-US" sz="1800" b="1" dirty="0">
            <a:solidFill>
              <a:schemeClr val="tx1"/>
            </a:solidFill>
          </a:endParaRPr>
        </a:p>
      </dgm:t>
    </dgm:pt>
    <dgm:pt modelId="{C4A0C4FA-D4B3-45D7-9847-56FDD3FA680B}" type="sibTrans" cxnId="{7E13E026-1174-4CDD-81D3-812063BDFE2F}">
      <dgm:prSet/>
      <dgm:spPr/>
      <dgm:t>
        <a:bodyPr/>
        <a:lstStyle/>
        <a:p>
          <a:endParaRPr lang="en-US"/>
        </a:p>
      </dgm:t>
    </dgm:pt>
    <dgm:pt modelId="{EC2C0EA6-E8DC-43EC-A6DC-51CE81BF4DCA}" type="parTrans" cxnId="{7E13E026-1174-4CDD-81D3-812063BDFE2F}">
      <dgm:prSet/>
      <dgm:spPr/>
      <dgm:t>
        <a:bodyPr/>
        <a:lstStyle/>
        <a:p>
          <a:endParaRPr lang="en-US"/>
        </a:p>
      </dgm:t>
    </dgm:pt>
    <dgm:pt modelId="{C63237C4-BFA1-431D-B677-448F5E461421}" type="pres">
      <dgm:prSet presAssocID="{28FE328F-F763-4CD1-8F70-AFA601C4B4FA}" presName="arrowDiagram" presStyleCnt="0">
        <dgm:presLayoutVars>
          <dgm:chMax val="5"/>
          <dgm:dir/>
          <dgm:resizeHandles val="exact"/>
        </dgm:presLayoutVars>
      </dgm:prSet>
      <dgm:spPr/>
    </dgm:pt>
    <dgm:pt modelId="{36B2DB3E-956B-49A3-8B2D-D42EA6CA9AFD}" type="pres">
      <dgm:prSet presAssocID="{28FE328F-F763-4CD1-8F70-AFA601C4B4FA}" presName="arrow" presStyleLbl="bgShp" presStyleIdx="0" presStyleCnt="1" custLinFactNeighborX="55882" custLinFactNeighborY="-14314"/>
      <dgm:spPr>
        <a:solidFill>
          <a:srgbClr val="7030A0"/>
        </a:solidFill>
        <a:ln>
          <a:solidFill>
            <a:srgbClr val="7030A0"/>
          </a:solidFill>
        </a:ln>
      </dgm:spPr>
    </dgm:pt>
    <dgm:pt modelId="{9605DC0C-11B3-4B0C-A569-54A936F1D6EE}" type="pres">
      <dgm:prSet presAssocID="{28FE328F-F763-4CD1-8F70-AFA601C4B4FA}" presName="arrowDiagram1" presStyleCnt="0">
        <dgm:presLayoutVars>
          <dgm:bulletEnabled val="1"/>
        </dgm:presLayoutVars>
      </dgm:prSet>
      <dgm:spPr/>
    </dgm:pt>
    <dgm:pt modelId="{6CDEB1B5-5CF5-4135-B649-F78E08ABA6AA}" type="pres">
      <dgm:prSet presAssocID="{8FCAC137-BDC3-4B0E-B464-0008B67265F6}" presName="bullet1" presStyleLbl="node1" presStyleIdx="0" presStyleCnt="1"/>
      <dgm:spPr>
        <a:noFill/>
        <a:ln>
          <a:noFill/>
        </a:ln>
      </dgm:spPr>
    </dgm:pt>
    <dgm:pt modelId="{4251D48A-F593-46A6-971A-A19618263FD2}" type="pres">
      <dgm:prSet presAssocID="{8FCAC137-BDC3-4B0E-B464-0008B67265F6}" presName="textBox1" presStyleLbl="revTx" presStyleIdx="0" presStyleCnt="1" custAng="20572501" custScaleX="250000" custLinFactNeighborX="-23123" custLinFactNeighborY="-18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0D62ED-55D0-4035-8BD2-5B99D38860B0}" type="presOf" srcId="{8FCAC137-BDC3-4B0E-B464-0008B67265F6}" destId="{4251D48A-F593-46A6-971A-A19618263FD2}" srcOrd="0" destOrd="0" presId="urn:microsoft.com/office/officeart/2005/8/layout/arrow2"/>
    <dgm:cxn modelId="{7E13E026-1174-4CDD-81D3-812063BDFE2F}" srcId="{28FE328F-F763-4CD1-8F70-AFA601C4B4FA}" destId="{8FCAC137-BDC3-4B0E-B464-0008B67265F6}" srcOrd="0" destOrd="0" parTransId="{EC2C0EA6-E8DC-43EC-A6DC-51CE81BF4DCA}" sibTransId="{C4A0C4FA-D4B3-45D7-9847-56FDD3FA680B}"/>
    <dgm:cxn modelId="{8F73929B-BE23-43A0-8636-199672BE6C86}" type="presOf" srcId="{28FE328F-F763-4CD1-8F70-AFA601C4B4FA}" destId="{C63237C4-BFA1-431D-B677-448F5E461421}" srcOrd="0" destOrd="0" presId="urn:microsoft.com/office/officeart/2005/8/layout/arrow2"/>
    <dgm:cxn modelId="{84335C1A-A0A0-476C-9A76-582A4EB9952C}" type="presParOf" srcId="{C63237C4-BFA1-431D-B677-448F5E461421}" destId="{36B2DB3E-956B-49A3-8B2D-D42EA6CA9AFD}" srcOrd="0" destOrd="0" presId="urn:microsoft.com/office/officeart/2005/8/layout/arrow2"/>
    <dgm:cxn modelId="{489DD790-8CA3-4A84-BF0F-1007D679AC4D}" type="presParOf" srcId="{C63237C4-BFA1-431D-B677-448F5E461421}" destId="{9605DC0C-11B3-4B0C-A569-54A936F1D6EE}" srcOrd="1" destOrd="0" presId="urn:microsoft.com/office/officeart/2005/8/layout/arrow2"/>
    <dgm:cxn modelId="{491806C0-0613-4980-AC96-DC51C80623C7}" type="presParOf" srcId="{9605DC0C-11B3-4B0C-A569-54A936F1D6EE}" destId="{6CDEB1B5-5CF5-4135-B649-F78E08ABA6AA}" srcOrd="0" destOrd="0" presId="urn:microsoft.com/office/officeart/2005/8/layout/arrow2"/>
    <dgm:cxn modelId="{CF9AFC2D-6E82-4DF8-8E4B-03FB632953DF}" type="presParOf" srcId="{9605DC0C-11B3-4B0C-A569-54A936F1D6EE}" destId="{4251D48A-F593-46A6-971A-A19618263FD2}" srcOrd="1" destOrd="0" presId="urn:microsoft.com/office/officeart/2005/8/layout/arrow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8FE328F-F763-4CD1-8F70-AFA601C4B4F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FCAC137-BDC3-4B0E-B464-0008B67265F6}">
      <dgm:prSet phldrT="[Text]" custT="1"/>
      <dgm:spPr/>
      <dgm:t>
        <a:bodyPr/>
        <a:lstStyle/>
        <a:p>
          <a:endParaRPr lang="en-US" sz="1800" b="1" dirty="0">
            <a:solidFill>
              <a:schemeClr val="bg1"/>
            </a:solidFill>
          </a:endParaRPr>
        </a:p>
      </dgm:t>
    </dgm:pt>
    <dgm:pt modelId="{EC2C0EA6-E8DC-43EC-A6DC-51CE81BF4DCA}" type="parTrans" cxnId="{7E13E026-1174-4CDD-81D3-812063BDFE2F}">
      <dgm:prSet/>
      <dgm:spPr/>
      <dgm:t>
        <a:bodyPr/>
        <a:lstStyle/>
        <a:p>
          <a:endParaRPr lang="en-US"/>
        </a:p>
      </dgm:t>
    </dgm:pt>
    <dgm:pt modelId="{C4A0C4FA-D4B3-45D7-9847-56FDD3FA680B}" type="sibTrans" cxnId="{7E13E026-1174-4CDD-81D3-812063BDFE2F}">
      <dgm:prSet/>
      <dgm:spPr/>
      <dgm:t>
        <a:bodyPr/>
        <a:lstStyle/>
        <a:p>
          <a:endParaRPr lang="en-US"/>
        </a:p>
      </dgm:t>
    </dgm:pt>
    <dgm:pt modelId="{C63237C4-BFA1-431D-B677-448F5E461421}" type="pres">
      <dgm:prSet presAssocID="{28FE328F-F763-4CD1-8F70-AFA601C4B4FA}" presName="arrowDiagram" presStyleCnt="0">
        <dgm:presLayoutVars>
          <dgm:chMax val="5"/>
          <dgm:dir/>
          <dgm:resizeHandles val="exact"/>
        </dgm:presLayoutVars>
      </dgm:prSet>
      <dgm:spPr/>
    </dgm:pt>
    <dgm:pt modelId="{36B2DB3E-956B-49A3-8B2D-D42EA6CA9AFD}" type="pres">
      <dgm:prSet presAssocID="{28FE328F-F763-4CD1-8F70-AFA601C4B4FA}" presName="arrow" presStyleLbl="bgShp" presStyleIdx="0" presStyleCnt="1" custAng="11673857" custFlipVert="1" custScaleX="56820" custScaleY="28061" custLinFactNeighborX="29582" custLinFactNeighborY="-26685"/>
      <dgm:spPr>
        <a:solidFill>
          <a:srgbClr val="7030A0"/>
        </a:solidFill>
        <a:ln>
          <a:solidFill>
            <a:srgbClr val="7030A0"/>
          </a:solidFill>
        </a:ln>
      </dgm:spPr>
    </dgm:pt>
    <dgm:pt modelId="{9605DC0C-11B3-4B0C-A569-54A936F1D6EE}" type="pres">
      <dgm:prSet presAssocID="{28FE328F-F763-4CD1-8F70-AFA601C4B4FA}" presName="arrowDiagram1" presStyleCnt="0">
        <dgm:presLayoutVars>
          <dgm:bulletEnabled val="1"/>
        </dgm:presLayoutVars>
      </dgm:prSet>
      <dgm:spPr/>
    </dgm:pt>
    <dgm:pt modelId="{6CDEB1B5-5CF5-4135-B649-F78E08ABA6AA}" type="pres">
      <dgm:prSet presAssocID="{8FCAC137-BDC3-4B0E-B464-0008B67265F6}" presName="bullet1" presStyleLbl="node1" presStyleIdx="0" presStyleCnt="1"/>
      <dgm:spPr>
        <a:noFill/>
        <a:ln>
          <a:noFill/>
        </a:ln>
      </dgm:spPr>
    </dgm:pt>
    <dgm:pt modelId="{4251D48A-F593-46A6-971A-A19618263FD2}" type="pres">
      <dgm:prSet presAssocID="{8FCAC137-BDC3-4B0E-B464-0008B67265F6}" presName="textBox1" presStyleLbl="revTx" presStyleIdx="0" presStyleCnt="1" custAng="0" custScaleX="250000" custLinFactNeighborX="17857" custLinFactNeighborY="-400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EF1C73-5B0D-44D9-B293-088CEBE999E0}" type="presOf" srcId="{28FE328F-F763-4CD1-8F70-AFA601C4B4FA}" destId="{C63237C4-BFA1-431D-B677-448F5E461421}" srcOrd="0" destOrd="0" presId="urn:microsoft.com/office/officeart/2005/8/layout/arrow2"/>
    <dgm:cxn modelId="{FF560312-14C3-4642-A382-D8A5B8F9AFE1}" type="presOf" srcId="{8FCAC137-BDC3-4B0E-B464-0008B67265F6}" destId="{4251D48A-F593-46A6-971A-A19618263FD2}" srcOrd="0" destOrd="0" presId="urn:microsoft.com/office/officeart/2005/8/layout/arrow2"/>
    <dgm:cxn modelId="{7E13E026-1174-4CDD-81D3-812063BDFE2F}" srcId="{28FE328F-F763-4CD1-8F70-AFA601C4B4FA}" destId="{8FCAC137-BDC3-4B0E-B464-0008B67265F6}" srcOrd="0" destOrd="0" parTransId="{EC2C0EA6-E8DC-43EC-A6DC-51CE81BF4DCA}" sibTransId="{C4A0C4FA-D4B3-45D7-9847-56FDD3FA680B}"/>
    <dgm:cxn modelId="{F693BE8A-3486-422E-B515-2D34305F34E9}" type="presParOf" srcId="{C63237C4-BFA1-431D-B677-448F5E461421}" destId="{36B2DB3E-956B-49A3-8B2D-D42EA6CA9AFD}" srcOrd="0" destOrd="0" presId="urn:microsoft.com/office/officeart/2005/8/layout/arrow2"/>
    <dgm:cxn modelId="{2669B2A6-3689-40C0-B705-B902C8F1981B}" type="presParOf" srcId="{C63237C4-BFA1-431D-B677-448F5E461421}" destId="{9605DC0C-11B3-4B0C-A569-54A936F1D6EE}" srcOrd="1" destOrd="0" presId="urn:microsoft.com/office/officeart/2005/8/layout/arrow2"/>
    <dgm:cxn modelId="{32E387F3-21F4-4A6C-98F3-1C35BF3E17CE}" type="presParOf" srcId="{9605DC0C-11B3-4B0C-A569-54A936F1D6EE}" destId="{6CDEB1B5-5CF5-4135-B649-F78E08ABA6AA}" srcOrd="0" destOrd="0" presId="urn:microsoft.com/office/officeart/2005/8/layout/arrow2"/>
    <dgm:cxn modelId="{FBCC4D82-F5A0-4066-9AAD-0C08409F186C}" type="presParOf" srcId="{9605DC0C-11B3-4B0C-A569-54A936F1D6EE}" destId="{4251D48A-F593-46A6-971A-A19618263FD2}" srcOrd="1" destOrd="0" presId="urn:microsoft.com/office/officeart/2005/8/layout/arrow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CE8F7CC-10C8-4382-A95F-36F666840222}" type="doc">
      <dgm:prSet loTypeId="urn:microsoft.com/office/officeart/2005/8/layout/funnel1" loCatId="process" qsTypeId="urn:microsoft.com/office/officeart/2005/8/quickstyle/3d1" qsCatId="3D" csTypeId="urn:microsoft.com/office/officeart/2005/8/colors/accent1_2#3" csCatId="accent1" phldr="1"/>
      <dgm:spPr/>
    </dgm:pt>
    <dgm:pt modelId="{2680A15F-145B-4F0C-BF67-D34C56CB41AC}">
      <dgm:prSet phldrT="[Text]"/>
      <dgm:spPr/>
      <dgm:t>
        <a:bodyPr/>
        <a:lstStyle/>
        <a:p>
          <a:r>
            <a:rPr lang="en-US" dirty="0" smtClean="0"/>
            <a:t>Excavation damage cost</a:t>
          </a:r>
          <a:endParaRPr lang="en-US" dirty="0"/>
        </a:p>
      </dgm:t>
    </dgm:pt>
    <dgm:pt modelId="{7791C22C-E3ED-42A5-BF2C-667D41307511}" type="parTrans" cxnId="{C9F73313-B263-4B4C-820C-232D06055A7F}">
      <dgm:prSet/>
      <dgm:spPr/>
      <dgm:t>
        <a:bodyPr/>
        <a:lstStyle/>
        <a:p>
          <a:endParaRPr lang="en-US"/>
        </a:p>
      </dgm:t>
    </dgm:pt>
    <dgm:pt modelId="{053B41D2-D4B4-48CB-86E8-FE8878ED0294}" type="sibTrans" cxnId="{C9F73313-B263-4B4C-820C-232D06055A7F}">
      <dgm:prSet/>
      <dgm:spPr/>
      <dgm:t>
        <a:bodyPr/>
        <a:lstStyle/>
        <a:p>
          <a:endParaRPr lang="en-US"/>
        </a:p>
      </dgm:t>
    </dgm:pt>
    <dgm:pt modelId="{50BBD0A0-7CDA-466D-9DCD-AB19D8494913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Cost per 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Rockfall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75C04B98-CDF3-4230-8443-57C43B639873}" type="sibTrans" cxnId="{F5D4C5B9-C5A3-4760-9771-ED97A23867D8}">
      <dgm:prSet/>
      <dgm:spPr/>
      <dgm:t>
        <a:bodyPr/>
        <a:lstStyle/>
        <a:p>
          <a:endParaRPr lang="en-US"/>
        </a:p>
      </dgm:t>
    </dgm:pt>
    <dgm:pt modelId="{8E85A75C-27E5-4FBF-B373-B507D43838CF}" type="parTrans" cxnId="{F5D4C5B9-C5A3-4760-9771-ED97A23867D8}">
      <dgm:prSet/>
      <dgm:spPr/>
      <dgm:t>
        <a:bodyPr/>
        <a:lstStyle/>
        <a:p>
          <a:endParaRPr lang="en-US"/>
        </a:p>
      </dgm:t>
    </dgm:pt>
    <dgm:pt modelId="{02CC9CAD-E9F1-40E9-888D-B642528D294A}" type="pres">
      <dgm:prSet presAssocID="{DCE8F7CC-10C8-4382-A95F-36F666840222}" presName="Name0" presStyleCnt="0">
        <dgm:presLayoutVars>
          <dgm:chMax val="4"/>
          <dgm:resizeHandles val="exact"/>
        </dgm:presLayoutVars>
      </dgm:prSet>
      <dgm:spPr/>
    </dgm:pt>
    <dgm:pt modelId="{3ABD0E59-93EC-494B-B013-3DBE0DDE410E}" type="pres">
      <dgm:prSet presAssocID="{DCE8F7CC-10C8-4382-A95F-36F666840222}" presName="ellipse" presStyleLbl="trBgShp" presStyleIdx="0" presStyleCnt="1"/>
      <dgm:spPr/>
    </dgm:pt>
    <dgm:pt modelId="{6FBF8795-D73C-40A2-A158-C314063F9625}" type="pres">
      <dgm:prSet presAssocID="{DCE8F7CC-10C8-4382-A95F-36F666840222}" presName="arrow1" presStyleLbl="fgShp" presStyleIdx="0" presStyleCnt="1"/>
      <dgm:spPr/>
    </dgm:pt>
    <dgm:pt modelId="{2D0F6664-CD6E-4318-86CF-CD281285286E}" type="pres">
      <dgm:prSet presAssocID="{DCE8F7CC-10C8-4382-A95F-36F666840222}" presName="rectangle" presStyleLbl="revTx" presStyleIdx="0" presStyleCnt="1" custLinFactNeighborX="-1635" custLinFactNeighborY="-61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146605-792E-474A-AB99-11F1093535A2}" type="pres">
      <dgm:prSet presAssocID="{50BBD0A0-7CDA-466D-9DCD-AB19D8494913}" presName="item1" presStyleLbl="node1" presStyleIdx="0" presStyleCnt="1" custLinFactNeighborX="1344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39454B-50C7-4321-ADE6-DA4916C824CC}" type="pres">
      <dgm:prSet presAssocID="{DCE8F7CC-10C8-4382-A95F-36F666840222}" presName="funnel" presStyleLbl="trAlignAcc1" presStyleIdx="0" presStyleCnt="1" custLinFactNeighborY="-1273"/>
      <dgm:spPr/>
      <dgm:t>
        <a:bodyPr/>
        <a:lstStyle/>
        <a:p>
          <a:endParaRPr lang="en-US"/>
        </a:p>
      </dgm:t>
    </dgm:pt>
  </dgm:ptLst>
  <dgm:cxnLst>
    <dgm:cxn modelId="{C9F73313-B263-4B4C-820C-232D06055A7F}" srcId="{DCE8F7CC-10C8-4382-A95F-36F666840222}" destId="{2680A15F-145B-4F0C-BF67-D34C56CB41AC}" srcOrd="0" destOrd="0" parTransId="{7791C22C-E3ED-42A5-BF2C-667D41307511}" sibTransId="{053B41D2-D4B4-48CB-86E8-FE8878ED0294}"/>
    <dgm:cxn modelId="{C9758055-45F7-43FA-9970-569BB5085193}" type="presOf" srcId="{DCE8F7CC-10C8-4382-A95F-36F666840222}" destId="{02CC9CAD-E9F1-40E9-888D-B642528D294A}" srcOrd="0" destOrd="0" presId="urn:microsoft.com/office/officeart/2005/8/layout/funnel1"/>
    <dgm:cxn modelId="{F5D4C5B9-C5A3-4760-9771-ED97A23867D8}" srcId="{DCE8F7CC-10C8-4382-A95F-36F666840222}" destId="{50BBD0A0-7CDA-466D-9DCD-AB19D8494913}" srcOrd="1" destOrd="0" parTransId="{8E85A75C-27E5-4FBF-B373-B507D43838CF}" sibTransId="{75C04B98-CDF3-4230-8443-57C43B639873}"/>
    <dgm:cxn modelId="{33D9DBAC-EC6F-4FB9-9DDC-050D5BAA143C}" type="presOf" srcId="{2680A15F-145B-4F0C-BF67-D34C56CB41AC}" destId="{78146605-792E-474A-AB99-11F1093535A2}" srcOrd="0" destOrd="0" presId="urn:microsoft.com/office/officeart/2005/8/layout/funnel1"/>
    <dgm:cxn modelId="{764884FD-E367-44C7-B3AE-0405B31D19CC}" type="presOf" srcId="{50BBD0A0-7CDA-466D-9DCD-AB19D8494913}" destId="{2D0F6664-CD6E-4318-86CF-CD281285286E}" srcOrd="0" destOrd="0" presId="urn:microsoft.com/office/officeart/2005/8/layout/funnel1"/>
    <dgm:cxn modelId="{438C8C1D-0B1F-4E19-B909-A47D08415D44}" type="presParOf" srcId="{02CC9CAD-E9F1-40E9-888D-B642528D294A}" destId="{3ABD0E59-93EC-494B-B013-3DBE0DDE410E}" srcOrd="0" destOrd="0" presId="urn:microsoft.com/office/officeart/2005/8/layout/funnel1"/>
    <dgm:cxn modelId="{8D7B1949-8F68-403B-AF17-B5CE324275B4}" type="presParOf" srcId="{02CC9CAD-E9F1-40E9-888D-B642528D294A}" destId="{6FBF8795-D73C-40A2-A158-C314063F9625}" srcOrd="1" destOrd="0" presId="urn:microsoft.com/office/officeart/2005/8/layout/funnel1"/>
    <dgm:cxn modelId="{5282D3C8-5D7A-47E3-9A88-1B1F64107B4B}" type="presParOf" srcId="{02CC9CAD-E9F1-40E9-888D-B642528D294A}" destId="{2D0F6664-CD6E-4318-86CF-CD281285286E}" srcOrd="2" destOrd="0" presId="urn:microsoft.com/office/officeart/2005/8/layout/funnel1"/>
    <dgm:cxn modelId="{3D5D4E62-2E8C-44BE-AD7F-6AB802ED86A4}" type="presParOf" srcId="{02CC9CAD-E9F1-40E9-888D-B642528D294A}" destId="{78146605-792E-474A-AB99-11F1093535A2}" srcOrd="3" destOrd="0" presId="urn:microsoft.com/office/officeart/2005/8/layout/funnel1"/>
    <dgm:cxn modelId="{5DFCFCDB-C37D-4BB1-BF8E-C4262811B9BA}" type="presParOf" srcId="{02CC9CAD-E9F1-40E9-888D-B642528D294A}" destId="{4139454B-50C7-4321-ADE6-DA4916C824CC}" srcOrd="4" destOrd="0" presId="urn:microsoft.com/office/officeart/2005/8/layout/funne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65550" y="0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D5771ED-DABA-497B-86A2-8DFD6A13D10A}" type="datetimeFigureOut">
              <a:rPr lang="en-US"/>
              <a:pPr>
                <a:defRPr/>
              </a:pPr>
              <a:t>04/09/2009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99588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65550" y="9399588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BD28D7F-8268-4FEF-8186-E98EF267D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7697A1-51B2-4182-9CF5-2E4367C4F4E9}" type="datetimeFigureOut">
              <a:rPr lang="en-US"/>
              <a:pPr>
                <a:defRPr/>
              </a:pPr>
              <a:t>04/09/2009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2950"/>
            <a:ext cx="4946650" cy="3709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5163" y="4700588"/>
            <a:ext cx="5318125" cy="4452937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99588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5550" y="9399588"/>
            <a:ext cx="2881313" cy="4953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7FBA1C-5874-4EF7-84C5-5F2DA3B0A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61B5D0-45E6-4929-8C93-81FC52E118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878CE-A75E-4AA7-AF0E-C5B74EEAD2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7962F-D5EA-4E3E-BD02-6E1562AA79E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6078B-9290-4C7B-B48B-9FE8DA30C4B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399BE-0686-44C7-AC22-544087C08B9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3210C-4326-4CA7-926F-3A231042B1D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F269D-5C4C-4CD6-AE63-AD7F81ABD9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6BB9E-3435-4DC7-A7FE-48E6D85DFA3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1B371-5F01-4D89-AC6A-4445F290C6E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890B4-0252-4A63-A5AD-115AB0C7F42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2F894-470B-409A-9B97-7D8F4F64701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1B5D0-45E6-4929-8C93-81FC52E118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FC87-20FC-4561-9E16-301DDDC59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0724-569B-4790-928B-49198D5209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BABAD-3734-471C-BBE0-135EC035A4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38F6-E9B2-4D34-AC33-3AD5743FD4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1D0D1-43FF-4817-BCAA-164807A796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6684-B46C-4EFC-8EF3-029E079A94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4FED-CDDF-42D9-83F0-067714D88B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9986-CBE5-499E-88A3-2701CC034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33BD2-966D-4686-BA0E-897B9CE980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AA98-146E-4FEA-BF04-9921266AE8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theme" Target="../theme/theme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D61B5D0-45E6-4929-8C93-81FC52E118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  <p:sldLayoutId id="2147484022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64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71" r:id="rId8"/>
    <p:sldLayoutId id="2147484172" r:id="rId9"/>
    <p:sldLayoutId id="2147484173" r:id="rId10"/>
    <p:sldLayoutId id="2147484174" r:id="rId11"/>
    <p:sldLayoutId id="2147484175" r:id="rId12"/>
    <p:sldLayoutId id="2147484176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06" r:id="rId1"/>
    <p:sldLayoutId id="2147484207" r:id="rId2"/>
    <p:sldLayoutId id="2147484208" r:id="rId3"/>
    <p:sldLayoutId id="2147484209" r:id="rId4"/>
    <p:sldLayoutId id="2147484210" r:id="rId5"/>
    <p:sldLayoutId id="2147484211" r:id="rId6"/>
    <p:sldLayoutId id="2147484212" r:id="rId7"/>
    <p:sldLayoutId id="2147484213" r:id="rId8"/>
    <p:sldLayoutId id="2147484214" r:id="rId9"/>
    <p:sldLayoutId id="2147484215" r:id="rId10"/>
    <p:sldLayoutId id="2147484216" r:id="rId11"/>
    <p:sldLayoutId id="2147484217" r:id="rId12"/>
    <p:sldLayoutId id="2147484218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34" r:id="rId1"/>
    <p:sldLayoutId id="2147484235" r:id="rId2"/>
    <p:sldLayoutId id="2147484236" r:id="rId3"/>
    <p:sldLayoutId id="2147484237" r:id="rId4"/>
    <p:sldLayoutId id="2147484238" r:id="rId5"/>
    <p:sldLayoutId id="2147484239" r:id="rId6"/>
    <p:sldLayoutId id="2147484240" r:id="rId7"/>
    <p:sldLayoutId id="2147484241" r:id="rId8"/>
    <p:sldLayoutId id="2147484242" r:id="rId9"/>
    <p:sldLayoutId id="2147484243" r:id="rId10"/>
    <p:sldLayoutId id="2147484244" r:id="rId11"/>
    <p:sldLayoutId id="2147484245" r:id="rId12"/>
    <p:sldLayoutId id="2147484246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48" r:id="rId1"/>
    <p:sldLayoutId id="2147484249" r:id="rId2"/>
    <p:sldLayoutId id="2147484250" r:id="rId3"/>
    <p:sldLayoutId id="2147484251" r:id="rId4"/>
    <p:sldLayoutId id="2147484252" r:id="rId5"/>
    <p:sldLayoutId id="2147484253" r:id="rId6"/>
    <p:sldLayoutId id="2147484254" r:id="rId7"/>
    <p:sldLayoutId id="2147484255" r:id="rId8"/>
    <p:sldLayoutId id="2147484256" r:id="rId9"/>
    <p:sldLayoutId id="2147484257" r:id="rId10"/>
    <p:sldLayoutId id="2147484258" r:id="rId11"/>
    <p:sldLayoutId id="2147484259" r:id="rId12"/>
    <p:sldLayoutId id="2147484260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  <p:sldLayoutId id="2147484287" r:id="rId12"/>
    <p:sldLayoutId id="2147484288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D61B5D0-45E6-4929-8C93-81FC52E118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  <p:sldLayoutId id="2147484036" r:id="rId13"/>
  </p:sldLayoutIdLst>
  <p:transition spd="med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52" r:id="rId1"/>
    <p:sldLayoutId id="2147484053" r:id="rId2"/>
    <p:sldLayoutId id="2147484054" r:id="rId3"/>
    <p:sldLayoutId id="2147484055" r:id="rId4"/>
    <p:sldLayoutId id="2147484056" r:id="rId5"/>
    <p:sldLayoutId id="2147484057" r:id="rId6"/>
    <p:sldLayoutId id="2147484058" r:id="rId7"/>
    <p:sldLayoutId id="2147484059" r:id="rId8"/>
    <p:sldLayoutId id="2147484060" r:id="rId9"/>
    <p:sldLayoutId id="2147484061" r:id="rId10"/>
    <p:sldLayoutId id="2147484062" r:id="rId11"/>
    <p:sldLayoutId id="2147484063" r:id="rId12"/>
    <p:sldLayoutId id="2147484064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  <p:sldLayoutId id="2147484077" r:id="rId12"/>
    <p:sldLayoutId id="2147484078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  <p:sldLayoutId id="2147484091" r:id="rId12"/>
    <p:sldLayoutId id="2147484092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106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  <p:sldLayoutId id="2147484120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22" r:id="rId1"/>
    <p:sldLayoutId id="2147484123" r:id="rId2"/>
    <p:sldLayoutId id="2147484124" r:id="rId3"/>
    <p:sldLayoutId id="2147484125" r:id="rId4"/>
    <p:sldLayoutId id="2147484126" r:id="rId5"/>
    <p:sldLayoutId id="2147484127" r:id="rId6"/>
    <p:sldLayoutId id="2147484128" r:id="rId7"/>
    <p:sldLayoutId id="2147484129" r:id="rId8"/>
    <p:sldLayoutId id="2147484130" r:id="rId9"/>
    <p:sldLayoutId id="2147484131" r:id="rId10"/>
    <p:sldLayoutId id="2147484132" r:id="rId11"/>
    <p:sldLayoutId id="2147484133" r:id="rId12"/>
    <p:sldLayoutId id="2147484134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213484-3FA6-46B0-9BF4-E2F33C30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4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6.xml"/><Relationship Id="rId7" Type="http://schemas.openxmlformats.org/officeDocument/2006/relationships/diagramColors" Target="../diagrams/colors5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slideLayout" Target="../slideLayouts/slideLayout159.xml"/><Relationship Id="rId1" Type="http://schemas.openxmlformats.org/officeDocument/2006/relationships/themeOverride" Target="../theme/themeOverride10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72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133.xml"/><Relationship Id="rId1" Type="http://schemas.openxmlformats.org/officeDocument/2006/relationships/themeOverride" Target="../theme/themeOverride12.xml"/><Relationship Id="rId6" Type="http://schemas.openxmlformats.org/officeDocument/2006/relationships/diagramQuickStyle" Target="../diagrams/quickStyle7.xml"/><Relationship Id="rId11" Type="http://schemas.openxmlformats.org/officeDocument/2006/relationships/diagramColors" Target="../diagrams/colors8.xml"/><Relationship Id="rId5" Type="http://schemas.openxmlformats.org/officeDocument/2006/relationships/diagramLayout" Target="../diagrams/layout7.xml"/><Relationship Id="rId10" Type="http://schemas.openxmlformats.org/officeDocument/2006/relationships/diagramQuickStyle" Target="../diagrams/quickStyle8.xml"/><Relationship Id="rId4" Type="http://schemas.openxmlformats.org/officeDocument/2006/relationships/diagramData" Target="../diagrams/data7.xml"/><Relationship Id="rId9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slideLayout" Target="../slideLayouts/slideLayout133.xml"/><Relationship Id="rId1" Type="http://schemas.openxmlformats.org/officeDocument/2006/relationships/tags" Target="../tags/tag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5.xml"/><Relationship Id="rId1" Type="http://schemas.openxmlformats.org/officeDocument/2006/relationships/tags" Target="../tags/tag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5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slideLayout" Target="../slideLayouts/slideLayout29.xml"/><Relationship Id="rId7" Type="http://schemas.openxmlformats.org/officeDocument/2006/relationships/diagramColors" Target="../diagrams/colors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3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2" Type="http://schemas.openxmlformats.org/officeDocument/2006/relationships/slideLayout" Target="../slideLayouts/slideLayout55.xml"/><Relationship Id="rId1" Type="http://schemas.openxmlformats.org/officeDocument/2006/relationships/themeOverride" Target="../theme/themeOverride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1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4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7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15368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69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0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1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2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3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4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5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6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7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8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79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0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1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2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3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4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5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6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7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8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89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0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1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2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3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4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5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6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7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8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399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400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401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402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403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404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405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406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49" name="Text Box 3"/>
          <p:cNvSpPr txBox="1">
            <a:spLocks noGrp="1" noChangeArrowheads="1"/>
          </p:cNvSpPr>
          <p:nvPr>
            <p:ph type="subTitle" sz="quarter" idx="1"/>
          </p:nvPr>
        </p:nvSpPr>
        <p:spPr>
          <a:xfrm>
            <a:off x="685800" y="4343400"/>
            <a:ext cx="7772400" cy="762000"/>
          </a:xfrm>
        </p:spPr>
        <p:txBody>
          <a:bodyPr>
            <a:normAutofit/>
          </a:bodyPr>
          <a:lstStyle/>
          <a:p>
            <a:pPr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(Lawrence  </a:t>
            </a:r>
            <a:r>
              <a:rPr kumimoji="0"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Rwodzi </a:t>
            </a:r>
            <a:r>
              <a:rPr kumimoji="0"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kumimoji="0" lang="en-GB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GB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887413"/>
            <a:ext cx="7848600" cy="2133600"/>
          </a:xfrm>
        </p:spPr>
        <p:txBody>
          <a:bodyPr/>
          <a:lstStyle/>
          <a:p>
            <a:pPr eaLnBrk="1" hangingPunct="1"/>
            <a: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>Rockfall Risk: </a:t>
            </a:r>
            <a: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/>
            </a:r>
            <a:b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</a:br>
            <a: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/>
            </a:r>
            <a:b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</a:br>
            <a: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>Determining the expected costs of rockfall </a:t>
            </a:r>
            <a:b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</a:br>
            <a:r>
              <a:rPr kumimoji="0"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>consequences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9"/>
          <p:cNvGrpSpPr>
            <a:grpSpLocks/>
          </p:cNvGrpSpPr>
          <p:nvPr/>
        </p:nvGrpSpPr>
        <p:grpSpPr bwMode="auto">
          <a:xfrm>
            <a:off x="304800" y="1800220"/>
            <a:ext cx="7846625" cy="1628780"/>
            <a:chOff x="152400" y="1219336"/>
            <a:chExt cx="7846625" cy="1628777"/>
          </a:xfrm>
        </p:grpSpPr>
        <p:sp>
          <p:nvSpPr>
            <p:cNvPr id="9" name="Parallelogram 8"/>
            <p:cNvSpPr/>
            <p:nvPr/>
          </p:nvSpPr>
          <p:spPr bwMode="auto">
            <a:xfrm rot="20573258" flipH="1">
              <a:off x="1882262" y="1817842"/>
              <a:ext cx="713300" cy="1030271"/>
            </a:xfrm>
            <a:prstGeom prst="parallelogram">
              <a:avLst/>
            </a:prstGeom>
            <a:gradFill flip="none" rotWithShape="1">
              <a:gsLst>
                <a:gs pos="0">
                  <a:srgbClr val="FFFFFF"/>
                </a:gs>
                <a:gs pos="16000">
                  <a:srgbClr val="1F1F1F"/>
                </a:gs>
                <a:gs pos="17999">
                  <a:srgbClr val="FFFFFF"/>
                </a:gs>
                <a:gs pos="42000">
                  <a:srgbClr val="636363"/>
                </a:gs>
                <a:gs pos="53000">
                  <a:srgbClr val="CFCFCF"/>
                </a:gs>
                <a:gs pos="66000">
                  <a:srgbClr val="CFCFCF"/>
                </a:gs>
                <a:gs pos="75999">
                  <a:srgbClr val="1F1F1F"/>
                </a:gs>
                <a:gs pos="78999">
                  <a:srgbClr val="FFFFFF"/>
                </a:gs>
                <a:gs pos="100000">
                  <a:srgbClr val="7F7F7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FFC000"/>
                </a:solidFill>
              </a:endParaRPr>
            </a:p>
          </p:txBody>
        </p:sp>
        <p:sp>
          <p:nvSpPr>
            <p:cNvPr id="26681" name="TextBox 24"/>
            <p:cNvSpPr txBox="1">
              <a:spLocks noChangeArrowheads="1"/>
            </p:cNvSpPr>
            <p:nvPr/>
          </p:nvSpPr>
          <p:spPr bwMode="auto">
            <a:xfrm>
              <a:off x="152400" y="1219336"/>
              <a:ext cx="2895600" cy="646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rgbClr val="FFC000"/>
                  </a:solidFill>
                  <a:latin typeface="Lucida Sans Unicode" pitchFamily="34" charset="0"/>
                </a:rPr>
                <a:t>Area of Sweepings Lost</a:t>
              </a:r>
            </a:p>
            <a:p>
              <a:r>
                <a:rPr lang="en-US" dirty="0">
                  <a:solidFill>
                    <a:srgbClr val="FFC000"/>
                  </a:solidFill>
                  <a:latin typeface="Lucida Sans Unicode" pitchFamily="34" charset="0"/>
                </a:rPr>
                <a:t> 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>
              <a:off x="1219200" y="1544773"/>
              <a:ext cx="685800" cy="512761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4112825" y="1219336"/>
              <a:ext cx="3886200" cy="46196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en-US" sz="24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Sweepings </a:t>
              </a:r>
              <a:r>
                <a:rPr lang="en-US" sz="24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Profit Loss</a:t>
              </a:r>
            </a:p>
          </p:txBody>
        </p:sp>
      </p:grpSp>
      <p:cxnSp>
        <p:nvCxnSpPr>
          <p:cNvPr id="54" name="Straight Connector 53"/>
          <p:cNvCxnSpPr/>
          <p:nvPr/>
        </p:nvCxnSpPr>
        <p:spPr>
          <a:xfrm rot="16200000" flipH="1">
            <a:off x="2795588" y="3562345"/>
            <a:ext cx="6096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990600" y="2422520"/>
            <a:ext cx="1681163" cy="1604412"/>
            <a:chOff x="838963" y="1841637"/>
            <a:chExt cx="1681163" cy="1604412"/>
          </a:xfrm>
        </p:grpSpPr>
        <p:sp>
          <p:nvSpPr>
            <p:cNvPr id="46" name="Cloud 45"/>
            <p:cNvSpPr/>
            <p:nvPr/>
          </p:nvSpPr>
          <p:spPr bwMode="auto">
            <a:xfrm rot="20373263" flipH="1">
              <a:off x="2035938" y="1841637"/>
              <a:ext cx="484188" cy="984250"/>
            </a:xfrm>
            <a:prstGeom prst="cloud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FFC000"/>
                </a:solidFill>
                <a:latin typeface="Garamond"/>
              </a:endParaRPr>
            </a:p>
          </p:txBody>
        </p:sp>
        <p:sp>
          <p:nvSpPr>
            <p:cNvPr id="26676" name="TextBox 22"/>
            <p:cNvSpPr txBox="1">
              <a:spLocks noChangeArrowheads="1"/>
            </p:cNvSpPr>
            <p:nvPr/>
          </p:nvSpPr>
          <p:spPr bwMode="auto">
            <a:xfrm>
              <a:off x="838963" y="3076717"/>
              <a:ext cx="10951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dirty="0">
                  <a:solidFill>
                    <a:srgbClr val="FFC000"/>
                  </a:solidFill>
                  <a:latin typeface="Lucida Sans Unicode" pitchFamily="34" charset="0"/>
                </a:rPr>
                <a:t>Rockfall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 bwMode="auto">
            <a:xfrm rot="5400000" flipH="1" flipV="1">
              <a:off x="1562069" y="2429811"/>
              <a:ext cx="652463" cy="574675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629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458200" cy="7874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rgbClr val="FFC000"/>
                </a:solidFill>
                <a:latin typeface="MS Reference Sans Serif" pitchFamily="34" charset="0"/>
              </a:rPr>
              <a:t>Large Rockfalls</a:t>
            </a:r>
          </a:p>
        </p:txBody>
      </p:sp>
      <p:grpSp>
        <p:nvGrpSpPr>
          <p:cNvPr id="26630" name="Group 87"/>
          <p:cNvGrpSpPr>
            <a:grpSpLocks/>
          </p:cNvGrpSpPr>
          <p:nvPr/>
        </p:nvGrpSpPr>
        <p:grpSpPr bwMode="auto">
          <a:xfrm>
            <a:off x="595313" y="2359020"/>
            <a:ext cx="3519487" cy="3167063"/>
            <a:chOff x="442914" y="1778137"/>
            <a:chExt cx="3519487" cy="3167062"/>
          </a:xfrm>
        </p:grpSpPr>
        <p:sp>
          <p:nvSpPr>
            <p:cNvPr id="26667" name="Line 28"/>
            <p:cNvSpPr>
              <a:spLocks noChangeShapeType="1"/>
            </p:cNvSpPr>
            <p:nvPr/>
          </p:nvSpPr>
          <p:spPr bwMode="auto">
            <a:xfrm flipH="1">
              <a:off x="442914" y="1778137"/>
              <a:ext cx="0" cy="31670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8" name="Line 29"/>
            <p:cNvSpPr>
              <a:spLocks noChangeShapeType="1"/>
            </p:cNvSpPr>
            <p:nvPr/>
          </p:nvSpPr>
          <p:spPr bwMode="auto">
            <a:xfrm flipH="1">
              <a:off x="719201" y="3332237"/>
              <a:ext cx="3219450" cy="1038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9" name="Line 30"/>
            <p:cNvSpPr>
              <a:spLocks noChangeShapeType="1"/>
            </p:cNvSpPr>
            <p:nvPr/>
          </p:nvSpPr>
          <p:spPr bwMode="auto">
            <a:xfrm flipH="1">
              <a:off x="741364" y="2265499"/>
              <a:ext cx="0" cy="233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0" name="Line 31"/>
            <p:cNvSpPr>
              <a:spLocks noChangeShapeType="1"/>
            </p:cNvSpPr>
            <p:nvPr/>
          </p:nvSpPr>
          <p:spPr bwMode="auto">
            <a:xfrm flipH="1">
              <a:off x="727076" y="3397387"/>
              <a:ext cx="3235325" cy="10556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1" name="Line 33"/>
            <p:cNvSpPr>
              <a:spLocks noChangeShapeType="1"/>
            </p:cNvSpPr>
            <p:nvPr/>
          </p:nvSpPr>
          <p:spPr bwMode="auto">
            <a:xfrm flipH="1">
              <a:off x="592139" y="1778137"/>
              <a:ext cx="0" cy="3135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2" name="Freeform 44"/>
            <p:cNvSpPr>
              <a:spLocks/>
            </p:cNvSpPr>
            <p:nvPr/>
          </p:nvSpPr>
          <p:spPr bwMode="auto">
            <a:xfrm flipH="1">
              <a:off x="754064" y="1778137"/>
              <a:ext cx="2752725" cy="3148012"/>
            </a:xfrm>
            <a:custGeom>
              <a:avLst/>
              <a:gdLst>
                <a:gd name="T0" fmla="*/ 2147483647 w 1658"/>
                <a:gd name="T1" fmla="*/ 0 h 2322"/>
                <a:gd name="T2" fmla="*/ 2147483647 w 1658"/>
                <a:gd name="T3" fmla="*/ 2147483647 h 2322"/>
                <a:gd name="T4" fmla="*/ 2147483647 w 1658"/>
                <a:gd name="T5" fmla="*/ 2147483647 h 2322"/>
                <a:gd name="T6" fmla="*/ 2147483647 w 1658"/>
                <a:gd name="T7" fmla="*/ 2147483647 h 2322"/>
                <a:gd name="T8" fmla="*/ 2147483647 w 1658"/>
                <a:gd name="T9" fmla="*/ 2147483647 h 2322"/>
                <a:gd name="T10" fmla="*/ 0 w 1658"/>
                <a:gd name="T11" fmla="*/ 2147483647 h 2322"/>
                <a:gd name="T12" fmla="*/ 2147483647 w 1658"/>
                <a:gd name="T13" fmla="*/ 2147483647 h 2322"/>
                <a:gd name="T14" fmla="*/ 2147483647 w 1658"/>
                <a:gd name="T15" fmla="*/ 2147483647 h 2322"/>
                <a:gd name="T16" fmla="*/ 2147483647 w 1658"/>
                <a:gd name="T17" fmla="*/ 2147483647 h 2322"/>
                <a:gd name="T18" fmla="*/ 2147483647 w 1658"/>
                <a:gd name="T19" fmla="*/ 2147483647 h 23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58"/>
                <a:gd name="T31" fmla="*/ 0 h 2322"/>
                <a:gd name="T32" fmla="*/ 1658 w 1658"/>
                <a:gd name="T33" fmla="*/ 2322 h 23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58" h="2322">
                  <a:moveTo>
                    <a:pt x="1656" y="0"/>
                  </a:moveTo>
                  <a:lnTo>
                    <a:pt x="1656" y="340"/>
                  </a:lnTo>
                  <a:lnTo>
                    <a:pt x="749" y="23"/>
                  </a:lnTo>
                  <a:lnTo>
                    <a:pt x="227" y="1270"/>
                  </a:lnTo>
                  <a:lnTo>
                    <a:pt x="45" y="1202"/>
                  </a:lnTo>
                  <a:lnTo>
                    <a:pt x="0" y="1315"/>
                  </a:lnTo>
                  <a:lnTo>
                    <a:pt x="386" y="1474"/>
                  </a:lnTo>
                  <a:lnTo>
                    <a:pt x="338" y="1626"/>
                  </a:lnTo>
                  <a:lnTo>
                    <a:pt x="1658" y="2082"/>
                  </a:lnTo>
                  <a:lnTo>
                    <a:pt x="1658" y="232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>
                <a:solidFill>
                  <a:srgbClr val="FFC000"/>
                </a:solidFill>
                <a:latin typeface="Garamond" pitchFamily="18" charset="0"/>
              </a:endParaRPr>
            </a:p>
          </p:txBody>
        </p:sp>
        <p:sp>
          <p:nvSpPr>
            <p:cNvPr id="26673" name="Line 31"/>
            <p:cNvSpPr>
              <a:spLocks noChangeShapeType="1"/>
            </p:cNvSpPr>
            <p:nvPr/>
          </p:nvSpPr>
          <p:spPr bwMode="auto">
            <a:xfrm flipH="1">
              <a:off x="762001" y="3256799"/>
              <a:ext cx="3124200" cy="10144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 rot="16200000" flipH="1">
              <a:off x="2754314" y="2981462"/>
              <a:ext cx="304800" cy="1524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0"/>
          <p:cNvGrpSpPr>
            <a:grpSpLocks/>
          </p:cNvGrpSpPr>
          <p:nvPr/>
        </p:nvGrpSpPr>
        <p:grpSpPr bwMode="auto">
          <a:xfrm>
            <a:off x="2397125" y="2155819"/>
            <a:ext cx="5220900" cy="1189038"/>
            <a:chOff x="2244725" y="1574937"/>
            <a:chExt cx="5220900" cy="1189037"/>
          </a:xfrm>
        </p:grpSpPr>
        <p:sp>
          <p:nvSpPr>
            <p:cNvPr id="11" name="Freeform 10"/>
            <p:cNvSpPr/>
            <p:nvPr/>
          </p:nvSpPr>
          <p:spPr>
            <a:xfrm>
              <a:off x="2244725" y="1574937"/>
              <a:ext cx="889000" cy="1189037"/>
            </a:xfrm>
            <a:custGeom>
              <a:avLst/>
              <a:gdLst>
                <a:gd name="connsiteX0" fmla="*/ 27432 w 1368905"/>
                <a:gd name="connsiteY0" fmla="*/ 310896 h 1554480"/>
                <a:gd name="connsiteX1" fmla="*/ 36576 w 1368905"/>
                <a:gd name="connsiteY1" fmla="*/ 402336 h 1554480"/>
                <a:gd name="connsiteX2" fmla="*/ 64008 w 1368905"/>
                <a:gd name="connsiteY2" fmla="*/ 420624 h 1554480"/>
                <a:gd name="connsiteX3" fmla="*/ 82296 w 1368905"/>
                <a:gd name="connsiteY3" fmla="*/ 448056 h 1554480"/>
                <a:gd name="connsiteX4" fmla="*/ 100584 w 1368905"/>
                <a:gd name="connsiteY4" fmla="*/ 521208 h 1554480"/>
                <a:gd name="connsiteX5" fmla="*/ 146304 w 1368905"/>
                <a:gd name="connsiteY5" fmla="*/ 576072 h 1554480"/>
                <a:gd name="connsiteX6" fmla="*/ 164592 w 1368905"/>
                <a:gd name="connsiteY6" fmla="*/ 630936 h 1554480"/>
                <a:gd name="connsiteX7" fmla="*/ 182880 w 1368905"/>
                <a:gd name="connsiteY7" fmla="*/ 658368 h 1554480"/>
                <a:gd name="connsiteX8" fmla="*/ 201168 w 1368905"/>
                <a:gd name="connsiteY8" fmla="*/ 713232 h 1554480"/>
                <a:gd name="connsiteX9" fmla="*/ 219456 w 1368905"/>
                <a:gd name="connsiteY9" fmla="*/ 740664 h 1554480"/>
                <a:gd name="connsiteX10" fmla="*/ 228600 w 1368905"/>
                <a:gd name="connsiteY10" fmla="*/ 768096 h 1554480"/>
                <a:gd name="connsiteX11" fmla="*/ 265176 w 1368905"/>
                <a:gd name="connsiteY11" fmla="*/ 822960 h 1554480"/>
                <a:gd name="connsiteX12" fmla="*/ 283464 w 1368905"/>
                <a:gd name="connsiteY12" fmla="*/ 886968 h 1554480"/>
                <a:gd name="connsiteX13" fmla="*/ 320040 w 1368905"/>
                <a:gd name="connsiteY13" fmla="*/ 941832 h 1554480"/>
                <a:gd name="connsiteX14" fmla="*/ 329184 w 1368905"/>
                <a:gd name="connsiteY14" fmla="*/ 969264 h 1554480"/>
                <a:gd name="connsiteX15" fmla="*/ 384048 w 1368905"/>
                <a:gd name="connsiteY15" fmla="*/ 1051560 h 1554480"/>
                <a:gd name="connsiteX16" fmla="*/ 402336 w 1368905"/>
                <a:gd name="connsiteY16" fmla="*/ 1078992 h 1554480"/>
                <a:gd name="connsiteX17" fmla="*/ 420624 w 1368905"/>
                <a:gd name="connsiteY17" fmla="*/ 1143000 h 1554480"/>
                <a:gd name="connsiteX18" fmla="*/ 429768 w 1368905"/>
                <a:gd name="connsiteY18" fmla="*/ 1170432 h 1554480"/>
                <a:gd name="connsiteX19" fmla="*/ 457200 w 1368905"/>
                <a:gd name="connsiteY19" fmla="*/ 1197864 h 1554480"/>
                <a:gd name="connsiteX20" fmla="*/ 475488 w 1368905"/>
                <a:gd name="connsiteY20" fmla="*/ 1252728 h 1554480"/>
                <a:gd name="connsiteX21" fmla="*/ 484632 w 1368905"/>
                <a:gd name="connsiteY21" fmla="*/ 1289304 h 1554480"/>
                <a:gd name="connsiteX22" fmla="*/ 502920 w 1368905"/>
                <a:gd name="connsiteY22" fmla="*/ 1344168 h 1554480"/>
                <a:gd name="connsiteX23" fmla="*/ 512064 w 1368905"/>
                <a:gd name="connsiteY23" fmla="*/ 1371600 h 1554480"/>
                <a:gd name="connsiteX24" fmla="*/ 539496 w 1368905"/>
                <a:gd name="connsiteY24" fmla="*/ 1508760 h 1554480"/>
                <a:gd name="connsiteX25" fmla="*/ 557784 w 1368905"/>
                <a:gd name="connsiteY25" fmla="*/ 1536192 h 1554480"/>
                <a:gd name="connsiteX26" fmla="*/ 594360 w 1368905"/>
                <a:gd name="connsiteY26" fmla="*/ 1554480 h 1554480"/>
                <a:gd name="connsiteX27" fmla="*/ 685800 w 1368905"/>
                <a:gd name="connsiteY27" fmla="*/ 1545336 h 1554480"/>
                <a:gd name="connsiteX28" fmla="*/ 713232 w 1368905"/>
                <a:gd name="connsiteY28" fmla="*/ 1517904 h 1554480"/>
                <a:gd name="connsiteX29" fmla="*/ 804672 w 1368905"/>
                <a:gd name="connsiteY29" fmla="*/ 1490472 h 1554480"/>
                <a:gd name="connsiteX30" fmla="*/ 832104 w 1368905"/>
                <a:gd name="connsiteY30" fmla="*/ 1481328 h 1554480"/>
                <a:gd name="connsiteX31" fmla="*/ 886968 w 1368905"/>
                <a:gd name="connsiteY31" fmla="*/ 1444752 h 1554480"/>
                <a:gd name="connsiteX32" fmla="*/ 923544 w 1368905"/>
                <a:gd name="connsiteY32" fmla="*/ 1435608 h 1554480"/>
                <a:gd name="connsiteX33" fmla="*/ 978408 w 1368905"/>
                <a:gd name="connsiteY33" fmla="*/ 1417320 h 1554480"/>
                <a:gd name="connsiteX34" fmla="*/ 1078992 w 1368905"/>
                <a:gd name="connsiteY34" fmla="*/ 1399032 h 1554480"/>
                <a:gd name="connsiteX35" fmla="*/ 1124712 w 1368905"/>
                <a:gd name="connsiteY35" fmla="*/ 1353312 h 1554480"/>
                <a:gd name="connsiteX36" fmla="*/ 1152144 w 1368905"/>
                <a:gd name="connsiteY36" fmla="*/ 1344168 h 1554480"/>
                <a:gd name="connsiteX37" fmla="*/ 1207008 w 1368905"/>
                <a:gd name="connsiteY37" fmla="*/ 1307592 h 1554480"/>
                <a:gd name="connsiteX38" fmla="*/ 1316736 w 1368905"/>
                <a:gd name="connsiteY38" fmla="*/ 1280160 h 1554480"/>
                <a:gd name="connsiteX39" fmla="*/ 1362456 w 1368905"/>
                <a:gd name="connsiteY39" fmla="*/ 1234440 h 1554480"/>
                <a:gd name="connsiteX40" fmla="*/ 1335024 w 1368905"/>
                <a:gd name="connsiteY40" fmla="*/ 1170432 h 1554480"/>
                <a:gd name="connsiteX41" fmla="*/ 1316736 w 1368905"/>
                <a:gd name="connsiteY41" fmla="*/ 1097280 h 1554480"/>
                <a:gd name="connsiteX42" fmla="*/ 1252728 w 1368905"/>
                <a:gd name="connsiteY42" fmla="*/ 1014984 h 1554480"/>
                <a:gd name="connsiteX43" fmla="*/ 1234440 w 1368905"/>
                <a:gd name="connsiteY43" fmla="*/ 960120 h 1554480"/>
                <a:gd name="connsiteX44" fmla="*/ 1225296 w 1368905"/>
                <a:gd name="connsiteY44" fmla="*/ 932688 h 1554480"/>
                <a:gd name="connsiteX45" fmla="*/ 1188720 w 1368905"/>
                <a:gd name="connsiteY45" fmla="*/ 877824 h 1554480"/>
                <a:gd name="connsiteX46" fmla="*/ 1170432 w 1368905"/>
                <a:gd name="connsiteY46" fmla="*/ 850392 h 1554480"/>
                <a:gd name="connsiteX47" fmla="*/ 1152144 w 1368905"/>
                <a:gd name="connsiteY47" fmla="*/ 822960 h 1554480"/>
                <a:gd name="connsiteX48" fmla="*/ 1124712 w 1368905"/>
                <a:gd name="connsiteY48" fmla="*/ 731520 h 1554480"/>
                <a:gd name="connsiteX49" fmla="*/ 1106424 w 1368905"/>
                <a:gd name="connsiteY49" fmla="*/ 704088 h 1554480"/>
                <a:gd name="connsiteX50" fmla="*/ 1088136 w 1368905"/>
                <a:gd name="connsiteY50" fmla="*/ 649224 h 1554480"/>
                <a:gd name="connsiteX51" fmla="*/ 1078992 w 1368905"/>
                <a:gd name="connsiteY51" fmla="*/ 621792 h 1554480"/>
                <a:gd name="connsiteX52" fmla="*/ 1069848 w 1368905"/>
                <a:gd name="connsiteY52" fmla="*/ 594360 h 1554480"/>
                <a:gd name="connsiteX53" fmla="*/ 996696 w 1368905"/>
                <a:gd name="connsiteY53" fmla="*/ 484632 h 1554480"/>
                <a:gd name="connsiteX54" fmla="*/ 978408 w 1368905"/>
                <a:gd name="connsiteY54" fmla="*/ 457200 h 1554480"/>
                <a:gd name="connsiteX55" fmla="*/ 960120 w 1368905"/>
                <a:gd name="connsiteY55" fmla="*/ 429768 h 1554480"/>
                <a:gd name="connsiteX56" fmla="*/ 941832 w 1368905"/>
                <a:gd name="connsiteY56" fmla="*/ 393192 h 1554480"/>
                <a:gd name="connsiteX57" fmla="*/ 923544 w 1368905"/>
                <a:gd name="connsiteY57" fmla="*/ 365760 h 1554480"/>
                <a:gd name="connsiteX58" fmla="*/ 905256 w 1368905"/>
                <a:gd name="connsiteY58" fmla="*/ 310896 h 1554480"/>
                <a:gd name="connsiteX59" fmla="*/ 896112 w 1368905"/>
                <a:gd name="connsiteY59" fmla="*/ 283464 h 1554480"/>
                <a:gd name="connsiteX60" fmla="*/ 886968 w 1368905"/>
                <a:gd name="connsiteY60" fmla="*/ 256032 h 1554480"/>
                <a:gd name="connsiteX61" fmla="*/ 841248 w 1368905"/>
                <a:gd name="connsiteY61" fmla="*/ 201168 h 1554480"/>
                <a:gd name="connsiteX62" fmla="*/ 813816 w 1368905"/>
                <a:gd name="connsiteY62" fmla="*/ 137160 h 1554480"/>
                <a:gd name="connsiteX63" fmla="*/ 777240 w 1368905"/>
                <a:gd name="connsiteY63" fmla="*/ 82296 h 1554480"/>
                <a:gd name="connsiteX64" fmla="*/ 749808 w 1368905"/>
                <a:gd name="connsiteY64" fmla="*/ 64008 h 1554480"/>
                <a:gd name="connsiteX65" fmla="*/ 722376 w 1368905"/>
                <a:gd name="connsiteY65" fmla="*/ 9144 h 1554480"/>
                <a:gd name="connsiteX66" fmla="*/ 694944 w 1368905"/>
                <a:gd name="connsiteY66" fmla="*/ 0 h 1554480"/>
                <a:gd name="connsiteX67" fmla="*/ 667512 w 1368905"/>
                <a:gd name="connsiteY67" fmla="*/ 9144 h 1554480"/>
                <a:gd name="connsiteX68" fmla="*/ 548640 w 1368905"/>
                <a:gd name="connsiteY68" fmla="*/ 27432 h 1554480"/>
                <a:gd name="connsiteX69" fmla="*/ 521208 w 1368905"/>
                <a:gd name="connsiteY69" fmla="*/ 36576 h 1554480"/>
                <a:gd name="connsiteX70" fmla="*/ 493776 w 1368905"/>
                <a:gd name="connsiteY70" fmla="*/ 54864 h 1554480"/>
                <a:gd name="connsiteX71" fmla="*/ 457200 w 1368905"/>
                <a:gd name="connsiteY71" fmla="*/ 100584 h 1554480"/>
                <a:gd name="connsiteX72" fmla="*/ 429768 w 1368905"/>
                <a:gd name="connsiteY72" fmla="*/ 128016 h 1554480"/>
                <a:gd name="connsiteX73" fmla="*/ 402336 w 1368905"/>
                <a:gd name="connsiteY73" fmla="*/ 137160 h 1554480"/>
                <a:gd name="connsiteX74" fmla="*/ 301752 w 1368905"/>
                <a:gd name="connsiteY74" fmla="*/ 146304 h 1554480"/>
                <a:gd name="connsiteX75" fmla="*/ 246888 w 1368905"/>
                <a:gd name="connsiteY75" fmla="*/ 192024 h 1554480"/>
                <a:gd name="connsiteX76" fmla="*/ 192024 w 1368905"/>
                <a:gd name="connsiteY76" fmla="*/ 210312 h 1554480"/>
                <a:gd name="connsiteX77" fmla="*/ 155448 w 1368905"/>
                <a:gd name="connsiteY77" fmla="*/ 228600 h 1554480"/>
                <a:gd name="connsiteX78" fmla="*/ 128016 w 1368905"/>
                <a:gd name="connsiteY78" fmla="*/ 256032 h 1554480"/>
                <a:gd name="connsiteX79" fmla="*/ 54864 w 1368905"/>
                <a:gd name="connsiteY79" fmla="*/ 274320 h 1554480"/>
                <a:gd name="connsiteX80" fmla="*/ 0 w 1368905"/>
                <a:gd name="connsiteY80" fmla="*/ 301752 h 1554480"/>
                <a:gd name="connsiteX81" fmla="*/ 27432 w 1368905"/>
                <a:gd name="connsiteY81" fmla="*/ 310896 h 155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368905" h="1554480">
                  <a:moveTo>
                    <a:pt x="27432" y="310896"/>
                  </a:moveTo>
                  <a:cubicBezTo>
                    <a:pt x="30480" y="341376"/>
                    <a:pt x="26889" y="373276"/>
                    <a:pt x="36576" y="402336"/>
                  </a:cubicBezTo>
                  <a:cubicBezTo>
                    <a:pt x="40051" y="412762"/>
                    <a:pt x="56237" y="412853"/>
                    <a:pt x="64008" y="420624"/>
                  </a:cubicBezTo>
                  <a:cubicBezTo>
                    <a:pt x="71779" y="428395"/>
                    <a:pt x="77381" y="438226"/>
                    <a:pt x="82296" y="448056"/>
                  </a:cubicBezTo>
                  <a:cubicBezTo>
                    <a:pt x="99218" y="481899"/>
                    <a:pt x="84933" y="479473"/>
                    <a:pt x="100584" y="521208"/>
                  </a:cubicBezTo>
                  <a:cubicBezTo>
                    <a:pt x="108222" y="541577"/>
                    <a:pt x="132073" y="561841"/>
                    <a:pt x="146304" y="576072"/>
                  </a:cubicBezTo>
                  <a:cubicBezTo>
                    <a:pt x="152400" y="594360"/>
                    <a:pt x="153899" y="614896"/>
                    <a:pt x="164592" y="630936"/>
                  </a:cubicBezTo>
                  <a:cubicBezTo>
                    <a:pt x="170688" y="640080"/>
                    <a:pt x="178417" y="648325"/>
                    <a:pt x="182880" y="658368"/>
                  </a:cubicBezTo>
                  <a:cubicBezTo>
                    <a:pt x="190709" y="675984"/>
                    <a:pt x="190475" y="697192"/>
                    <a:pt x="201168" y="713232"/>
                  </a:cubicBezTo>
                  <a:cubicBezTo>
                    <a:pt x="207264" y="722376"/>
                    <a:pt x="214541" y="730834"/>
                    <a:pt x="219456" y="740664"/>
                  </a:cubicBezTo>
                  <a:cubicBezTo>
                    <a:pt x="223767" y="749285"/>
                    <a:pt x="223919" y="759670"/>
                    <a:pt x="228600" y="768096"/>
                  </a:cubicBezTo>
                  <a:cubicBezTo>
                    <a:pt x="239274" y="787309"/>
                    <a:pt x="265176" y="822960"/>
                    <a:pt x="265176" y="822960"/>
                  </a:cubicBezTo>
                  <a:cubicBezTo>
                    <a:pt x="267328" y="831569"/>
                    <a:pt x="277501" y="876235"/>
                    <a:pt x="283464" y="886968"/>
                  </a:cubicBezTo>
                  <a:cubicBezTo>
                    <a:pt x="294138" y="906181"/>
                    <a:pt x="313089" y="920980"/>
                    <a:pt x="320040" y="941832"/>
                  </a:cubicBezTo>
                  <a:cubicBezTo>
                    <a:pt x="323088" y="950976"/>
                    <a:pt x="324503" y="960838"/>
                    <a:pt x="329184" y="969264"/>
                  </a:cubicBezTo>
                  <a:lnTo>
                    <a:pt x="384048" y="1051560"/>
                  </a:lnTo>
                  <a:cubicBezTo>
                    <a:pt x="390144" y="1060704"/>
                    <a:pt x="398861" y="1068566"/>
                    <a:pt x="402336" y="1078992"/>
                  </a:cubicBezTo>
                  <a:cubicBezTo>
                    <a:pt x="424260" y="1144765"/>
                    <a:pt x="397661" y="1062628"/>
                    <a:pt x="420624" y="1143000"/>
                  </a:cubicBezTo>
                  <a:cubicBezTo>
                    <a:pt x="423272" y="1152268"/>
                    <a:pt x="424421" y="1162412"/>
                    <a:pt x="429768" y="1170432"/>
                  </a:cubicBezTo>
                  <a:cubicBezTo>
                    <a:pt x="436941" y="1181192"/>
                    <a:pt x="448056" y="1188720"/>
                    <a:pt x="457200" y="1197864"/>
                  </a:cubicBezTo>
                  <a:cubicBezTo>
                    <a:pt x="463296" y="1216152"/>
                    <a:pt x="470813" y="1234026"/>
                    <a:pt x="475488" y="1252728"/>
                  </a:cubicBezTo>
                  <a:cubicBezTo>
                    <a:pt x="478536" y="1264920"/>
                    <a:pt x="481021" y="1277267"/>
                    <a:pt x="484632" y="1289304"/>
                  </a:cubicBezTo>
                  <a:cubicBezTo>
                    <a:pt x="490171" y="1307768"/>
                    <a:pt x="496824" y="1325880"/>
                    <a:pt x="502920" y="1344168"/>
                  </a:cubicBezTo>
                  <a:lnTo>
                    <a:pt x="512064" y="1371600"/>
                  </a:lnTo>
                  <a:cubicBezTo>
                    <a:pt x="515601" y="1403429"/>
                    <a:pt x="517883" y="1476341"/>
                    <a:pt x="539496" y="1508760"/>
                  </a:cubicBezTo>
                  <a:cubicBezTo>
                    <a:pt x="545592" y="1517904"/>
                    <a:pt x="549341" y="1529157"/>
                    <a:pt x="557784" y="1536192"/>
                  </a:cubicBezTo>
                  <a:cubicBezTo>
                    <a:pt x="568256" y="1544918"/>
                    <a:pt x="582168" y="1548384"/>
                    <a:pt x="594360" y="1554480"/>
                  </a:cubicBezTo>
                  <a:cubicBezTo>
                    <a:pt x="624840" y="1551432"/>
                    <a:pt x="656523" y="1554344"/>
                    <a:pt x="685800" y="1545336"/>
                  </a:cubicBezTo>
                  <a:cubicBezTo>
                    <a:pt x="698160" y="1541533"/>
                    <a:pt x="701928" y="1524184"/>
                    <a:pt x="713232" y="1517904"/>
                  </a:cubicBezTo>
                  <a:cubicBezTo>
                    <a:pt x="736240" y="1505122"/>
                    <a:pt x="777934" y="1498111"/>
                    <a:pt x="804672" y="1490472"/>
                  </a:cubicBezTo>
                  <a:cubicBezTo>
                    <a:pt x="813940" y="1487824"/>
                    <a:pt x="823678" y="1486009"/>
                    <a:pt x="832104" y="1481328"/>
                  </a:cubicBezTo>
                  <a:cubicBezTo>
                    <a:pt x="851317" y="1470654"/>
                    <a:pt x="865645" y="1450083"/>
                    <a:pt x="886968" y="1444752"/>
                  </a:cubicBezTo>
                  <a:cubicBezTo>
                    <a:pt x="899160" y="1441704"/>
                    <a:pt x="911507" y="1439219"/>
                    <a:pt x="923544" y="1435608"/>
                  </a:cubicBezTo>
                  <a:cubicBezTo>
                    <a:pt x="942008" y="1430069"/>
                    <a:pt x="959325" y="1420046"/>
                    <a:pt x="978408" y="1417320"/>
                  </a:cubicBezTo>
                  <a:cubicBezTo>
                    <a:pt x="1054857" y="1406399"/>
                    <a:pt x="1021507" y="1413403"/>
                    <a:pt x="1078992" y="1399032"/>
                  </a:cubicBezTo>
                  <a:cubicBezTo>
                    <a:pt x="1097280" y="1371600"/>
                    <a:pt x="1094232" y="1368552"/>
                    <a:pt x="1124712" y="1353312"/>
                  </a:cubicBezTo>
                  <a:cubicBezTo>
                    <a:pt x="1133333" y="1349001"/>
                    <a:pt x="1143718" y="1348849"/>
                    <a:pt x="1152144" y="1344168"/>
                  </a:cubicBezTo>
                  <a:cubicBezTo>
                    <a:pt x="1171357" y="1333494"/>
                    <a:pt x="1186156" y="1314543"/>
                    <a:pt x="1207008" y="1307592"/>
                  </a:cubicBezTo>
                  <a:cubicBezTo>
                    <a:pt x="1279461" y="1283441"/>
                    <a:pt x="1242857" y="1292473"/>
                    <a:pt x="1316736" y="1280160"/>
                  </a:cubicBezTo>
                  <a:cubicBezTo>
                    <a:pt x="1332136" y="1269893"/>
                    <a:pt x="1359248" y="1256899"/>
                    <a:pt x="1362456" y="1234440"/>
                  </a:cubicBezTo>
                  <a:cubicBezTo>
                    <a:pt x="1366685" y="1204837"/>
                    <a:pt x="1346258" y="1192900"/>
                    <a:pt x="1335024" y="1170432"/>
                  </a:cubicBezTo>
                  <a:cubicBezTo>
                    <a:pt x="1295455" y="1091293"/>
                    <a:pt x="1368905" y="1212052"/>
                    <a:pt x="1316736" y="1097280"/>
                  </a:cubicBezTo>
                  <a:cubicBezTo>
                    <a:pt x="1298507" y="1057177"/>
                    <a:pt x="1280687" y="1042943"/>
                    <a:pt x="1252728" y="1014984"/>
                  </a:cubicBezTo>
                  <a:lnTo>
                    <a:pt x="1234440" y="960120"/>
                  </a:lnTo>
                  <a:cubicBezTo>
                    <a:pt x="1231392" y="950976"/>
                    <a:pt x="1230643" y="940708"/>
                    <a:pt x="1225296" y="932688"/>
                  </a:cubicBezTo>
                  <a:lnTo>
                    <a:pt x="1188720" y="877824"/>
                  </a:lnTo>
                  <a:lnTo>
                    <a:pt x="1170432" y="850392"/>
                  </a:lnTo>
                  <a:lnTo>
                    <a:pt x="1152144" y="822960"/>
                  </a:lnTo>
                  <a:cubicBezTo>
                    <a:pt x="1147032" y="802514"/>
                    <a:pt x="1133617" y="744877"/>
                    <a:pt x="1124712" y="731520"/>
                  </a:cubicBezTo>
                  <a:cubicBezTo>
                    <a:pt x="1118616" y="722376"/>
                    <a:pt x="1110887" y="714131"/>
                    <a:pt x="1106424" y="704088"/>
                  </a:cubicBezTo>
                  <a:cubicBezTo>
                    <a:pt x="1098595" y="686472"/>
                    <a:pt x="1094232" y="667512"/>
                    <a:pt x="1088136" y="649224"/>
                  </a:cubicBezTo>
                  <a:lnTo>
                    <a:pt x="1078992" y="621792"/>
                  </a:lnTo>
                  <a:cubicBezTo>
                    <a:pt x="1075944" y="612648"/>
                    <a:pt x="1075195" y="602380"/>
                    <a:pt x="1069848" y="594360"/>
                  </a:cubicBezTo>
                  <a:lnTo>
                    <a:pt x="996696" y="484632"/>
                  </a:lnTo>
                  <a:lnTo>
                    <a:pt x="978408" y="457200"/>
                  </a:lnTo>
                  <a:cubicBezTo>
                    <a:pt x="972312" y="448056"/>
                    <a:pt x="965035" y="439598"/>
                    <a:pt x="960120" y="429768"/>
                  </a:cubicBezTo>
                  <a:cubicBezTo>
                    <a:pt x="954024" y="417576"/>
                    <a:pt x="948595" y="405027"/>
                    <a:pt x="941832" y="393192"/>
                  </a:cubicBezTo>
                  <a:cubicBezTo>
                    <a:pt x="936380" y="383650"/>
                    <a:pt x="928007" y="375803"/>
                    <a:pt x="923544" y="365760"/>
                  </a:cubicBezTo>
                  <a:cubicBezTo>
                    <a:pt x="915715" y="348144"/>
                    <a:pt x="911352" y="329184"/>
                    <a:pt x="905256" y="310896"/>
                  </a:cubicBezTo>
                  <a:lnTo>
                    <a:pt x="896112" y="283464"/>
                  </a:lnTo>
                  <a:cubicBezTo>
                    <a:pt x="893064" y="274320"/>
                    <a:pt x="892315" y="264052"/>
                    <a:pt x="886968" y="256032"/>
                  </a:cubicBezTo>
                  <a:cubicBezTo>
                    <a:pt x="861507" y="217840"/>
                    <a:pt x="876451" y="236371"/>
                    <a:pt x="841248" y="201168"/>
                  </a:cubicBezTo>
                  <a:cubicBezTo>
                    <a:pt x="831788" y="172789"/>
                    <a:pt x="830765" y="165408"/>
                    <a:pt x="813816" y="137160"/>
                  </a:cubicBezTo>
                  <a:cubicBezTo>
                    <a:pt x="802508" y="118313"/>
                    <a:pt x="795528" y="94488"/>
                    <a:pt x="777240" y="82296"/>
                  </a:cubicBezTo>
                  <a:lnTo>
                    <a:pt x="749808" y="64008"/>
                  </a:lnTo>
                  <a:cubicBezTo>
                    <a:pt x="743784" y="45937"/>
                    <a:pt x="738490" y="22036"/>
                    <a:pt x="722376" y="9144"/>
                  </a:cubicBezTo>
                  <a:cubicBezTo>
                    <a:pt x="714850" y="3123"/>
                    <a:pt x="704088" y="3048"/>
                    <a:pt x="694944" y="0"/>
                  </a:cubicBezTo>
                  <a:cubicBezTo>
                    <a:pt x="685800" y="3048"/>
                    <a:pt x="676995" y="7420"/>
                    <a:pt x="667512" y="9144"/>
                  </a:cubicBezTo>
                  <a:cubicBezTo>
                    <a:pt x="586079" y="23950"/>
                    <a:pt x="613940" y="11107"/>
                    <a:pt x="548640" y="27432"/>
                  </a:cubicBezTo>
                  <a:cubicBezTo>
                    <a:pt x="539289" y="29770"/>
                    <a:pt x="529829" y="32265"/>
                    <a:pt x="521208" y="36576"/>
                  </a:cubicBezTo>
                  <a:cubicBezTo>
                    <a:pt x="511378" y="41491"/>
                    <a:pt x="502920" y="48768"/>
                    <a:pt x="493776" y="54864"/>
                  </a:cubicBezTo>
                  <a:cubicBezTo>
                    <a:pt x="478765" y="99897"/>
                    <a:pt x="495379" y="68768"/>
                    <a:pt x="457200" y="100584"/>
                  </a:cubicBezTo>
                  <a:cubicBezTo>
                    <a:pt x="447266" y="108863"/>
                    <a:pt x="440528" y="120843"/>
                    <a:pt x="429768" y="128016"/>
                  </a:cubicBezTo>
                  <a:cubicBezTo>
                    <a:pt x="421748" y="133363"/>
                    <a:pt x="411878" y="135797"/>
                    <a:pt x="402336" y="137160"/>
                  </a:cubicBezTo>
                  <a:cubicBezTo>
                    <a:pt x="369008" y="141921"/>
                    <a:pt x="335280" y="143256"/>
                    <a:pt x="301752" y="146304"/>
                  </a:cubicBezTo>
                  <a:cubicBezTo>
                    <a:pt x="284525" y="163531"/>
                    <a:pt x="269803" y="181840"/>
                    <a:pt x="246888" y="192024"/>
                  </a:cubicBezTo>
                  <a:cubicBezTo>
                    <a:pt x="229272" y="199853"/>
                    <a:pt x="209266" y="201691"/>
                    <a:pt x="192024" y="210312"/>
                  </a:cubicBezTo>
                  <a:cubicBezTo>
                    <a:pt x="179832" y="216408"/>
                    <a:pt x="166540" y="220677"/>
                    <a:pt x="155448" y="228600"/>
                  </a:cubicBezTo>
                  <a:cubicBezTo>
                    <a:pt x="144925" y="236116"/>
                    <a:pt x="138776" y="248859"/>
                    <a:pt x="128016" y="256032"/>
                  </a:cubicBezTo>
                  <a:cubicBezTo>
                    <a:pt x="115475" y="264393"/>
                    <a:pt x="62250" y="272473"/>
                    <a:pt x="54864" y="274320"/>
                  </a:cubicBezTo>
                  <a:cubicBezTo>
                    <a:pt x="42499" y="277411"/>
                    <a:pt x="6385" y="288981"/>
                    <a:pt x="0" y="301752"/>
                  </a:cubicBezTo>
                  <a:lnTo>
                    <a:pt x="27432" y="310896"/>
                  </a:lnTo>
                  <a:close/>
                </a:path>
              </a:pathLst>
            </a:custGeom>
            <a:blipFill>
              <a:blip r:embed="rId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bg2"/>
                  </a:solidFill>
                </a:rPr>
                <a:t>Pillar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3503225" y="1928888"/>
              <a:ext cx="3962400" cy="4619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en-US" sz="24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Reserve </a:t>
              </a:r>
              <a:r>
                <a:rPr lang="en-US" sz="24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Loss</a:t>
              </a:r>
            </a:p>
          </p:txBody>
        </p:sp>
      </p:grpSp>
      <p:grpSp>
        <p:nvGrpSpPr>
          <p:cNvPr id="12" name="Group 92"/>
          <p:cNvGrpSpPr>
            <a:grpSpLocks/>
          </p:cNvGrpSpPr>
          <p:nvPr/>
        </p:nvGrpSpPr>
        <p:grpSpPr bwMode="auto">
          <a:xfrm>
            <a:off x="2748150" y="2133599"/>
            <a:ext cx="5362700" cy="2226556"/>
            <a:chOff x="2551114" y="1570187"/>
            <a:chExt cx="5362699" cy="2226555"/>
          </a:xfrm>
        </p:grpSpPr>
        <p:cxnSp>
          <p:nvCxnSpPr>
            <p:cNvPr id="27" name="Straight Connector 26"/>
            <p:cNvCxnSpPr/>
            <p:nvPr/>
          </p:nvCxnSpPr>
          <p:spPr>
            <a:xfrm rot="16200000" flipH="1">
              <a:off x="2586833" y="1883718"/>
              <a:ext cx="990600" cy="477837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2666208" y="1850380"/>
              <a:ext cx="990600" cy="477837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endCxn id="26670" idx="0"/>
            </p:cNvCxnSpPr>
            <p:nvPr/>
          </p:nvCxnSpPr>
          <p:spPr>
            <a:xfrm rot="16200000" flipH="1">
              <a:off x="2506665" y="2075010"/>
              <a:ext cx="1844671" cy="835025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Bent Arrow 47"/>
            <p:cNvSpPr/>
            <p:nvPr/>
          </p:nvSpPr>
          <p:spPr>
            <a:xfrm rot="4030437" flipH="1">
              <a:off x="2680495" y="2198043"/>
              <a:ext cx="793750" cy="1052512"/>
            </a:xfrm>
            <a:prstGeom prst="bentArrow">
              <a:avLst>
                <a:gd name="adj1" fmla="val 24730"/>
                <a:gd name="adj2" fmla="val 25000"/>
                <a:gd name="adj3" fmla="val 25000"/>
                <a:gd name="adj4" fmla="val 43750"/>
              </a:avLst>
            </a:prstGeom>
            <a:solidFill>
              <a:schemeClr val="tx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256214" y="2596413"/>
              <a:ext cx="365759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en-US" sz="24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Production Loss </a:t>
              </a:r>
              <a:endPara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1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24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4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Re-establishing</a:t>
              </a:r>
              <a:endPara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1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24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Redeployment</a:t>
              </a:r>
            </a:p>
          </p:txBody>
        </p:sp>
      </p:grpSp>
      <p:grpSp>
        <p:nvGrpSpPr>
          <p:cNvPr id="58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59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0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1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3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4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5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6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7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8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9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0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1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2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3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5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6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7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04000" y="1297375"/>
          <a:ext cx="8136000" cy="4845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724" name="TextBox 47"/>
          <p:cNvSpPr txBox="1">
            <a:spLocks noChangeArrowheads="1"/>
          </p:cNvSpPr>
          <p:nvPr/>
        </p:nvSpPr>
        <p:spPr bwMode="auto">
          <a:xfrm>
            <a:off x="2990600" y="5417375"/>
            <a:ext cx="339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X</a:t>
            </a:r>
          </a:p>
        </p:txBody>
      </p:sp>
      <p:sp>
        <p:nvSpPr>
          <p:cNvPr id="30725" name="Rectangle 48"/>
          <p:cNvSpPr>
            <a:spLocks noChangeArrowheads="1"/>
          </p:cNvSpPr>
          <p:nvPr/>
        </p:nvSpPr>
        <p:spPr bwMode="auto">
          <a:xfrm>
            <a:off x="1295400" y="5031425"/>
            <a:ext cx="18614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dirty="0">
                <a:solidFill>
                  <a:srgbClr val="FFFFFF"/>
                </a:solidFill>
                <a:cs typeface="Arial" charset="0"/>
              </a:rPr>
              <a:t>Annual </a:t>
            </a:r>
          </a:p>
          <a:p>
            <a:pPr algn="ctr" eaLnBrk="0" hangingPunct="0"/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Frequency</a:t>
            </a:r>
            <a:endParaRPr lang="en-US" sz="2400" dirty="0" smtClean="0">
              <a:solidFill>
                <a:srgbClr val="FFFFFF"/>
              </a:solidFill>
              <a:cs typeface="Arial" charset="0"/>
            </a:endParaRPr>
          </a:p>
          <a:p>
            <a:pPr algn="ctr" eaLnBrk="0" hangingPunct="0"/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sz="2400" dirty="0">
                <a:solidFill>
                  <a:srgbClr val="FFFFFF"/>
                </a:solidFill>
                <a:cs typeface="Arial" charset="0"/>
              </a:rPr>
              <a:t>of </a:t>
            </a: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R</a:t>
            </a: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ockfalls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0726" name="TextBox 49"/>
          <p:cNvSpPr txBox="1">
            <a:spLocks noChangeArrowheads="1"/>
          </p:cNvSpPr>
          <p:nvPr/>
        </p:nvSpPr>
        <p:spPr bwMode="auto">
          <a:xfrm>
            <a:off x="6136575" y="5409625"/>
            <a:ext cx="319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=</a:t>
            </a:r>
          </a:p>
        </p:txBody>
      </p:sp>
      <p:sp>
        <p:nvSpPr>
          <p:cNvPr id="30727" name="TextBox 50"/>
          <p:cNvSpPr txBox="1">
            <a:spLocks noChangeArrowheads="1"/>
          </p:cNvSpPr>
          <p:nvPr/>
        </p:nvSpPr>
        <p:spPr bwMode="auto">
          <a:xfrm>
            <a:off x="6696575" y="5111488"/>
            <a:ext cx="2565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Expected </a:t>
            </a:r>
            <a:r>
              <a:rPr lang="en-US" sz="2400" dirty="0" smtClean="0">
                <a:solidFill>
                  <a:srgbClr val="FFFFFF"/>
                </a:solidFill>
              </a:rPr>
              <a:t>Annual </a:t>
            </a:r>
          </a:p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C</a:t>
            </a:r>
            <a:r>
              <a:rPr lang="en-US" sz="2400" dirty="0" smtClean="0">
                <a:solidFill>
                  <a:srgbClr val="FFFFFF"/>
                </a:solidFill>
              </a:rPr>
              <a:t>ost</a:t>
            </a:r>
            <a:endParaRPr lang="en-US" sz="2400" dirty="0">
              <a:solidFill>
                <a:srgbClr val="FFFFFF"/>
              </a:solidFill>
            </a:endParaRPr>
          </a:p>
        </p:txBody>
      </p:sp>
      <p:grpSp>
        <p:nvGrpSpPr>
          <p:cNvPr id="50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51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0" name="Rectangle 89"/>
          <p:cNvSpPr/>
          <p:nvPr/>
        </p:nvSpPr>
        <p:spPr>
          <a:xfrm>
            <a:off x="45525" y="4746425"/>
            <a:ext cx="93647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8800" dirty="0" smtClean="0">
                <a:latin typeface="Algerian"/>
                <a:cs typeface="Arial" pitchFamily="34" charset="0"/>
              </a:rPr>
              <a:t>∑</a:t>
            </a:r>
            <a:endParaRPr lang="en-US" sz="8800" dirty="0"/>
          </a:p>
        </p:txBody>
      </p:sp>
      <p:sp>
        <p:nvSpPr>
          <p:cNvPr id="91" name="Rectangle 90"/>
          <p:cNvSpPr/>
          <p:nvPr/>
        </p:nvSpPr>
        <p:spPr>
          <a:xfrm>
            <a:off x="1043050" y="5122475"/>
            <a:ext cx="4924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Algerian"/>
                <a:cs typeface="Arial" pitchFamily="34" charset="0"/>
              </a:rPr>
              <a:t>(</a:t>
            </a:r>
            <a:endParaRPr lang="en-US" sz="5400" dirty="0"/>
          </a:p>
        </p:txBody>
      </p:sp>
      <p:sp>
        <p:nvSpPr>
          <p:cNvPr id="92" name="Rectangle 91"/>
          <p:cNvSpPr/>
          <p:nvPr/>
        </p:nvSpPr>
        <p:spPr>
          <a:xfrm>
            <a:off x="5505200" y="5131375"/>
            <a:ext cx="4924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Algerian"/>
                <a:cs typeface="Arial" pitchFamily="34" charset="0"/>
              </a:rPr>
              <a:t>)</a:t>
            </a:r>
            <a:endParaRPr lang="en-US" sz="5400" dirty="0"/>
          </a:p>
        </p:txBody>
      </p:sp>
      <p:sp>
        <p:nvSpPr>
          <p:cNvPr id="93" name="Title 1"/>
          <p:cNvSpPr txBox="1">
            <a:spLocks/>
          </p:cNvSpPr>
          <p:nvPr/>
        </p:nvSpPr>
        <p:spPr bwMode="auto">
          <a:xfrm>
            <a:off x="838200" y="-138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S Reference Sans Serif" pitchFamily="34" charset="0"/>
                <a:ea typeface="+mj-ea"/>
                <a:cs typeface="+mj-cs"/>
              </a:rPr>
              <a:t>Determination of Expected Annual Cost of Consequences</a:t>
            </a:r>
          </a:p>
        </p:txBody>
      </p:sp>
    </p:spTree>
    <p:custDataLst>
      <p:tags r:id="rId2"/>
    </p:custData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5" grpId="0"/>
      <p:bldP spid="30726" grpId="0"/>
      <p:bldP spid="30727" grpId="0"/>
      <p:bldP spid="90" grpId="0"/>
      <p:bldP spid="91" grpId="0"/>
      <p:bldP spid="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8"/>
          <p:cNvGrpSpPr/>
          <p:nvPr/>
        </p:nvGrpSpPr>
        <p:grpSpPr>
          <a:xfrm>
            <a:off x="3066800" y="2504700"/>
            <a:ext cx="2867322" cy="2867322"/>
            <a:chOff x="2685067" y="532298"/>
            <a:chExt cx="2867322" cy="2867322"/>
          </a:xfrm>
          <a:scene3d>
            <a:camera prst="orthographicFront"/>
            <a:lightRig rig="flat" dir="t"/>
          </a:scene3d>
        </p:grpSpPr>
        <p:sp>
          <p:nvSpPr>
            <p:cNvPr id="60" name="Oval 59"/>
            <p:cNvSpPr/>
            <p:nvPr/>
          </p:nvSpPr>
          <p:spPr>
            <a:xfrm>
              <a:off x="2685067" y="532298"/>
              <a:ext cx="2867322" cy="2867322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Oval 4"/>
            <p:cNvSpPr/>
            <p:nvPr/>
          </p:nvSpPr>
          <p:spPr>
            <a:xfrm>
              <a:off x="3104977" y="952207"/>
              <a:ext cx="2027502" cy="20275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7310" tIns="67310" rIns="67310" bIns="67310" spcCol="1270" anchor="ctr"/>
            <a:lstStyle/>
            <a:p>
              <a:pPr algn="ctr" defTabSz="2355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dirty="0">
                  <a:latin typeface="MS Reference Sans Serif" pitchFamily="34" charset="0"/>
                </a:rPr>
                <a:t>Rockfall Database</a:t>
              </a:r>
            </a:p>
          </p:txBody>
        </p:sp>
      </p:grpSp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FFC000"/>
                </a:solidFill>
                <a:latin typeface="MS Reference Sans Serif" pitchFamily="34" charset="0"/>
              </a:rPr>
              <a:t>Annual Frequency </a:t>
            </a:r>
            <a:r>
              <a:rPr lang="en-US" sz="3600" dirty="0" smtClean="0">
                <a:solidFill>
                  <a:srgbClr val="FFC000"/>
                </a:solidFill>
                <a:latin typeface="MS Reference Sans Serif" pitchFamily="34" charset="0"/>
              </a:rPr>
              <a:t>of </a:t>
            </a:r>
            <a:r>
              <a:rPr lang="en-US" sz="3600" dirty="0" smtClean="0">
                <a:solidFill>
                  <a:srgbClr val="FFC000"/>
                </a:solidFill>
                <a:latin typeface="MS Reference Sans Serif" pitchFamily="34" charset="0"/>
              </a:rPr>
              <a:t>Rockfalls</a:t>
            </a:r>
            <a:endParaRPr lang="en-US" sz="3600" dirty="0" smtClean="0">
              <a:solidFill>
                <a:srgbClr val="FFC000"/>
              </a:solidFill>
              <a:latin typeface="MS Reference Sans Serif" pitchFamily="34" charset="0"/>
            </a:endParaRPr>
          </a:p>
        </p:txBody>
      </p:sp>
      <p:graphicFrame>
        <p:nvGraphicFramePr>
          <p:cNvPr id="46" name="Diagram 45"/>
          <p:cNvGraphicFramePr/>
          <p:nvPr/>
        </p:nvGraphicFramePr>
        <p:xfrm>
          <a:off x="381000" y="1981200"/>
          <a:ext cx="59436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4" name="Oval 53"/>
          <p:cNvSpPr/>
          <p:nvPr/>
        </p:nvSpPr>
        <p:spPr>
          <a:xfrm>
            <a:off x="6898574" y="4343399"/>
            <a:ext cx="1737360" cy="173736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/>
              <a:t>Actual Rockfall dimensions </a:t>
            </a:r>
          </a:p>
        </p:txBody>
      </p:sp>
      <p:grpSp>
        <p:nvGrpSpPr>
          <p:cNvPr id="7" name="Group 55"/>
          <p:cNvGrpSpPr/>
          <p:nvPr/>
        </p:nvGrpSpPr>
        <p:grpSpPr>
          <a:xfrm>
            <a:off x="6781800" y="1691640"/>
            <a:ext cx="1737360" cy="1737360"/>
            <a:chOff x="391209" y="123"/>
            <a:chExt cx="1433661" cy="1433661"/>
          </a:xfrm>
          <a:scene3d>
            <a:camera prst="orthographicFront"/>
            <a:lightRig rig="threePt" dir="t"/>
          </a:scene3d>
        </p:grpSpPr>
        <p:sp>
          <p:nvSpPr>
            <p:cNvPr id="57" name="Oval 56"/>
            <p:cNvSpPr/>
            <p:nvPr/>
          </p:nvSpPr>
          <p:spPr>
            <a:xfrm>
              <a:off x="391209" y="123"/>
              <a:ext cx="1433661" cy="1433661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Oval 4"/>
            <p:cNvSpPr/>
            <p:nvPr/>
          </p:nvSpPr>
          <p:spPr>
            <a:xfrm>
              <a:off x="601164" y="210078"/>
              <a:ext cx="1013751" cy="101375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1590" tIns="21590" rIns="21590" bIns="2159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700" dirty="0"/>
                <a:t>Annual </a:t>
              </a:r>
              <a:r>
                <a:rPr lang="en-US" sz="1700" dirty="0" smtClean="0"/>
                <a:t>frequency </a:t>
              </a:r>
              <a:r>
                <a:rPr lang="en-US" sz="1700" dirty="0"/>
                <a:t>of </a:t>
              </a:r>
              <a:r>
                <a:rPr lang="en-US" sz="1700" dirty="0" smtClean="0"/>
                <a:t>rockfalls distribution</a:t>
              </a:r>
              <a:endParaRPr lang="en-US" sz="1700" dirty="0"/>
            </a:p>
          </p:txBody>
        </p:sp>
      </p:grpSp>
      <p:grpSp>
        <p:nvGrpSpPr>
          <p:cNvPr id="59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62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0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1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2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3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4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5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6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7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8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9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0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 rot="1883872">
            <a:off x="6246359" y="4352822"/>
            <a:ext cx="457200" cy="457200"/>
            <a:chOff x="2039920" y="1699298"/>
            <a:chExt cx="455904" cy="533322"/>
          </a:xfrm>
          <a:scene3d>
            <a:camera prst="orthographicFront"/>
            <a:lightRig rig="flat" dir="t"/>
          </a:scene3d>
        </p:grpSpPr>
        <p:sp>
          <p:nvSpPr>
            <p:cNvPr id="102" name="Right Arrow 101"/>
            <p:cNvSpPr/>
            <p:nvPr/>
          </p:nvSpPr>
          <p:spPr>
            <a:xfrm>
              <a:off x="2039920" y="1699298"/>
              <a:ext cx="455904" cy="533322"/>
            </a:xfrm>
            <a:prstGeom prst="rightArrow">
              <a:avLst>
                <a:gd name="adj1" fmla="val 60000"/>
                <a:gd name="adj2" fmla="val 50000"/>
              </a:avLst>
            </a:prstGeom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" name="Right Arrow 4"/>
            <p:cNvSpPr/>
            <p:nvPr/>
          </p:nvSpPr>
          <p:spPr>
            <a:xfrm>
              <a:off x="2039920" y="1805962"/>
              <a:ext cx="319133" cy="319994"/>
            </a:xfrm>
            <a:prstGeom prst="rect">
              <a:avLst/>
            </a:prstGeom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104" name="Group 103"/>
          <p:cNvGrpSpPr/>
          <p:nvPr/>
        </p:nvGrpSpPr>
        <p:grpSpPr>
          <a:xfrm rot="20116651">
            <a:off x="6076721" y="2791179"/>
            <a:ext cx="457200" cy="457200"/>
            <a:chOff x="2039920" y="1699298"/>
            <a:chExt cx="455904" cy="533322"/>
          </a:xfrm>
          <a:scene3d>
            <a:camera prst="orthographicFront"/>
            <a:lightRig rig="flat" dir="t"/>
          </a:scene3d>
        </p:grpSpPr>
        <p:sp>
          <p:nvSpPr>
            <p:cNvPr id="105" name="Right Arrow 104"/>
            <p:cNvSpPr/>
            <p:nvPr/>
          </p:nvSpPr>
          <p:spPr>
            <a:xfrm>
              <a:off x="2039920" y="1699298"/>
              <a:ext cx="455904" cy="533322"/>
            </a:xfrm>
            <a:prstGeom prst="rightArrow">
              <a:avLst>
                <a:gd name="adj1" fmla="val 60000"/>
                <a:gd name="adj2" fmla="val 50000"/>
              </a:avLst>
            </a:prstGeom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Right Arrow 4"/>
            <p:cNvSpPr/>
            <p:nvPr/>
          </p:nvSpPr>
          <p:spPr>
            <a:xfrm>
              <a:off x="2039920" y="1805962"/>
              <a:ext cx="319133" cy="319994"/>
            </a:xfrm>
            <a:prstGeom prst="rect">
              <a:avLst/>
            </a:prstGeom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371600"/>
            <a:ext cx="818038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itle 1"/>
          <p:cNvSpPr>
            <a:spLocks noGrp="1"/>
          </p:cNvSpPr>
          <p:nvPr>
            <p:ph type="title"/>
          </p:nvPr>
        </p:nvSpPr>
        <p:spPr>
          <a:xfrm>
            <a:off x="609600" y="47500"/>
            <a:ext cx="83058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>Annual Frequency </a:t>
            </a:r>
            <a:r>
              <a:rPr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>of </a:t>
            </a:r>
            <a:r>
              <a:rPr lang="en-US" sz="4000" dirty="0" smtClean="0">
                <a:solidFill>
                  <a:srgbClr val="FFC000"/>
                </a:solidFill>
                <a:latin typeface="MS Reference Sans Serif" pitchFamily="34" charset="0"/>
              </a:rPr>
              <a:t>rockfalls distribution </a:t>
            </a:r>
            <a:endParaRPr lang="en-US" sz="4000" dirty="0" smtClean="0">
              <a:solidFill>
                <a:srgbClr val="FFC000"/>
              </a:solidFill>
              <a:latin typeface="MS Reference Sans Serif" pitchFamily="34" charset="0"/>
            </a:endParaRP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694" b="3704"/>
          <a:stretch>
            <a:fillRect/>
          </a:stretch>
        </p:blipFill>
        <p:spPr bwMode="auto">
          <a:xfrm>
            <a:off x="429498" y="1041398"/>
            <a:ext cx="8370932" cy="566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13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/>
              </a:rPr>
              <a:t>Cost per rockfall – Small rockfalls</a:t>
            </a:r>
            <a:endParaRPr lang="en-US" dirty="0"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3762" r="3739"/>
          <a:stretch>
            <a:fillRect/>
          </a:stretch>
        </p:blipFill>
        <p:spPr bwMode="auto">
          <a:xfrm>
            <a:off x="445325" y="1042162"/>
            <a:ext cx="8305800" cy="566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13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/>
              </a:rPr>
              <a:t>Cost per rockfall – Large rockfalls</a:t>
            </a:r>
            <a:endParaRPr lang="en-US" dirty="0"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sz="4200" dirty="0" smtClean="0">
                <a:solidFill>
                  <a:srgbClr val="FFC000"/>
                </a:solidFill>
                <a:latin typeface="MS Reference Sans Serif" pitchFamily="34" charset="0"/>
              </a:rPr>
              <a:t>Cost per </a:t>
            </a:r>
            <a:r>
              <a:rPr lang="en-US" sz="4200" dirty="0" smtClean="0">
                <a:solidFill>
                  <a:srgbClr val="FFC000"/>
                </a:solidFill>
                <a:latin typeface="MS Reference Sans Serif" pitchFamily="34" charset="0"/>
              </a:rPr>
              <a:t>rockfall – All sizes</a:t>
            </a:r>
            <a:endParaRPr lang="en-US" sz="4200" dirty="0" smtClean="0">
              <a:solidFill>
                <a:srgbClr val="FFC000"/>
              </a:solidFill>
              <a:latin typeface="MS Reference Sans Serif" pitchFamily="34" charset="0"/>
            </a:endParaRPr>
          </a:p>
        </p:txBody>
      </p:sp>
      <p:pic>
        <p:nvPicPr>
          <p:cNvPr id="29700" name="Picture 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1295400"/>
            <a:ext cx="87122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3387725" y="3886200"/>
            <a:ext cx="1184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R43,0232</a:t>
            </a:r>
          </a:p>
        </p:txBody>
      </p:sp>
      <p:cxnSp>
        <p:nvCxnSpPr>
          <p:cNvPr id="29702" name="Straight Arrow Connector 8"/>
          <p:cNvCxnSpPr>
            <a:cxnSpLocks noChangeShapeType="1"/>
          </p:cNvCxnSpPr>
          <p:nvPr/>
        </p:nvCxnSpPr>
        <p:spPr bwMode="auto">
          <a:xfrm rot="16200000" flipH="1">
            <a:off x="3695700" y="4533900"/>
            <a:ext cx="609600" cy="76200"/>
          </a:xfrm>
          <a:prstGeom prst="straightConnector1">
            <a:avLst/>
          </a:prstGeom>
          <a:noFill/>
          <a:ln w="15875" algn="ctr">
            <a:solidFill>
              <a:schemeClr val="bg2"/>
            </a:solidFill>
            <a:round/>
            <a:headEnd/>
            <a:tailEnd type="arrow" w="med" len="med"/>
          </a:ln>
        </p:spPr>
      </p:cxnSp>
      <p:sp>
        <p:nvSpPr>
          <p:cNvPr id="29703" name="TextBox 10"/>
          <p:cNvSpPr txBox="1">
            <a:spLocks noChangeArrowheads="1"/>
          </p:cNvSpPr>
          <p:nvPr/>
        </p:nvSpPr>
        <p:spPr bwMode="auto">
          <a:xfrm>
            <a:off x="5470575" y="1962400"/>
            <a:ext cx="1377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R1,233,161</a:t>
            </a:r>
          </a:p>
        </p:txBody>
      </p:sp>
      <p:cxnSp>
        <p:nvCxnSpPr>
          <p:cNvPr id="29704" name="Straight Arrow Connector 11"/>
          <p:cNvCxnSpPr>
            <a:cxnSpLocks noChangeShapeType="1"/>
          </p:cNvCxnSpPr>
          <p:nvPr/>
        </p:nvCxnSpPr>
        <p:spPr bwMode="auto">
          <a:xfrm rot="16200000" flipH="1">
            <a:off x="6303218" y="2501357"/>
            <a:ext cx="468313" cy="152400"/>
          </a:xfrm>
          <a:prstGeom prst="straightConnector1">
            <a:avLst/>
          </a:prstGeom>
          <a:noFill/>
          <a:ln w="15875" algn="ctr">
            <a:solidFill>
              <a:schemeClr val="bg2"/>
            </a:solidFill>
            <a:round/>
            <a:headEnd/>
            <a:tailEnd type="arrow" w="med" len="med"/>
          </a:ln>
        </p:spPr>
      </p:cxnSp>
      <p:sp>
        <p:nvSpPr>
          <p:cNvPr id="29705" name="TextBox 6"/>
          <p:cNvSpPr txBox="1">
            <a:spLocks noChangeArrowheads="1"/>
          </p:cNvSpPr>
          <p:nvPr/>
        </p:nvSpPr>
        <p:spPr bwMode="auto">
          <a:xfrm>
            <a:off x="1752600" y="4267200"/>
            <a:ext cx="73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R445</a:t>
            </a:r>
          </a:p>
        </p:txBody>
      </p:sp>
      <p:cxnSp>
        <p:nvCxnSpPr>
          <p:cNvPr id="29706" name="Straight Arrow Connector 8"/>
          <p:cNvCxnSpPr>
            <a:cxnSpLocks noChangeShapeType="1"/>
          </p:cNvCxnSpPr>
          <p:nvPr/>
        </p:nvCxnSpPr>
        <p:spPr bwMode="auto">
          <a:xfrm rot="5400000">
            <a:off x="1676400" y="4724400"/>
            <a:ext cx="381000" cy="76200"/>
          </a:xfrm>
          <a:prstGeom prst="straightConnector1">
            <a:avLst/>
          </a:prstGeom>
          <a:noFill/>
          <a:ln w="15875" algn="ctr">
            <a:solidFill>
              <a:schemeClr val="bg2"/>
            </a:solidFill>
            <a:round/>
            <a:headEnd/>
            <a:tailEnd type="arrow" w="med" len="med"/>
          </a:ln>
        </p:spPr>
      </p:cxnSp>
      <p:graphicFrame>
        <p:nvGraphicFramePr>
          <p:cNvPr id="57" name="Diagram 56"/>
          <p:cNvGraphicFramePr/>
          <p:nvPr/>
        </p:nvGraphicFramePr>
        <p:xfrm>
          <a:off x="6067300" y="1826825"/>
          <a:ext cx="259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8" name="Diagram 57"/>
          <p:cNvGraphicFramePr/>
          <p:nvPr/>
        </p:nvGraphicFramePr>
        <p:xfrm>
          <a:off x="2590800" y="2438400"/>
          <a:ext cx="3200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54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55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7" grpId="0">
        <p:bldAsOne/>
      </p:bldGraphic>
      <p:bldGraphic spid="58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FFC000"/>
                </a:solidFill>
                <a:latin typeface="MS Reference Sans Serif" pitchFamily="34" charset="0"/>
              </a:rPr>
              <a:t>Expected Annual Cost </a:t>
            </a:r>
            <a:r>
              <a:rPr lang="en-US" sz="3600" dirty="0" smtClean="0">
                <a:solidFill>
                  <a:srgbClr val="FFC000"/>
                </a:solidFill>
                <a:latin typeface="MS Reference Sans Serif" pitchFamily="34" charset="0"/>
              </a:rPr>
              <a:t>of </a:t>
            </a:r>
            <a:r>
              <a:rPr lang="en-US" sz="3600" dirty="0" smtClean="0">
                <a:solidFill>
                  <a:srgbClr val="FFC000"/>
                </a:solidFill>
                <a:latin typeface="MS Reference Sans Serif" pitchFamily="34" charset="0"/>
              </a:rPr>
              <a:t>Consequences</a:t>
            </a:r>
            <a:endParaRPr lang="en-US" sz="3600" dirty="0" smtClean="0">
              <a:solidFill>
                <a:srgbClr val="FFC000"/>
              </a:solidFill>
              <a:latin typeface="MS Reference Sans Serif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504000" y="1143000"/>
          <a:ext cx="8136000" cy="4845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724" name="TextBox 47"/>
          <p:cNvSpPr txBox="1">
            <a:spLocks noChangeArrowheads="1"/>
          </p:cNvSpPr>
          <p:nvPr/>
        </p:nvSpPr>
        <p:spPr bwMode="auto">
          <a:xfrm>
            <a:off x="2990600" y="5263000"/>
            <a:ext cx="339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X</a:t>
            </a:r>
          </a:p>
        </p:txBody>
      </p:sp>
      <p:sp>
        <p:nvSpPr>
          <p:cNvPr id="30725" name="Rectangle 48"/>
          <p:cNvSpPr>
            <a:spLocks noChangeArrowheads="1"/>
          </p:cNvSpPr>
          <p:nvPr/>
        </p:nvSpPr>
        <p:spPr bwMode="auto">
          <a:xfrm>
            <a:off x="1295400" y="4877050"/>
            <a:ext cx="18614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dirty="0">
                <a:solidFill>
                  <a:srgbClr val="FFFFFF"/>
                </a:solidFill>
                <a:cs typeface="Arial" charset="0"/>
              </a:rPr>
              <a:t>Annual </a:t>
            </a:r>
          </a:p>
          <a:p>
            <a:pPr algn="ctr" eaLnBrk="0" hangingPunct="0"/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Frequency</a:t>
            </a:r>
            <a:endParaRPr lang="en-US" sz="2400" dirty="0" smtClean="0">
              <a:solidFill>
                <a:srgbClr val="FFFFFF"/>
              </a:solidFill>
              <a:cs typeface="Arial" charset="0"/>
            </a:endParaRPr>
          </a:p>
          <a:p>
            <a:pPr algn="ctr" eaLnBrk="0" hangingPunct="0"/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sz="2400" dirty="0">
                <a:solidFill>
                  <a:srgbClr val="FFFFFF"/>
                </a:solidFill>
                <a:cs typeface="Arial" charset="0"/>
              </a:rPr>
              <a:t>of </a:t>
            </a: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Rockfalls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0726" name="TextBox 49"/>
          <p:cNvSpPr txBox="1">
            <a:spLocks noChangeArrowheads="1"/>
          </p:cNvSpPr>
          <p:nvPr/>
        </p:nvSpPr>
        <p:spPr bwMode="auto">
          <a:xfrm>
            <a:off x="6136575" y="5255250"/>
            <a:ext cx="319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=</a:t>
            </a:r>
          </a:p>
        </p:txBody>
      </p:sp>
      <p:sp>
        <p:nvSpPr>
          <p:cNvPr id="30727" name="TextBox 50"/>
          <p:cNvSpPr txBox="1">
            <a:spLocks noChangeArrowheads="1"/>
          </p:cNvSpPr>
          <p:nvPr/>
        </p:nvSpPr>
        <p:spPr bwMode="auto">
          <a:xfrm>
            <a:off x="6601575" y="4992738"/>
            <a:ext cx="24968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Expected </a:t>
            </a:r>
            <a:r>
              <a:rPr lang="en-US" sz="2400" dirty="0" smtClean="0">
                <a:solidFill>
                  <a:srgbClr val="FFFFFF"/>
                </a:solidFill>
              </a:rPr>
              <a:t>A</a:t>
            </a:r>
            <a:r>
              <a:rPr lang="en-US" sz="2400" dirty="0" smtClean="0">
                <a:solidFill>
                  <a:srgbClr val="FFFFFF"/>
                </a:solidFill>
              </a:rPr>
              <a:t>nnual</a:t>
            </a:r>
          </a:p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C</a:t>
            </a:r>
            <a:r>
              <a:rPr lang="en-US" sz="2400" dirty="0" smtClean="0">
                <a:solidFill>
                  <a:srgbClr val="FFFFFF"/>
                </a:solidFill>
              </a:rPr>
              <a:t>ost</a:t>
            </a:r>
            <a:endParaRPr lang="en-US" sz="2400" dirty="0">
              <a:solidFill>
                <a:srgbClr val="FFFFFF"/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51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0" name="Rectangle 89"/>
          <p:cNvSpPr/>
          <p:nvPr/>
        </p:nvSpPr>
        <p:spPr>
          <a:xfrm>
            <a:off x="45525" y="4592050"/>
            <a:ext cx="93647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8800" dirty="0" smtClean="0">
                <a:latin typeface="Algerian"/>
                <a:cs typeface="Arial" pitchFamily="34" charset="0"/>
              </a:rPr>
              <a:t>∑</a:t>
            </a:r>
            <a:endParaRPr lang="en-US" sz="8800" dirty="0"/>
          </a:p>
        </p:txBody>
      </p:sp>
      <p:sp>
        <p:nvSpPr>
          <p:cNvPr id="91" name="Rectangle 90"/>
          <p:cNvSpPr/>
          <p:nvPr/>
        </p:nvSpPr>
        <p:spPr>
          <a:xfrm>
            <a:off x="1043050" y="4968100"/>
            <a:ext cx="4924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Algerian"/>
                <a:cs typeface="Arial" pitchFamily="34" charset="0"/>
              </a:rPr>
              <a:t>(</a:t>
            </a:r>
            <a:endParaRPr lang="en-US" sz="5400" dirty="0"/>
          </a:p>
        </p:txBody>
      </p:sp>
      <p:sp>
        <p:nvSpPr>
          <p:cNvPr id="92" name="Rectangle 91"/>
          <p:cNvSpPr/>
          <p:nvPr/>
        </p:nvSpPr>
        <p:spPr>
          <a:xfrm>
            <a:off x="5552700" y="4988875"/>
            <a:ext cx="4924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Algerian"/>
                <a:cs typeface="Arial" pitchFamily="34" charset="0"/>
              </a:rPr>
              <a:t>)</a:t>
            </a:r>
            <a:endParaRPr lang="en-US" sz="5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Risk-Cost </a:t>
            </a:r>
            <a:r>
              <a:rPr lang="en-US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Result</a:t>
            </a:r>
            <a:endParaRPr lang="en-US" dirty="0" smtClean="0">
              <a:solidFill>
                <a:srgbClr val="FFC000"/>
              </a:solidFill>
              <a:effectLst/>
              <a:latin typeface="MS Reference Sans Serif" pitchFamily="34" charset="0"/>
            </a:endParaRPr>
          </a:p>
        </p:txBody>
      </p:sp>
      <p:sp>
        <p:nvSpPr>
          <p:cNvPr id="33795" name="TextBox 5"/>
          <p:cNvSpPr txBox="1">
            <a:spLocks noChangeArrowheads="1"/>
          </p:cNvSpPr>
          <p:nvPr/>
        </p:nvSpPr>
        <p:spPr bwMode="auto">
          <a:xfrm>
            <a:off x="3656013" y="6119813"/>
            <a:ext cx="188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solidFill>
                <a:srgbClr val="FFC000"/>
              </a:solidFill>
              <a:latin typeface="Lucida Sans Unicode" pitchFamily="34" charset="0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219200" y="1090613"/>
            <a:ext cx="7924800" cy="5570537"/>
            <a:chOff x="1219587" y="1091030"/>
            <a:chExt cx="7925180" cy="5569737"/>
          </a:xfrm>
        </p:grpSpPr>
        <p:sp>
          <p:nvSpPr>
            <p:cNvPr id="33828" name="Text Box 24"/>
            <p:cNvSpPr txBox="1">
              <a:spLocks noChangeArrowheads="1"/>
            </p:cNvSpPr>
            <p:nvPr/>
          </p:nvSpPr>
          <p:spPr bwMode="auto">
            <a:xfrm>
              <a:off x="6661917" y="6324217"/>
              <a:ext cx="24828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ZA" sz="1600" i="1">
                  <a:solidFill>
                    <a:srgbClr val="FFC000"/>
                  </a:solidFill>
                  <a:latin typeface="Garamond" pitchFamily="18" charset="0"/>
                </a:rPr>
                <a:t>Adapted from </a:t>
              </a:r>
              <a:r>
                <a:rPr lang="en-ZA" sz="1600" i="1">
                  <a:solidFill>
                    <a:srgbClr val="FFC000"/>
                  </a:solidFill>
                </a:rPr>
                <a:t>D. Viner, 2002</a:t>
              </a:r>
              <a:endParaRPr lang="en-GB" sz="1600" i="1">
                <a:solidFill>
                  <a:srgbClr val="FFC000"/>
                </a:solidFill>
              </a:endParaRPr>
            </a:p>
          </p:txBody>
        </p:sp>
        <p:cxnSp>
          <p:nvCxnSpPr>
            <p:cNvPr id="30" name="Elbow Connector 29"/>
            <p:cNvCxnSpPr/>
            <p:nvPr/>
          </p:nvCxnSpPr>
          <p:spPr>
            <a:xfrm>
              <a:off x="2222935" y="1091030"/>
              <a:ext cx="5524765" cy="4723722"/>
            </a:xfrm>
            <a:prstGeom prst="bentConnector3">
              <a:avLst>
                <a:gd name="adj1" fmla="val -249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/>
            <p:cNvCxnSpPr/>
            <p:nvPr/>
          </p:nvCxnSpPr>
          <p:spPr>
            <a:xfrm rot="5400000" flipH="1" flipV="1">
              <a:off x="5372346" y="3453683"/>
              <a:ext cx="4723722" cy="158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31" name="TextBox 55"/>
            <p:cNvSpPr txBox="1">
              <a:spLocks noChangeArrowheads="1"/>
            </p:cNvSpPr>
            <p:nvPr/>
          </p:nvSpPr>
          <p:spPr bwMode="auto">
            <a:xfrm>
              <a:off x="1609837" y="5529430"/>
              <a:ext cx="6270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Low</a:t>
              </a:r>
            </a:p>
          </p:txBody>
        </p:sp>
        <p:sp>
          <p:nvSpPr>
            <p:cNvPr id="33832" name="TextBox 56"/>
            <p:cNvSpPr txBox="1">
              <a:spLocks noChangeArrowheads="1"/>
            </p:cNvSpPr>
            <p:nvPr/>
          </p:nvSpPr>
          <p:spPr bwMode="auto">
            <a:xfrm>
              <a:off x="2152848" y="5827305"/>
              <a:ext cx="6270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Low</a:t>
              </a:r>
            </a:p>
          </p:txBody>
        </p:sp>
        <p:sp>
          <p:nvSpPr>
            <p:cNvPr id="33833" name="TextBox 57"/>
            <p:cNvSpPr txBox="1">
              <a:spLocks noChangeArrowheads="1"/>
            </p:cNvSpPr>
            <p:nvPr/>
          </p:nvSpPr>
          <p:spPr bwMode="auto">
            <a:xfrm>
              <a:off x="7135671" y="5815430"/>
              <a:ext cx="7088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High</a:t>
              </a:r>
            </a:p>
          </p:txBody>
        </p:sp>
        <p:sp>
          <p:nvSpPr>
            <p:cNvPr id="33834" name="TextBox 58"/>
            <p:cNvSpPr txBox="1">
              <a:spLocks noChangeArrowheads="1"/>
            </p:cNvSpPr>
            <p:nvPr/>
          </p:nvSpPr>
          <p:spPr bwMode="auto">
            <a:xfrm>
              <a:off x="1545543" y="1091030"/>
              <a:ext cx="7088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High</a:t>
              </a:r>
            </a:p>
          </p:txBody>
        </p:sp>
        <p:sp>
          <p:nvSpPr>
            <p:cNvPr id="33835" name="TextBox 59"/>
            <p:cNvSpPr txBox="1">
              <a:spLocks noChangeArrowheads="1"/>
            </p:cNvSpPr>
            <p:nvPr/>
          </p:nvSpPr>
          <p:spPr bwMode="auto">
            <a:xfrm>
              <a:off x="1219587" y="3124306"/>
              <a:ext cx="7473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FFC000"/>
                  </a:solidFill>
                  <a:latin typeface="Lucida Sans Unicode" pitchFamily="34" charset="0"/>
                </a:rPr>
                <a:t>Cost</a:t>
              </a:r>
            </a:p>
          </p:txBody>
        </p:sp>
        <p:sp>
          <p:nvSpPr>
            <p:cNvPr id="33836" name="TextBox 60"/>
            <p:cNvSpPr txBox="1">
              <a:spLocks noChangeArrowheads="1"/>
            </p:cNvSpPr>
            <p:nvPr/>
          </p:nvSpPr>
          <p:spPr bwMode="auto">
            <a:xfrm>
              <a:off x="4724956" y="6019464"/>
              <a:ext cx="70243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FFC000"/>
                  </a:solidFill>
                  <a:latin typeface="Lucida Sans Unicode" pitchFamily="34" charset="0"/>
                </a:rPr>
                <a:t>Risk</a:t>
              </a:r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-3122613" y="-3252788"/>
            <a:ext cx="11937111" cy="8991601"/>
            <a:chOff x="-3122613" y="-3252788"/>
            <a:chExt cx="11937606" cy="8991601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-3122613" y="-3252788"/>
              <a:ext cx="11937606" cy="8991601"/>
              <a:chOff x="-3122225" y="-3252370"/>
              <a:chExt cx="11936962" cy="8991600"/>
            </a:xfrm>
          </p:grpSpPr>
          <p:sp>
            <p:nvSpPr>
              <p:cNvPr id="27" name="Arc 26"/>
              <p:cNvSpPr/>
              <p:nvPr/>
            </p:nvSpPr>
            <p:spPr>
              <a:xfrm rot="10800000" flipH="1">
                <a:off x="-3122225" y="-3252370"/>
                <a:ext cx="10788504" cy="8991600"/>
              </a:xfrm>
              <a:prstGeom prst="arc">
                <a:avLst>
                  <a:gd name="adj1" fmla="val 16223967"/>
                  <a:gd name="adj2" fmla="val 21445450"/>
                </a:avLst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33823" name="TextBox 62"/>
              <p:cNvSpPr txBox="1">
                <a:spLocks noChangeArrowheads="1"/>
              </p:cNvSpPr>
              <p:nvPr/>
            </p:nvSpPr>
            <p:spPr bwMode="auto">
              <a:xfrm>
                <a:off x="6785039" y="3698592"/>
                <a:ext cx="2029698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FF0000"/>
                    </a:solidFill>
                    <a:latin typeface="Lucida Sans Unicode" pitchFamily="34" charset="0"/>
                  </a:rPr>
                  <a:t>Expected </a:t>
                </a:r>
                <a:r>
                  <a:rPr lang="en-US" dirty="0" smtClean="0">
                    <a:solidFill>
                      <a:srgbClr val="FF0000"/>
                    </a:solidFill>
                    <a:latin typeface="Lucida Sans Unicode" pitchFamily="34" charset="0"/>
                  </a:rPr>
                  <a:t>annual</a:t>
                </a:r>
              </a:p>
              <a:p>
                <a:pPr algn="ctr"/>
                <a:r>
                  <a:rPr lang="en-US" dirty="0" smtClean="0">
                    <a:solidFill>
                      <a:srgbClr val="FF0000"/>
                    </a:solidFill>
                    <a:latin typeface="Lucida Sans Unicode" pitchFamily="34" charset="0"/>
                  </a:rPr>
                  <a:t>cost of </a:t>
                </a:r>
              </a:p>
              <a:p>
                <a:pPr algn="ctr"/>
                <a:r>
                  <a:rPr lang="en-US" dirty="0" smtClean="0">
                    <a:solidFill>
                      <a:srgbClr val="FF0000"/>
                    </a:solidFill>
                    <a:latin typeface="Lucida Sans Unicode" pitchFamily="34" charset="0"/>
                  </a:rPr>
                  <a:t>consequences</a:t>
                </a:r>
                <a:endParaRPr lang="en-US" dirty="0">
                  <a:solidFill>
                    <a:srgbClr val="FF0000"/>
                  </a:solidFill>
                  <a:latin typeface="Lucida Sans Unicode" pitchFamily="34" charset="0"/>
                </a:endParaRPr>
              </a:p>
            </p:txBody>
          </p:sp>
          <p:cxnSp>
            <p:nvCxnSpPr>
              <p:cNvPr id="90" name="Straight Arrow Connector 89"/>
              <p:cNvCxnSpPr/>
              <p:nvPr/>
            </p:nvCxnSpPr>
            <p:spPr>
              <a:xfrm rot="10800000">
                <a:off x="6096262" y="4496217"/>
                <a:ext cx="380995" cy="30480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Straight Arrow Connector 28"/>
            <p:cNvCxnSpPr/>
            <p:nvPr/>
          </p:nvCxnSpPr>
          <p:spPr bwMode="auto">
            <a:xfrm rot="10800000">
              <a:off x="7145757" y="3429000"/>
              <a:ext cx="381016" cy="3048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791200" y="4648200"/>
            <a:ext cx="24845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R11,711,806</a:t>
            </a:r>
          </a:p>
        </p:txBody>
      </p:sp>
      <p:sp>
        <p:nvSpPr>
          <p:cNvPr id="79" name="Oval 78"/>
          <p:cNvSpPr/>
          <p:nvPr/>
        </p:nvSpPr>
        <p:spPr>
          <a:xfrm>
            <a:off x="5920825" y="4332525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499750" y="338138"/>
            <a:ext cx="11617638" cy="5400675"/>
            <a:chOff x="499750" y="338159"/>
            <a:chExt cx="11618025" cy="5401071"/>
          </a:xfrm>
        </p:grpSpPr>
        <p:sp>
          <p:nvSpPr>
            <p:cNvPr id="42" name="Arc 41"/>
            <p:cNvSpPr/>
            <p:nvPr/>
          </p:nvSpPr>
          <p:spPr>
            <a:xfrm rot="16200000" flipH="1">
              <a:off x="4467251" y="-1911293"/>
              <a:ext cx="5401071" cy="9899976"/>
            </a:xfrm>
            <a:prstGeom prst="arc">
              <a:avLst>
                <a:gd name="adj1" fmla="val 16399923"/>
                <a:gd name="adj2" fmla="val 432547"/>
              </a:avLst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33814" name="TextBox 42"/>
            <p:cNvSpPr txBox="1">
              <a:spLocks noChangeArrowheads="1"/>
            </p:cNvSpPr>
            <p:nvPr/>
          </p:nvSpPr>
          <p:spPr bwMode="auto">
            <a:xfrm>
              <a:off x="499750" y="4412995"/>
              <a:ext cx="1402995" cy="92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92D050"/>
                  </a:solidFill>
                  <a:latin typeface="Times New Roman" pitchFamily="18" charset="0"/>
                </a:rPr>
                <a:t>Annual Cost </a:t>
              </a:r>
            </a:p>
            <a:p>
              <a:pPr algn="ctr"/>
              <a:r>
                <a:rPr lang="en-US" dirty="0" smtClean="0">
                  <a:solidFill>
                    <a:srgbClr val="92D050"/>
                  </a:solidFill>
                  <a:latin typeface="Times New Roman" pitchFamily="18" charset="0"/>
                </a:rPr>
                <a:t>of </a:t>
              </a:r>
            </a:p>
            <a:p>
              <a:pPr algn="ctr"/>
              <a:r>
                <a:rPr lang="en-US" dirty="0" smtClean="0">
                  <a:solidFill>
                    <a:srgbClr val="92D050"/>
                  </a:solidFill>
                  <a:latin typeface="Times New Roman" pitchFamily="18" charset="0"/>
                </a:rPr>
                <a:t>Risk Control</a:t>
              </a:r>
              <a:endParaRPr lang="en-US" dirty="0">
                <a:solidFill>
                  <a:srgbClr val="92D050"/>
                </a:solidFill>
                <a:latin typeface="Times New Roman" pitchFamily="18" charset="0"/>
              </a:endParaRP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V="1">
              <a:off x="1828848" y="4191304"/>
              <a:ext cx="762025" cy="476285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Oval 44"/>
          <p:cNvSpPr/>
          <p:nvPr/>
        </p:nvSpPr>
        <p:spPr>
          <a:xfrm>
            <a:off x="5944638" y="5522788"/>
            <a:ext cx="228600" cy="228600"/>
          </a:xfrm>
          <a:prstGeom prst="ellipse">
            <a:avLst/>
          </a:prstGeom>
          <a:solidFill>
            <a:srgbClr val="92D050">
              <a:alpha val="73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50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2233550" y="1217225"/>
            <a:ext cx="5450774" cy="3275615"/>
            <a:chOff x="2233550" y="1217225"/>
            <a:chExt cx="5450774" cy="3275615"/>
          </a:xfrm>
        </p:grpSpPr>
        <p:grpSp>
          <p:nvGrpSpPr>
            <p:cNvPr id="3" name="Group 36"/>
            <p:cNvGrpSpPr>
              <a:grpSpLocks/>
            </p:cNvGrpSpPr>
            <p:nvPr/>
          </p:nvGrpSpPr>
          <p:grpSpPr bwMode="auto">
            <a:xfrm>
              <a:off x="5669475" y="1217225"/>
              <a:ext cx="1600200" cy="1195450"/>
              <a:chOff x="5621880" y="1171998"/>
              <a:chExt cx="1600316" cy="1195525"/>
            </a:xfrm>
          </p:grpSpPr>
          <p:sp>
            <p:nvSpPr>
              <p:cNvPr id="33826" name="TextBox 63"/>
              <p:cNvSpPr txBox="1">
                <a:spLocks noChangeArrowheads="1"/>
              </p:cNvSpPr>
              <p:nvPr/>
            </p:nvSpPr>
            <p:spPr bwMode="auto">
              <a:xfrm>
                <a:off x="5621880" y="1171998"/>
                <a:ext cx="1600316" cy="6463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  <a:latin typeface="Lucida Sans Unicode" pitchFamily="34" charset="0"/>
                  </a:rPr>
                  <a:t> </a:t>
                </a:r>
                <a:endParaRPr lang="en-US" dirty="0">
                  <a:solidFill>
                    <a:srgbClr val="FFC000"/>
                  </a:solidFill>
                  <a:latin typeface="Lucida Sans Unicode" pitchFamily="34" charset="0"/>
                </a:endParaRPr>
              </a:p>
              <a:p>
                <a:r>
                  <a:rPr lang="en-US" dirty="0" smtClean="0">
                    <a:solidFill>
                      <a:srgbClr val="FFC000"/>
                    </a:solidFill>
                    <a:latin typeface="Lucida Sans Unicode" pitchFamily="34" charset="0"/>
                  </a:rPr>
                  <a:t>T</a:t>
                </a:r>
                <a:r>
                  <a:rPr lang="en-US" dirty="0" smtClean="0">
                    <a:solidFill>
                      <a:srgbClr val="FFC000"/>
                    </a:solidFill>
                    <a:latin typeface="Lucida Sans Unicode" pitchFamily="34" charset="0"/>
                  </a:rPr>
                  <a:t>otal Cost</a:t>
                </a:r>
                <a:endParaRPr lang="en-US" dirty="0">
                  <a:solidFill>
                    <a:srgbClr val="FFC000"/>
                  </a:solidFill>
                  <a:latin typeface="Lucida Sans Unicode" pitchFamily="34" charset="0"/>
                </a:endParaRPr>
              </a:p>
            </p:txBody>
          </p:sp>
          <p:cxnSp>
            <p:nvCxnSpPr>
              <p:cNvPr id="59" name="Straight Arrow Connector 58"/>
              <p:cNvCxnSpPr/>
              <p:nvPr/>
            </p:nvCxnSpPr>
            <p:spPr>
              <a:xfrm rot="16200000" flipH="1">
                <a:off x="6531399" y="1757882"/>
                <a:ext cx="609638" cy="609644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Freeform 79"/>
            <p:cNvSpPr/>
            <p:nvPr/>
          </p:nvSpPr>
          <p:spPr>
            <a:xfrm>
              <a:off x="2233550" y="1507175"/>
              <a:ext cx="5450774" cy="2985665"/>
            </a:xfrm>
            <a:custGeom>
              <a:avLst/>
              <a:gdLst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0598"/>
                <a:gd name="connsiteX1" fmla="*/ 1187532 w 5450774"/>
                <a:gd name="connsiteY1" fmla="*/ 2470067 h 2800598"/>
                <a:gd name="connsiteX2" fmla="*/ 2375065 w 5450774"/>
                <a:gd name="connsiteY2" fmla="*/ 2766951 h 2800598"/>
                <a:gd name="connsiteX3" fmla="*/ 3574472 w 5450774"/>
                <a:gd name="connsiteY3" fmla="*/ 2268187 h 2800598"/>
                <a:gd name="connsiteX4" fmla="*/ 4797631 w 5450774"/>
                <a:gd name="connsiteY4" fmla="*/ 1116280 h 2800598"/>
                <a:gd name="connsiteX5" fmla="*/ 5450774 w 5450774"/>
                <a:gd name="connsiteY5" fmla="*/ 0 h 280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0774" h="2800598">
                  <a:moveTo>
                    <a:pt x="0" y="1686296"/>
                  </a:moveTo>
                  <a:lnTo>
                    <a:pt x="1187532" y="2470067"/>
                  </a:lnTo>
                  <a:cubicBezTo>
                    <a:pt x="1583376" y="2650176"/>
                    <a:pt x="1977242" y="2800598"/>
                    <a:pt x="2375065" y="2766951"/>
                  </a:cubicBezTo>
                  <a:cubicBezTo>
                    <a:pt x="2772888" y="2733304"/>
                    <a:pt x="3170711" y="2543299"/>
                    <a:pt x="3574472" y="2268187"/>
                  </a:cubicBezTo>
                  <a:cubicBezTo>
                    <a:pt x="3978233" y="1993075"/>
                    <a:pt x="4484914" y="1494311"/>
                    <a:pt x="4797631" y="1116280"/>
                  </a:cubicBezTo>
                  <a:cubicBezTo>
                    <a:pt x="5110348" y="738249"/>
                    <a:pt x="5280561" y="369124"/>
                    <a:pt x="5450774" y="0"/>
                  </a:cubicBezTo>
                </a:path>
              </a:pathLst>
            </a:custGeom>
            <a:ln w="412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3"/>
          <p:cNvGrpSpPr>
            <a:grpSpLocks/>
          </p:cNvGrpSpPr>
          <p:nvPr/>
        </p:nvGrpSpPr>
        <p:grpSpPr bwMode="auto">
          <a:xfrm>
            <a:off x="3240975" y="3369625"/>
            <a:ext cx="1643062" cy="1194450"/>
            <a:chOff x="2872772" y="3072750"/>
            <a:chExt cx="1643399" cy="1194450"/>
          </a:xfrm>
        </p:grpSpPr>
        <p:grpSp>
          <p:nvGrpSpPr>
            <p:cNvPr id="8" name="Group 56"/>
            <p:cNvGrpSpPr>
              <a:grpSpLocks/>
            </p:cNvGrpSpPr>
            <p:nvPr/>
          </p:nvGrpSpPr>
          <p:grpSpPr bwMode="auto">
            <a:xfrm>
              <a:off x="2872772" y="3072750"/>
              <a:ext cx="1643399" cy="935175"/>
              <a:chOff x="2872772" y="2906022"/>
              <a:chExt cx="1643399" cy="1084803"/>
            </a:xfrm>
          </p:grpSpPr>
          <p:cxnSp>
            <p:nvCxnSpPr>
              <p:cNvPr id="33811" name="Straight Arrow Connector 52"/>
              <p:cNvCxnSpPr>
                <a:cxnSpLocks noChangeShapeType="1"/>
              </p:cNvCxnSpPr>
              <p:nvPr/>
            </p:nvCxnSpPr>
            <p:spPr bwMode="auto">
              <a:xfrm rot="16200000" flipH="1">
                <a:off x="3664099" y="3575750"/>
                <a:ext cx="573967" cy="256184"/>
              </a:xfrm>
              <a:prstGeom prst="straightConnector1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33812" name="TextBox 55"/>
              <p:cNvSpPr txBox="1">
                <a:spLocks noChangeArrowheads="1"/>
              </p:cNvSpPr>
              <p:nvPr/>
            </p:nvSpPr>
            <p:spPr bwMode="auto">
              <a:xfrm>
                <a:off x="2872772" y="2906022"/>
                <a:ext cx="1643399" cy="606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Optimum</a:t>
                </a:r>
              </a:p>
            </p:txBody>
          </p:sp>
        </p:grpSp>
        <p:sp>
          <p:nvSpPr>
            <p:cNvPr id="63" name="Oval 62"/>
            <p:cNvSpPr/>
            <p:nvPr/>
          </p:nvSpPr>
          <p:spPr>
            <a:xfrm>
              <a:off x="4038760" y="4038600"/>
              <a:ext cx="228647" cy="2286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48" name="Oval 47"/>
          <p:cNvSpPr/>
          <p:nvPr/>
        </p:nvSpPr>
        <p:spPr>
          <a:xfrm>
            <a:off x="5922288" y="3626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4343400" y="2514600"/>
            <a:ext cx="2042547" cy="1145677"/>
            <a:chOff x="4343400" y="2514600"/>
            <a:chExt cx="2042547" cy="1145677"/>
          </a:xfrm>
        </p:grpSpPr>
        <p:sp>
          <p:nvSpPr>
            <p:cNvPr id="98" name="TextBox 55"/>
            <p:cNvSpPr txBox="1">
              <a:spLocks noChangeArrowheads="1"/>
            </p:cNvSpPr>
            <p:nvPr/>
          </p:nvSpPr>
          <p:spPr bwMode="auto">
            <a:xfrm>
              <a:off x="4343400" y="2514600"/>
              <a:ext cx="204254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 smtClean="0"/>
                <a:t>Case Study</a:t>
              </a:r>
              <a:endParaRPr lang="en-US" sz="2800" dirty="0"/>
            </a:p>
          </p:txBody>
        </p:sp>
        <p:cxnSp>
          <p:nvCxnSpPr>
            <p:cNvPr id="99" name="Straight Arrow Connector 52"/>
            <p:cNvCxnSpPr>
              <a:cxnSpLocks noChangeShapeType="1"/>
              <a:endCxn id="48" idx="1"/>
            </p:cNvCxnSpPr>
            <p:nvPr/>
          </p:nvCxnSpPr>
          <p:spPr bwMode="auto">
            <a:xfrm rot="16200000" flipH="1">
              <a:off x="5434245" y="3138756"/>
              <a:ext cx="726077" cy="316966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79" grpId="0" animBg="1"/>
      <p:bldP spid="45" grpId="0" animBg="1"/>
      <p:bldP spid="4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5" name="Rectangle 84"/>
          <p:cNvSpPr/>
          <p:nvPr/>
        </p:nvSpPr>
        <p:spPr>
          <a:xfrm>
            <a:off x="259837" y="2103875"/>
            <a:ext cx="888576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dirty="0" smtClean="0">
                <a:solidFill>
                  <a:srgbClr val="FFC000"/>
                </a:solidFill>
              </a:rPr>
              <a:t>The cost of rockfall consequences </a:t>
            </a:r>
          </a:p>
          <a:p>
            <a:pPr lvl="0" algn="ctr"/>
            <a:r>
              <a:rPr lang="en-US" sz="4000" dirty="0" smtClean="0">
                <a:solidFill>
                  <a:srgbClr val="FFC000"/>
                </a:solidFill>
              </a:rPr>
              <a:t>has been quantified and implemented </a:t>
            </a:r>
          </a:p>
          <a:p>
            <a:pPr lvl="0" algn="ctr"/>
            <a:r>
              <a:rPr lang="en-US" sz="4000" dirty="0" smtClean="0">
                <a:solidFill>
                  <a:srgbClr val="FFC000"/>
                </a:solidFill>
              </a:rPr>
              <a:t>in design!!!!!</a:t>
            </a:r>
          </a:p>
          <a:p>
            <a:pPr lvl="0" algn="ctr"/>
            <a:endParaRPr lang="en-US" sz="4000" dirty="0" smtClean="0">
              <a:solidFill>
                <a:srgbClr val="FFC000"/>
              </a:solidFill>
            </a:endParaRPr>
          </a:p>
          <a:p>
            <a:pPr lvl="0" algn="ctr"/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658720" y="2505670"/>
            <a:ext cx="38265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SO WHAT?</a:t>
            </a:r>
            <a:endParaRPr lang="en-US" sz="5400" b="1" dirty="0"/>
          </a:p>
        </p:txBody>
      </p:sp>
      <p:sp>
        <p:nvSpPr>
          <p:cNvPr id="87" name="TextBox 86"/>
          <p:cNvSpPr txBox="1"/>
          <p:nvPr/>
        </p:nvSpPr>
        <p:spPr>
          <a:xfrm>
            <a:off x="76225" y="2666459"/>
            <a:ext cx="90973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Optimisation of support!!!</a:t>
            </a:r>
            <a:endParaRPr lang="en-US" sz="4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97858" y="2413337"/>
            <a:ext cx="89482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/>
              <a:t>Best bang for your buck!!!</a:t>
            </a:r>
            <a:endParaRPr lang="en-US" sz="6000" dirty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1"/>
      <p:bldP spid="86" grpId="0"/>
      <p:bldP spid="86" grpId="1"/>
      <p:bldP spid="87" grpId="0"/>
      <p:bldP spid="87" grpId="1"/>
      <p:bldP spid="8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3200" y="533400"/>
            <a:ext cx="8737600" cy="50927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endParaRPr lang="en-US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S Reference Sans Serif" pitchFamily="34" charset="0"/>
              <a:cs typeface="Times New Roman" pitchFamily="18" charset="0"/>
            </a:endParaRPr>
          </a:p>
          <a:p>
            <a:pPr algn="ctr" eaLnBrk="1" hangingPunct="1">
              <a:buNone/>
              <a:defRPr/>
            </a:pPr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Reference Sans Serif" pitchFamily="34" charset="0"/>
                <a:cs typeface="Times New Roman" pitchFamily="18" charset="0"/>
              </a:rPr>
              <a:t>Objectives</a:t>
            </a:r>
            <a:endParaRPr lang="en-GB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S Reference Sans Serif" pitchFamily="34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endParaRPr lang="en-GB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S Reference Sans Serif" pitchFamily="34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Reference Sans Serif" pitchFamily="34" charset="0"/>
                <a:cs typeface="Times New Roman" pitchFamily="18" charset="0"/>
              </a:rPr>
              <a:t>Discuss a risk cost approach to stope </a:t>
            </a:r>
            <a:r>
              <a:rPr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Reference Sans Serif" pitchFamily="34" charset="0"/>
                <a:cs typeface="Times New Roman" pitchFamily="18" charset="0"/>
              </a:rPr>
              <a:t>support design</a:t>
            </a:r>
            <a:endParaRPr lang="en-GB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S Reference Sans Serif" pitchFamily="34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endParaRPr lang="en-GB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S Reference Sans Serif" pitchFamily="34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Reference Sans Serif" pitchFamily="34" charset="0"/>
                <a:cs typeface="Times New Roman" pitchFamily="18" charset="0"/>
              </a:rPr>
              <a:t>Describe a methodology to quantify the </a:t>
            </a:r>
            <a:r>
              <a:rPr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Reference Sans Serif" pitchFamily="34" charset="0"/>
                <a:cs typeface="Times New Roman" pitchFamily="18" charset="0"/>
              </a:rPr>
              <a:t>expected </a:t>
            </a:r>
            <a:r>
              <a:rPr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Reference Sans Serif" pitchFamily="34" charset="0"/>
                <a:cs typeface="Times New Roman" pitchFamily="18" charset="0"/>
              </a:rPr>
              <a:t>cost of rockfall consequences in stopes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en-GB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S Reference Sans Serif" pitchFamily="34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Reference Sans Serif" pitchFamily="34" charset="0"/>
                <a:cs typeface="Times New Roman" pitchFamily="18" charset="0"/>
              </a:rPr>
              <a:t>Show how the methodology is applied in the risk   cost approach through use of a case study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3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0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4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5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7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8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1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2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3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7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9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0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1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2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3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  <p:custDataLst>
      <p:tags r:id="rId2"/>
    </p:custDataLst>
  </p:cSld>
  <p:clrMapOvr>
    <a:overrideClrMapping bg1="dk2" tx1="lt1" bg2="dk1" tx2="lt2" accent1="accent1" accent2="accent2" accent3="accent3" accent4="accent4" accent5="accent5" accent6="accent6" hlink="hlink" folHlink="folHlink"/>
  </p:clrMapOvr>
  <p:transition advTm="4419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Diagram 44"/>
          <p:cNvGraphicFramePr/>
          <p:nvPr/>
        </p:nvGraphicFramePr>
        <p:xfrm>
          <a:off x="685800" y="838200"/>
          <a:ext cx="72720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436" name="Title 45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Current design practice</a:t>
            </a:r>
          </a:p>
        </p:txBody>
      </p:sp>
      <p:graphicFrame>
        <p:nvGraphicFramePr>
          <p:cNvPr id="46" name="Diagram 45"/>
          <p:cNvGraphicFramePr/>
          <p:nvPr/>
        </p:nvGraphicFramePr>
        <p:xfrm>
          <a:off x="686625" y="844125"/>
          <a:ext cx="72720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47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48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  <p:custDataLst>
      <p:tags r:id="rId2"/>
    </p:custDataLst>
  </p:cSld>
  <p:clrMapOvr>
    <a:overrideClrMapping bg1="dk2" tx1="lt1" bg2="dk1" tx2="lt2" accent1="accent1" accent2="accent2" accent3="accent3" accent4="accent4" accent5="accent5" accent6="accent6" hlink="hlink" folHlink="folHlink"/>
  </p:clrMapOvr>
  <p:transition advTm="11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5" grpId="0">
        <p:bldAsOne/>
      </p:bldGraphic>
      <p:bldGraphic spid="45" grpId="1">
        <p:bldAsOne/>
      </p:bldGraphic>
      <p:bldGraphic spid="4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C000"/>
                </a:solidFill>
                <a:latin typeface="MS Reference Sans Serif" pitchFamily="34" charset="0"/>
              </a:rPr>
              <a:t>Risk-Cost </a:t>
            </a:r>
            <a:r>
              <a:rPr lang="en-US" dirty="0" smtClean="0">
                <a:solidFill>
                  <a:srgbClr val="FFC000"/>
                </a:solidFill>
                <a:latin typeface="MS Reference Sans Serif" pitchFamily="34" charset="0"/>
              </a:rPr>
              <a:t>Approach</a:t>
            </a:r>
            <a:endParaRPr lang="en-US" dirty="0" smtClean="0">
              <a:solidFill>
                <a:srgbClr val="FFC000"/>
              </a:solidFill>
              <a:latin typeface="MS Reference Sans Serif" pitchFamily="34" charset="0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6629400" y="36576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3656013" y="6119813"/>
            <a:ext cx="188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solidFill>
                <a:srgbClr val="FFC000"/>
              </a:solidFill>
              <a:latin typeface="Lucida Sans Unicode" pitchFamily="34" charset="0"/>
            </a:endParaRPr>
          </a:p>
        </p:txBody>
      </p:sp>
      <p:grpSp>
        <p:nvGrpSpPr>
          <p:cNvPr id="19461" name="Group 33"/>
          <p:cNvGrpSpPr>
            <a:grpSpLocks/>
          </p:cNvGrpSpPr>
          <p:nvPr/>
        </p:nvGrpSpPr>
        <p:grpSpPr bwMode="auto">
          <a:xfrm>
            <a:off x="1219200" y="1090613"/>
            <a:ext cx="6624614" cy="5329309"/>
            <a:chOff x="1219587" y="1091030"/>
            <a:chExt cx="6624932" cy="5328544"/>
          </a:xfrm>
        </p:grpSpPr>
        <p:cxnSp>
          <p:nvCxnSpPr>
            <p:cNvPr id="30" name="Elbow Connector 29"/>
            <p:cNvCxnSpPr/>
            <p:nvPr/>
          </p:nvCxnSpPr>
          <p:spPr>
            <a:xfrm>
              <a:off x="2222935" y="1091030"/>
              <a:ext cx="5524765" cy="4723722"/>
            </a:xfrm>
            <a:prstGeom prst="bentConnector3">
              <a:avLst>
                <a:gd name="adj1" fmla="val -249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/>
            <p:cNvCxnSpPr/>
            <p:nvPr/>
          </p:nvCxnSpPr>
          <p:spPr>
            <a:xfrm rot="5400000" flipH="1" flipV="1">
              <a:off x="5372346" y="3453683"/>
              <a:ext cx="4723722" cy="158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83" name="TextBox 55"/>
            <p:cNvSpPr txBox="1">
              <a:spLocks noChangeArrowheads="1"/>
            </p:cNvSpPr>
            <p:nvPr/>
          </p:nvSpPr>
          <p:spPr bwMode="auto">
            <a:xfrm>
              <a:off x="1609837" y="5529430"/>
              <a:ext cx="6270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Low</a:t>
              </a:r>
            </a:p>
          </p:txBody>
        </p:sp>
        <p:sp>
          <p:nvSpPr>
            <p:cNvPr id="19484" name="TextBox 56"/>
            <p:cNvSpPr txBox="1">
              <a:spLocks noChangeArrowheads="1"/>
            </p:cNvSpPr>
            <p:nvPr/>
          </p:nvSpPr>
          <p:spPr bwMode="auto">
            <a:xfrm>
              <a:off x="2152848" y="5827305"/>
              <a:ext cx="6270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Low</a:t>
              </a:r>
            </a:p>
          </p:txBody>
        </p:sp>
        <p:sp>
          <p:nvSpPr>
            <p:cNvPr id="19485" name="TextBox 57"/>
            <p:cNvSpPr txBox="1">
              <a:spLocks noChangeArrowheads="1"/>
            </p:cNvSpPr>
            <p:nvPr/>
          </p:nvSpPr>
          <p:spPr bwMode="auto">
            <a:xfrm>
              <a:off x="7135671" y="5815430"/>
              <a:ext cx="7088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High</a:t>
              </a:r>
            </a:p>
          </p:txBody>
        </p:sp>
        <p:sp>
          <p:nvSpPr>
            <p:cNvPr id="19486" name="TextBox 58"/>
            <p:cNvSpPr txBox="1">
              <a:spLocks noChangeArrowheads="1"/>
            </p:cNvSpPr>
            <p:nvPr/>
          </p:nvSpPr>
          <p:spPr bwMode="auto">
            <a:xfrm>
              <a:off x="1545543" y="1091030"/>
              <a:ext cx="7088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Lucida Sans Unicode" pitchFamily="34" charset="0"/>
                </a:rPr>
                <a:t>High</a:t>
              </a:r>
            </a:p>
          </p:txBody>
        </p:sp>
        <p:sp>
          <p:nvSpPr>
            <p:cNvPr id="19487" name="TextBox 59"/>
            <p:cNvSpPr txBox="1">
              <a:spLocks noChangeArrowheads="1"/>
            </p:cNvSpPr>
            <p:nvPr/>
          </p:nvSpPr>
          <p:spPr bwMode="auto">
            <a:xfrm>
              <a:off x="1219587" y="3124306"/>
              <a:ext cx="7473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FFC000"/>
                  </a:solidFill>
                  <a:latin typeface="Lucida Sans Unicode" pitchFamily="34" charset="0"/>
                </a:rPr>
                <a:t>Cost</a:t>
              </a:r>
            </a:p>
          </p:txBody>
        </p:sp>
        <p:sp>
          <p:nvSpPr>
            <p:cNvPr id="19488" name="TextBox 60"/>
            <p:cNvSpPr txBox="1">
              <a:spLocks noChangeArrowheads="1"/>
            </p:cNvSpPr>
            <p:nvPr/>
          </p:nvSpPr>
          <p:spPr bwMode="auto">
            <a:xfrm>
              <a:off x="4724956" y="6019464"/>
              <a:ext cx="70243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FFC000"/>
                  </a:solidFill>
                  <a:latin typeface="Lucida Sans Unicode" pitchFamily="34" charset="0"/>
                </a:rPr>
                <a:t>Risk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457200" y="338138"/>
            <a:ext cx="11660188" cy="5400675"/>
            <a:chOff x="457196" y="338159"/>
            <a:chExt cx="11660579" cy="5401071"/>
          </a:xfrm>
        </p:grpSpPr>
        <p:sp>
          <p:nvSpPr>
            <p:cNvPr id="28" name="Arc 27"/>
            <p:cNvSpPr/>
            <p:nvPr/>
          </p:nvSpPr>
          <p:spPr>
            <a:xfrm rot="16200000" flipH="1">
              <a:off x="4467251" y="-1911293"/>
              <a:ext cx="5401071" cy="9899976"/>
            </a:xfrm>
            <a:prstGeom prst="arc">
              <a:avLst>
                <a:gd name="adj1" fmla="val 16399923"/>
                <a:gd name="adj2" fmla="val 432547"/>
              </a:avLst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57196" y="4067594"/>
              <a:ext cx="1657882" cy="92339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smtClean="0">
                  <a:solidFill>
                    <a:srgbClr val="92D050"/>
                  </a:solidFill>
                  <a:latin typeface="MS Reference Sans Serif" pitchFamily="34" charset="0"/>
                </a:rPr>
                <a:t>Annual Cost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smtClean="0">
                  <a:solidFill>
                    <a:srgbClr val="92D050"/>
                  </a:solidFill>
                  <a:latin typeface="MS Reference Sans Serif" pitchFamily="34" charset="0"/>
                </a:rPr>
                <a:t>of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smtClean="0">
                  <a:solidFill>
                    <a:srgbClr val="92D050"/>
                  </a:solidFill>
                  <a:latin typeface="MS Reference Sans Serif" pitchFamily="34" charset="0"/>
                </a:rPr>
                <a:t>Risk Control</a:t>
              </a:r>
              <a:endParaRPr lang="en-US" dirty="0">
                <a:solidFill>
                  <a:srgbClr val="92D050"/>
                </a:solidFill>
                <a:latin typeface="MS Reference Sans Serif" pitchFamily="34" charset="0"/>
              </a:endParaRPr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 flipV="1">
              <a:off x="1745720" y="4048793"/>
              <a:ext cx="762025" cy="476285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-3122613" y="-3252788"/>
            <a:ext cx="10888060" cy="8991601"/>
            <a:chOff x="-3122613" y="-3252788"/>
            <a:chExt cx="10888060" cy="8991601"/>
          </a:xfrm>
        </p:grpSpPr>
        <p:grpSp>
          <p:nvGrpSpPr>
            <p:cNvPr id="19469" name="Group 35"/>
            <p:cNvGrpSpPr>
              <a:grpSpLocks/>
            </p:cNvGrpSpPr>
            <p:nvPr/>
          </p:nvGrpSpPr>
          <p:grpSpPr bwMode="auto">
            <a:xfrm>
              <a:off x="-3122613" y="-3252788"/>
              <a:ext cx="10888060" cy="8991601"/>
              <a:chOff x="-3122225" y="-3252370"/>
              <a:chExt cx="10887467" cy="8991600"/>
            </a:xfrm>
          </p:grpSpPr>
          <p:sp>
            <p:nvSpPr>
              <p:cNvPr id="27" name="Arc 26"/>
              <p:cNvSpPr/>
              <p:nvPr/>
            </p:nvSpPr>
            <p:spPr>
              <a:xfrm rot="10800000" flipH="1">
                <a:off x="-3122225" y="-3252370"/>
                <a:ext cx="10788064" cy="8991600"/>
              </a:xfrm>
              <a:prstGeom prst="arc">
                <a:avLst>
                  <a:gd name="adj1" fmla="val 16223967"/>
                  <a:gd name="adj2" fmla="val 21445450"/>
                </a:avLst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19472" name="TextBox 62"/>
              <p:cNvSpPr txBox="1">
                <a:spLocks noChangeArrowheads="1"/>
              </p:cNvSpPr>
              <p:nvPr/>
            </p:nvSpPr>
            <p:spPr bwMode="auto">
              <a:xfrm>
                <a:off x="5562515" y="4648617"/>
                <a:ext cx="2202727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FF0000"/>
                    </a:solidFill>
                    <a:latin typeface="MS Reference Sans Serif" pitchFamily="34" charset="0"/>
                  </a:rPr>
                  <a:t>Expected </a:t>
                </a:r>
                <a:r>
                  <a:rPr lang="en-US" dirty="0" smtClean="0">
                    <a:solidFill>
                      <a:srgbClr val="FF0000"/>
                    </a:solidFill>
                    <a:latin typeface="MS Reference Sans Serif" pitchFamily="34" charset="0"/>
                  </a:rPr>
                  <a:t>Annual </a:t>
                </a:r>
              </a:p>
              <a:p>
                <a:pPr algn="ctr"/>
                <a:r>
                  <a:rPr lang="en-US" dirty="0" smtClean="0">
                    <a:solidFill>
                      <a:srgbClr val="FF0000"/>
                    </a:solidFill>
                    <a:latin typeface="MS Reference Sans Serif" pitchFamily="34" charset="0"/>
                  </a:rPr>
                  <a:t>Cost of </a:t>
                </a:r>
              </a:p>
              <a:p>
                <a:pPr algn="ctr"/>
                <a:r>
                  <a:rPr lang="en-US" dirty="0" smtClean="0">
                    <a:solidFill>
                      <a:srgbClr val="FF0000"/>
                    </a:solidFill>
                    <a:latin typeface="MS Reference Sans Serif" pitchFamily="34" charset="0"/>
                  </a:rPr>
                  <a:t>Consequences</a:t>
                </a:r>
                <a:endParaRPr lang="en-US" dirty="0">
                  <a:solidFill>
                    <a:srgbClr val="FF0000"/>
                  </a:solidFill>
                  <a:latin typeface="MS Reference Sans Serif" pitchFamily="34" charset="0"/>
                </a:endParaRPr>
              </a:p>
            </p:txBody>
          </p:sp>
          <p:cxnSp>
            <p:nvCxnSpPr>
              <p:cNvPr id="90" name="Straight Arrow Connector 89"/>
              <p:cNvCxnSpPr/>
              <p:nvPr/>
            </p:nvCxnSpPr>
            <p:spPr>
              <a:xfrm rot="10800000">
                <a:off x="6095886" y="4496217"/>
                <a:ext cx="380979" cy="30480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Straight Arrow Connector 28"/>
            <p:cNvCxnSpPr/>
            <p:nvPr/>
          </p:nvCxnSpPr>
          <p:spPr bwMode="auto">
            <a:xfrm rot="10800000">
              <a:off x="6096000" y="4419600"/>
              <a:ext cx="381000" cy="3048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val 32"/>
          <p:cNvSpPr/>
          <p:nvPr/>
        </p:nvSpPr>
        <p:spPr>
          <a:xfrm>
            <a:off x="2590800" y="4114800"/>
            <a:ext cx="228600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6623450" y="5574475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9" name="Oval 78"/>
          <p:cNvSpPr/>
          <p:nvPr/>
        </p:nvSpPr>
        <p:spPr>
          <a:xfrm>
            <a:off x="4413675" y="5171700"/>
            <a:ext cx="228600" cy="2286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1" name="Oval 80"/>
          <p:cNvSpPr/>
          <p:nvPr/>
        </p:nvSpPr>
        <p:spPr>
          <a:xfrm>
            <a:off x="2590800" y="5562600"/>
            <a:ext cx="228600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5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9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2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3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4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5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7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2233550" y="1217225"/>
            <a:ext cx="5450774" cy="3275615"/>
            <a:chOff x="2233550" y="1217225"/>
            <a:chExt cx="5450774" cy="3275615"/>
          </a:xfrm>
        </p:grpSpPr>
        <p:grpSp>
          <p:nvGrpSpPr>
            <p:cNvPr id="98" name="Group 36"/>
            <p:cNvGrpSpPr>
              <a:grpSpLocks/>
            </p:cNvGrpSpPr>
            <p:nvPr/>
          </p:nvGrpSpPr>
          <p:grpSpPr bwMode="auto">
            <a:xfrm>
              <a:off x="5669475" y="1217224"/>
              <a:ext cx="1600200" cy="1195449"/>
              <a:chOff x="5621880" y="1171998"/>
              <a:chExt cx="1600316" cy="1195525"/>
            </a:xfrm>
          </p:grpSpPr>
          <p:sp>
            <p:nvSpPr>
              <p:cNvPr id="100" name="TextBox 63"/>
              <p:cNvSpPr txBox="1">
                <a:spLocks noChangeArrowheads="1"/>
              </p:cNvSpPr>
              <p:nvPr/>
            </p:nvSpPr>
            <p:spPr bwMode="auto">
              <a:xfrm>
                <a:off x="5621880" y="1171998"/>
                <a:ext cx="1600316" cy="6463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  <a:latin typeface="MS Reference Sans Serif" pitchFamily="34" charset="0"/>
                  </a:rPr>
                  <a:t> </a:t>
                </a:r>
                <a:endParaRPr lang="en-US" dirty="0">
                  <a:solidFill>
                    <a:srgbClr val="FFC000"/>
                  </a:solidFill>
                  <a:latin typeface="MS Reference Sans Serif" pitchFamily="34" charset="0"/>
                </a:endParaRPr>
              </a:p>
              <a:p>
                <a:r>
                  <a:rPr lang="en-US" dirty="0" smtClean="0">
                    <a:solidFill>
                      <a:srgbClr val="FFC000"/>
                    </a:solidFill>
                    <a:latin typeface="MS Reference Sans Serif" pitchFamily="34" charset="0"/>
                  </a:rPr>
                  <a:t>T</a:t>
                </a:r>
                <a:r>
                  <a:rPr lang="en-US" dirty="0" smtClean="0">
                    <a:solidFill>
                      <a:srgbClr val="FFC000"/>
                    </a:solidFill>
                    <a:latin typeface="MS Reference Sans Serif" pitchFamily="34" charset="0"/>
                  </a:rPr>
                  <a:t>otal Cost</a:t>
                </a:r>
                <a:endParaRPr lang="en-US" dirty="0">
                  <a:solidFill>
                    <a:srgbClr val="FFC000"/>
                  </a:solidFill>
                  <a:latin typeface="MS Reference Sans Serif" pitchFamily="34" charset="0"/>
                </a:endParaRPr>
              </a:p>
            </p:txBody>
          </p:sp>
          <p:cxnSp>
            <p:nvCxnSpPr>
              <p:cNvPr id="101" name="Straight Arrow Connector 100"/>
              <p:cNvCxnSpPr/>
              <p:nvPr/>
            </p:nvCxnSpPr>
            <p:spPr>
              <a:xfrm rot="16200000" flipH="1">
                <a:off x="6531399" y="1757882"/>
                <a:ext cx="609638" cy="609644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Freeform 98"/>
            <p:cNvSpPr/>
            <p:nvPr/>
          </p:nvSpPr>
          <p:spPr>
            <a:xfrm>
              <a:off x="2233550" y="1507175"/>
              <a:ext cx="5450774" cy="2985665"/>
            </a:xfrm>
            <a:custGeom>
              <a:avLst/>
              <a:gdLst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8515"/>
                <a:gd name="connsiteX1" fmla="*/ 1187532 w 5450774"/>
                <a:gd name="connsiteY1" fmla="*/ 2470067 h 2808515"/>
                <a:gd name="connsiteX2" fmla="*/ 1318161 w 5450774"/>
                <a:gd name="connsiteY2" fmla="*/ 2517569 h 2808515"/>
                <a:gd name="connsiteX3" fmla="*/ 2375065 w 5450774"/>
                <a:gd name="connsiteY3" fmla="*/ 2766951 h 2808515"/>
                <a:gd name="connsiteX4" fmla="*/ 3574472 w 5450774"/>
                <a:gd name="connsiteY4" fmla="*/ 2268187 h 2808515"/>
                <a:gd name="connsiteX5" fmla="*/ 4797631 w 5450774"/>
                <a:gd name="connsiteY5" fmla="*/ 1116280 h 2808515"/>
                <a:gd name="connsiteX6" fmla="*/ 5450774 w 5450774"/>
                <a:gd name="connsiteY6" fmla="*/ 0 h 2808515"/>
                <a:gd name="connsiteX0" fmla="*/ 0 w 5450774"/>
                <a:gd name="connsiteY0" fmla="*/ 1686296 h 2800598"/>
                <a:gd name="connsiteX1" fmla="*/ 1187532 w 5450774"/>
                <a:gd name="connsiteY1" fmla="*/ 2470067 h 2800598"/>
                <a:gd name="connsiteX2" fmla="*/ 2375065 w 5450774"/>
                <a:gd name="connsiteY2" fmla="*/ 2766951 h 2800598"/>
                <a:gd name="connsiteX3" fmla="*/ 3574472 w 5450774"/>
                <a:gd name="connsiteY3" fmla="*/ 2268187 h 2800598"/>
                <a:gd name="connsiteX4" fmla="*/ 4797631 w 5450774"/>
                <a:gd name="connsiteY4" fmla="*/ 1116280 h 2800598"/>
                <a:gd name="connsiteX5" fmla="*/ 5450774 w 5450774"/>
                <a:gd name="connsiteY5" fmla="*/ 0 h 280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0774" h="2800598">
                  <a:moveTo>
                    <a:pt x="0" y="1686296"/>
                  </a:moveTo>
                  <a:lnTo>
                    <a:pt x="1187532" y="2470067"/>
                  </a:lnTo>
                  <a:cubicBezTo>
                    <a:pt x="1583376" y="2650176"/>
                    <a:pt x="1977242" y="2800598"/>
                    <a:pt x="2375065" y="2766951"/>
                  </a:cubicBezTo>
                  <a:cubicBezTo>
                    <a:pt x="2772888" y="2733304"/>
                    <a:pt x="3170711" y="2543299"/>
                    <a:pt x="3574472" y="2268187"/>
                  </a:cubicBezTo>
                  <a:cubicBezTo>
                    <a:pt x="3978233" y="1993075"/>
                    <a:pt x="4484914" y="1494311"/>
                    <a:pt x="4797631" y="1116280"/>
                  </a:cubicBezTo>
                  <a:cubicBezTo>
                    <a:pt x="5110348" y="738249"/>
                    <a:pt x="5280561" y="369124"/>
                    <a:pt x="5450774" y="0"/>
                  </a:cubicBezTo>
                </a:path>
              </a:pathLst>
            </a:custGeom>
            <a:ln w="412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646225" y="2885700"/>
            <a:ext cx="2497775" cy="1836725"/>
            <a:chOff x="6646225" y="2504700"/>
            <a:chExt cx="2497775" cy="1836725"/>
          </a:xfrm>
        </p:grpSpPr>
        <p:cxnSp>
          <p:nvCxnSpPr>
            <p:cNvPr id="86" name="Straight Arrow Connector 85"/>
            <p:cNvCxnSpPr>
              <a:endCxn id="85" idx="5"/>
            </p:cNvCxnSpPr>
            <p:nvPr/>
          </p:nvCxnSpPr>
          <p:spPr bwMode="auto">
            <a:xfrm rot="16200000" flipV="1">
              <a:off x="6827985" y="2713184"/>
              <a:ext cx="348178" cy="32145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2" name="Picture 6" descr="Chrome mine - blocky ground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34200" y="2741225"/>
              <a:ext cx="2209800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5" name="Oval 84"/>
            <p:cNvSpPr/>
            <p:nvPr/>
          </p:nvSpPr>
          <p:spPr>
            <a:xfrm>
              <a:off x="6646225" y="2504700"/>
              <a:ext cx="228600" cy="2286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0" y="990600"/>
            <a:ext cx="2826325" cy="2750125"/>
            <a:chOff x="0" y="990600"/>
            <a:chExt cx="2826325" cy="2750125"/>
          </a:xfrm>
        </p:grpSpPr>
        <p:pic>
          <p:nvPicPr>
            <p:cNvPr id="19490" name="Picture 3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990600"/>
              <a:ext cx="2819400" cy="19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3" name="Oval 82"/>
            <p:cNvSpPr/>
            <p:nvPr/>
          </p:nvSpPr>
          <p:spPr>
            <a:xfrm>
              <a:off x="2597725" y="3512125"/>
              <a:ext cx="228600" cy="2286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4" name="Straight Arrow Connector 83"/>
            <p:cNvCxnSpPr>
              <a:endCxn id="83" idx="0"/>
            </p:cNvCxnSpPr>
            <p:nvPr/>
          </p:nvCxnSpPr>
          <p:spPr bwMode="auto">
            <a:xfrm rot="16200000" flipH="1">
              <a:off x="2305052" y="3105151"/>
              <a:ext cx="540323" cy="273623"/>
            </a:xfrm>
            <a:prstGeom prst="straightConnector1">
              <a:avLst/>
            </a:prstGeom>
            <a:ln w="254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3750300" y="3214890"/>
            <a:ext cx="1643399" cy="1366985"/>
            <a:chOff x="3750300" y="3214890"/>
            <a:chExt cx="1643399" cy="1366985"/>
          </a:xfrm>
        </p:grpSpPr>
        <p:sp>
          <p:nvSpPr>
            <p:cNvPr id="92" name="Oval 91"/>
            <p:cNvSpPr/>
            <p:nvPr/>
          </p:nvSpPr>
          <p:spPr>
            <a:xfrm>
              <a:off x="4443907" y="4346230"/>
              <a:ext cx="228600" cy="23564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750300" y="3214890"/>
              <a:ext cx="16433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Optimum</a:t>
              </a:r>
              <a:endParaRPr lang="en-US" sz="2800" dirty="0"/>
            </a:p>
          </p:txBody>
        </p:sp>
        <p:cxnSp>
          <p:nvCxnSpPr>
            <p:cNvPr id="103" name="Straight Arrow Connector 102"/>
            <p:cNvCxnSpPr>
              <a:stCxn id="95" idx="2"/>
              <a:endCxn id="92" idx="0"/>
            </p:cNvCxnSpPr>
            <p:nvPr/>
          </p:nvCxnSpPr>
          <p:spPr bwMode="auto">
            <a:xfrm rot="5400000">
              <a:off x="4261044" y="4035274"/>
              <a:ext cx="608120" cy="13793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33" grpId="0" animBg="1"/>
      <p:bldP spid="34" grpId="0" animBg="1"/>
      <p:bldP spid="79" grpId="0" animBg="1"/>
      <p:bldP spid="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Diagram 85"/>
          <p:cNvGraphicFramePr/>
          <p:nvPr/>
        </p:nvGraphicFramePr>
        <p:xfrm>
          <a:off x="510625" y="1447825"/>
          <a:ext cx="8136000" cy="4845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366300" y="1379915"/>
          <a:ext cx="8411400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Determination of </a:t>
            </a:r>
            <a:r>
              <a:rPr lang="en-US" sz="4000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cost </a:t>
            </a:r>
            <a:r>
              <a:rPr lang="en-US" sz="4000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of </a:t>
            </a:r>
            <a:r>
              <a:rPr lang="en-US" sz="4000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consequences per rockfall</a:t>
            </a:r>
            <a:endParaRPr lang="en-US" sz="4000" dirty="0" smtClean="0">
              <a:solidFill>
                <a:srgbClr val="FFC000"/>
              </a:solidFill>
              <a:effectLst/>
              <a:latin typeface="MS Reference Sans Serif" pitchFamily="34" charset="0"/>
            </a:endParaRP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advTm="8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6" grpId="0">
        <p:bldAsOne/>
      </p:bldGraphic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732737" y="6194742"/>
            <a:ext cx="3423138" cy="569913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06" name="Title 8"/>
          <p:cNvSpPr>
            <a:spLocks noGrp="1"/>
          </p:cNvSpPr>
          <p:nvPr>
            <p:ph type="title"/>
          </p:nvPr>
        </p:nvSpPr>
        <p:spPr>
          <a:xfrm>
            <a:off x="828300" y="-211775"/>
            <a:ext cx="7772400" cy="990600"/>
          </a:xfrm>
        </p:spPr>
        <p:txBody>
          <a:bodyPr/>
          <a:lstStyle/>
          <a:p>
            <a:r>
              <a:rPr lang="en-US" sz="3400" dirty="0" smtClean="0">
                <a:solidFill>
                  <a:srgbClr val="FFC000"/>
                </a:solidFill>
                <a:latin typeface="MS Reference Sans Serif" pitchFamily="34" charset="0"/>
              </a:rPr>
              <a:t>Excavation </a:t>
            </a:r>
            <a:r>
              <a:rPr lang="en-US" sz="3400" dirty="0" smtClean="0">
                <a:solidFill>
                  <a:srgbClr val="FFC000"/>
                </a:solidFill>
                <a:latin typeface="MS Reference Sans Serif" pitchFamily="34" charset="0"/>
              </a:rPr>
              <a:t>Damage Cost</a:t>
            </a:r>
            <a:endParaRPr lang="en-US" sz="3400" dirty="0" smtClean="0">
              <a:solidFill>
                <a:srgbClr val="FFC000"/>
              </a:solidFill>
              <a:latin typeface="MS Reference Sans Serif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285500" y="2697492"/>
            <a:ext cx="2473640" cy="2350409"/>
            <a:chOff x="3060859" y="2209802"/>
            <a:chExt cx="2473640" cy="2350409"/>
          </a:xfrm>
        </p:grpSpPr>
        <p:sp>
          <p:nvSpPr>
            <p:cNvPr id="45" name="Oval 44"/>
            <p:cNvSpPr/>
            <p:nvPr/>
          </p:nvSpPr>
          <p:spPr>
            <a:xfrm>
              <a:off x="3060859" y="2209802"/>
              <a:ext cx="2473640" cy="235040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Oval 4"/>
            <p:cNvSpPr/>
            <p:nvPr/>
          </p:nvSpPr>
          <p:spPr>
            <a:xfrm>
              <a:off x="3423115" y="2554011"/>
              <a:ext cx="1749128" cy="16619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200" kern="1200" dirty="0" smtClean="0"/>
                <a:t>Stope damage</a:t>
              </a:r>
              <a:endParaRPr lang="en-US" sz="4200" kern="1200" dirty="0"/>
            </a:p>
          </p:txBody>
        </p:sp>
      </p:grpSp>
      <p:grpSp>
        <p:nvGrpSpPr>
          <p:cNvPr id="86" name="Group 85"/>
          <p:cNvGrpSpPr/>
          <p:nvPr/>
        </p:nvGrpSpPr>
        <p:grpSpPr>
          <a:xfrm rot="13161292">
            <a:off x="3207325" y="4875617"/>
            <a:ext cx="605032" cy="228055"/>
            <a:chOff x="3995164" y="1887081"/>
            <a:chExt cx="605032" cy="228055"/>
          </a:xfrm>
        </p:grpSpPr>
        <p:sp>
          <p:nvSpPr>
            <p:cNvPr id="87" name="Right Arrow 86"/>
            <p:cNvSpPr/>
            <p:nvPr/>
          </p:nvSpPr>
          <p:spPr>
            <a:xfrm rot="16200000">
              <a:off x="4183652" y="1698593"/>
              <a:ext cx="228055" cy="60503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8" name="Right Arrow 4"/>
            <p:cNvSpPr/>
            <p:nvPr/>
          </p:nvSpPr>
          <p:spPr>
            <a:xfrm rot="16200000">
              <a:off x="4217860" y="1853807"/>
              <a:ext cx="159639" cy="363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kern="1200">
                <a:solidFill>
                  <a:srgbClr val="FFC000"/>
                </a:solidFill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3720925" y="567659"/>
            <a:ext cx="1737360" cy="1737360"/>
            <a:chOff x="3407925" y="0"/>
            <a:chExt cx="1779508" cy="1779508"/>
          </a:xfrm>
        </p:grpSpPr>
        <p:sp>
          <p:nvSpPr>
            <p:cNvPr id="90" name="Oval 89"/>
            <p:cNvSpPr/>
            <p:nvPr/>
          </p:nvSpPr>
          <p:spPr>
            <a:xfrm>
              <a:off x="3407925" y="0"/>
              <a:ext cx="1779508" cy="1779508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1" name="Oval 4"/>
            <p:cNvSpPr/>
            <p:nvPr/>
          </p:nvSpPr>
          <p:spPr>
            <a:xfrm>
              <a:off x="3668528" y="260603"/>
              <a:ext cx="1258302" cy="1258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Production Loss</a:t>
              </a:r>
              <a:endParaRPr lang="en-US" sz="2100" kern="1200" dirty="0"/>
            </a:p>
          </p:txBody>
        </p:sp>
      </p:grpSp>
      <p:grpSp>
        <p:nvGrpSpPr>
          <p:cNvPr id="92" name="Group 91"/>
          <p:cNvGrpSpPr/>
          <p:nvPr/>
        </p:nvGrpSpPr>
        <p:grpSpPr>
          <a:xfrm rot="17426031">
            <a:off x="2721425" y="3344692"/>
            <a:ext cx="605032" cy="228055"/>
            <a:chOff x="3995164" y="1887081"/>
            <a:chExt cx="605032" cy="228055"/>
          </a:xfrm>
        </p:grpSpPr>
        <p:sp>
          <p:nvSpPr>
            <p:cNvPr id="93" name="Right Arrow 92"/>
            <p:cNvSpPr/>
            <p:nvPr/>
          </p:nvSpPr>
          <p:spPr>
            <a:xfrm rot="16200000">
              <a:off x="4183652" y="1698593"/>
              <a:ext cx="228055" cy="60503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Right Arrow 4"/>
            <p:cNvSpPr/>
            <p:nvPr/>
          </p:nvSpPr>
          <p:spPr>
            <a:xfrm rot="16200000">
              <a:off x="4217860" y="1853807"/>
              <a:ext cx="159639" cy="363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kern="1200">
                <a:solidFill>
                  <a:srgbClr val="FFC000"/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 rot="8560353">
            <a:off x="5144975" y="4916192"/>
            <a:ext cx="605032" cy="228055"/>
            <a:chOff x="3995164" y="1887081"/>
            <a:chExt cx="605032" cy="228055"/>
          </a:xfrm>
        </p:grpSpPr>
        <p:sp>
          <p:nvSpPr>
            <p:cNvPr id="96" name="Right Arrow 95"/>
            <p:cNvSpPr/>
            <p:nvPr/>
          </p:nvSpPr>
          <p:spPr>
            <a:xfrm rot="16200000">
              <a:off x="4183652" y="1698593"/>
              <a:ext cx="228055" cy="60503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7" name="Right Arrow 4"/>
            <p:cNvSpPr/>
            <p:nvPr/>
          </p:nvSpPr>
          <p:spPr>
            <a:xfrm rot="16200000">
              <a:off x="4217860" y="1853807"/>
              <a:ext cx="159639" cy="363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kern="1200">
                <a:solidFill>
                  <a:srgbClr val="FFC000"/>
                </a:solidFill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 rot="4147494">
            <a:off x="5630875" y="3392192"/>
            <a:ext cx="605032" cy="228055"/>
            <a:chOff x="3995164" y="1887081"/>
            <a:chExt cx="605032" cy="228055"/>
          </a:xfrm>
        </p:grpSpPr>
        <p:sp>
          <p:nvSpPr>
            <p:cNvPr id="99" name="Right Arrow 98"/>
            <p:cNvSpPr/>
            <p:nvPr/>
          </p:nvSpPr>
          <p:spPr>
            <a:xfrm rot="16200000">
              <a:off x="4183652" y="1698593"/>
              <a:ext cx="228055" cy="60503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0" name="Right Arrow 4"/>
            <p:cNvSpPr/>
            <p:nvPr/>
          </p:nvSpPr>
          <p:spPr>
            <a:xfrm rot="16200000">
              <a:off x="4217860" y="1853807"/>
              <a:ext cx="159639" cy="363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kern="1200">
                <a:solidFill>
                  <a:srgbClr val="FFC000"/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6076200" y="2189817"/>
            <a:ext cx="1737360" cy="1737360"/>
            <a:chOff x="5862279" y="1664886"/>
            <a:chExt cx="1779508" cy="1779508"/>
          </a:xfrm>
        </p:grpSpPr>
        <p:sp>
          <p:nvSpPr>
            <p:cNvPr id="102" name="Oval 101"/>
            <p:cNvSpPr/>
            <p:nvPr/>
          </p:nvSpPr>
          <p:spPr>
            <a:xfrm>
              <a:off x="5862279" y="1664886"/>
              <a:ext cx="1779508" cy="1779508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" name="Oval 4"/>
            <p:cNvSpPr/>
            <p:nvPr/>
          </p:nvSpPr>
          <p:spPr>
            <a:xfrm>
              <a:off x="6122882" y="1925489"/>
              <a:ext cx="1258302" cy="1258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Sweepings Loss</a:t>
              </a:r>
              <a:endParaRPr lang="en-US" sz="2100" kern="1200" dirty="0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5314200" y="4995367"/>
            <a:ext cx="1737360" cy="1737360"/>
            <a:chOff x="5008817" y="4511161"/>
            <a:chExt cx="1779508" cy="1779508"/>
          </a:xfrm>
        </p:grpSpPr>
        <p:sp>
          <p:nvSpPr>
            <p:cNvPr id="105" name="Oval 104"/>
            <p:cNvSpPr/>
            <p:nvPr/>
          </p:nvSpPr>
          <p:spPr>
            <a:xfrm>
              <a:off x="5008817" y="4511161"/>
              <a:ext cx="1779508" cy="1779508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Oval 4"/>
            <p:cNvSpPr/>
            <p:nvPr/>
          </p:nvSpPr>
          <p:spPr>
            <a:xfrm>
              <a:off x="5269420" y="4771764"/>
              <a:ext cx="1258302" cy="1258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Re-supporting</a:t>
              </a:r>
              <a:endParaRPr lang="en-US" sz="2100" kern="1200" dirty="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883225" y="4971617"/>
            <a:ext cx="1737360" cy="1737360"/>
            <a:chOff x="1769874" y="4511162"/>
            <a:chExt cx="1779508" cy="1779508"/>
          </a:xfrm>
        </p:grpSpPr>
        <p:sp>
          <p:nvSpPr>
            <p:cNvPr id="108" name="Oval 107"/>
            <p:cNvSpPr/>
            <p:nvPr/>
          </p:nvSpPr>
          <p:spPr>
            <a:xfrm>
              <a:off x="1769874" y="4511162"/>
              <a:ext cx="1779508" cy="1779508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9" name="Oval 4"/>
            <p:cNvSpPr/>
            <p:nvPr/>
          </p:nvSpPr>
          <p:spPr>
            <a:xfrm>
              <a:off x="2030477" y="4771765"/>
              <a:ext cx="1258302" cy="1258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Dilution</a:t>
              </a:r>
              <a:endParaRPr lang="en-US" sz="2100" kern="1200" dirty="0"/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087575" y="2201692"/>
            <a:ext cx="1737360" cy="1737360"/>
            <a:chOff x="891014" y="1639789"/>
            <a:chExt cx="1779508" cy="1779508"/>
          </a:xfrm>
        </p:grpSpPr>
        <p:sp>
          <p:nvSpPr>
            <p:cNvPr id="111" name="Oval 110"/>
            <p:cNvSpPr/>
            <p:nvPr/>
          </p:nvSpPr>
          <p:spPr>
            <a:xfrm>
              <a:off x="891014" y="1639789"/>
              <a:ext cx="1779508" cy="1779508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2" name="Oval 4"/>
            <p:cNvSpPr/>
            <p:nvPr/>
          </p:nvSpPr>
          <p:spPr>
            <a:xfrm>
              <a:off x="1151617" y="1900392"/>
              <a:ext cx="1258302" cy="1258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Reserve Loss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4281359" y="2387514"/>
            <a:ext cx="605032" cy="228055"/>
            <a:chOff x="3995164" y="1887081"/>
            <a:chExt cx="605032" cy="228055"/>
          </a:xfrm>
        </p:grpSpPr>
        <p:sp>
          <p:nvSpPr>
            <p:cNvPr id="114" name="Right Arrow 113"/>
            <p:cNvSpPr/>
            <p:nvPr/>
          </p:nvSpPr>
          <p:spPr>
            <a:xfrm rot="16200000">
              <a:off x="4183652" y="1698593"/>
              <a:ext cx="228055" cy="60503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5" name="Right Arrow 4"/>
            <p:cNvSpPr/>
            <p:nvPr/>
          </p:nvSpPr>
          <p:spPr>
            <a:xfrm rot="16200000">
              <a:off x="4217860" y="1853807"/>
              <a:ext cx="159639" cy="363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kern="1200">
                <a:solidFill>
                  <a:srgbClr val="FFC000"/>
                </a:solidFill>
              </a:endParaRPr>
            </a:p>
          </p:txBody>
        </p:sp>
      </p:grpSp>
    </p:spTree>
  </p:cSld>
  <p:clrMapOvr>
    <a:masterClrMapping/>
  </p:clrMapOvr>
  <p:transition advTm="21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Determination of </a:t>
            </a:r>
            <a:r>
              <a:rPr lang="en-US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Costs</a:t>
            </a:r>
            <a:r>
              <a:rPr lang="en-US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: </a:t>
            </a:r>
            <a:r>
              <a:rPr lang="en-US" dirty="0" smtClean="0">
                <a:solidFill>
                  <a:srgbClr val="FFC000"/>
                </a:solidFill>
                <a:effectLst/>
                <a:latin typeface="MS Reference Sans Serif" pitchFamily="34" charset="0"/>
              </a:rPr>
              <a:t>Inputs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090050" y="2190000"/>
            <a:ext cx="5105400" cy="2514600"/>
          </a:xfrm>
        </p:spPr>
        <p:txBody>
          <a:bodyPr/>
          <a:lstStyle/>
          <a:p>
            <a:r>
              <a:rPr lang="en-US" sz="2400" dirty="0" smtClean="0">
                <a:solidFill>
                  <a:srgbClr val="FFC000"/>
                </a:solidFill>
                <a:latin typeface="MS Reference Sans Serif" pitchFamily="34" charset="0"/>
              </a:rPr>
              <a:t>General mining parameters </a:t>
            </a:r>
            <a:endParaRPr lang="en-US" sz="2400" dirty="0" smtClean="0">
              <a:solidFill>
                <a:srgbClr val="FFC000"/>
              </a:solidFill>
              <a:latin typeface="MS Reference Sans Serif" pitchFamily="34" charset="0"/>
            </a:endParaRPr>
          </a:p>
          <a:p>
            <a:endParaRPr lang="en-US" sz="2400" dirty="0" smtClean="0">
              <a:solidFill>
                <a:srgbClr val="FFC000"/>
              </a:solidFill>
              <a:latin typeface="MS Reference Sans Serif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MS Reference Sans Serif" pitchFamily="34" charset="0"/>
              </a:rPr>
              <a:t>Support standards and </a:t>
            </a:r>
            <a:r>
              <a:rPr lang="en-US" sz="2400" dirty="0" smtClean="0">
                <a:solidFill>
                  <a:srgbClr val="FFC000"/>
                </a:solidFill>
                <a:latin typeface="MS Reference Sans Serif" pitchFamily="34" charset="0"/>
              </a:rPr>
              <a:t>costs</a:t>
            </a:r>
          </a:p>
          <a:p>
            <a:endParaRPr lang="en-US" sz="2400" dirty="0" smtClean="0">
              <a:solidFill>
                <a:srgbClr val="FFC000"/>
              </a:solidFill>
              <a:latin typeface="MS Reference Sans Serif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MS Reference Sans Serif" pitchFamily="34" charset="0"/>
              </a:rPr>
              <a:t>Rockfall </a:t>
            </a:r>
            <a:r>
              <a:rPr lang="en-US" sz="2400" dirty="0" smtClean="0">
                <a:solidFill>
                  <a:srgbClr val="FFC000"/>
                </a:solidFill>
                <a:latin typeface="MS Reference Sans Serif" pitchFamily="34" charset="0"/>
              </a:rPr>
              <a:t>data</a:t>
            </a:r>
          </a:p>
          <a:p>
            <a:endParaRPr lang="en-US" sz="2400" dirty="0" smtClean="0">
              <a:solidFill>
                <a:srgbClr val="FFC000"/>
              </a:solidFill>
              <a:latin typeface="MS Reference Sans Serif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MS Reference Sans Serif" pitchFamily="34" charset="0"/>
              </a:rPr>
              <a:t>Financial data</a:t>
            </a:r>
          </a:p>
          <a:p>
            <a:endParaRPr lang="en-US" sz="2400" dirty="0" smtClean="0">
              <a:solidFill>
                <a:srgbClr val="FFC000"/>
              </a:solidFill>
              <a:latin typeface="MS Reference Sans Serif" pitchFamily="34" charset="0"/>
            </a:endParaRP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cxnSp>
        <p:nvCxnSpPr>
          <p:cNvPr id="86" name="Straight Arrow Connector 85"/>
          <p:cNvCxnSpPr/>
          <p:nvPr/>
        </p:nvCxnSpPr>
        <p:spPr bwMode="auto">
          <a:xfrm rot="16200000" flipH="1">
            <a:off x="2657474" y="5075238"/>
            <a:ext cx="2244725" cy="1066800"/>
          </a:xfrm>
          <a:prstGeom prst="straightConnector1">
            <a:avLst/>
          </a:prstGeom>
          <a:ln w="19050">
            <a:solidFill>
              <a:schemeClr val="bg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113"/>
          <p:cNvGrpSpPr/>
          <p:nvPr/>
        </p:nvGrpSpPr>
        <p:grpSpPr>
          <a:xfrm>
            <a:off x="990600" y="2912876"/>
            <a:ext cx="1664469" cy="516124"/>
            <a:chOff x="1370831" y="5513201"/>
            <a:chExt cx="1664469" cy="516124"/>
          </a:xfrm>
        </p:grpSpPr>
        <p:sp>
          <p:nvSpPr>
            <p:cNvPr id="92" name="Up Arrow 91"/>
            <p:cNvSpPr/>
            <p:nvPr/>
          </p:nvSpPr>
          <p:spPr bwMode="auto">
            <a:xfrm rot="4258500">
              <a:off x="2314575" y="5308600"/>
              <a:ext cx="461962" cy="979488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22"/>
            <p:cNvSpPr txBox="1">
              <a:spLocks noChangeArrowheads="1"/>
            </p:cNvSpPr>
            <p:nvPr/>
          </p:nvSpPr>
          <p:spPr bwMode="auto">
            <a:xfrm>
              <a:off x="1370831" y="5513201"/>
              <a:ext cx="1191540" cy="49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00" dirty="0">
                  <a:solidFill>
                    <a:srgbClr val="FFC000"/>
                  </a:solidFill>
                  <a:latin typeface="Lucida Sans Unicode" pitchFamily="34" charset="0"/>
                </a:rPr>
                <a:t>Direction of </a:t>
              </a:r>
            </a:p>
            <a:p>
              <a:r>
                <a:rPr lang="en-US" sz="1300" dirty="0">
                  <a:solidFill>
                    <a:srgbClr val="FFC000"/>
                  </a:solidFill>
                  <a:latin typeface="Lucida Sans Unicode" pitchFamily="34" charset="0"/>
                </a:rPr>
                <a:t>Mining</a:t>
              </a:r>
            </a:p>
          </p:txBody>
        </p:sp>
      </p:grpSp>
      <p:grpSp>
        <p:nvGrpSpPr>
          <p:cNvPr id="105" name="Group 87"/>
          <p:cNvGrpSpPr>
            <a:grpSpLocks/>
          </p:cNvGrpSpPr>
          <p:nvPr/>
        </p:nvGrpSpPr>
        <p:grpSpPr bwMode="auto">
          <a:xfrm>
            <a:off x="533400" y="1981200"/>
            <a:ext cx="3519487" cy="3167063"/>
            <a:chOff x="442914" y="1778137"/>
            <a:chExt cx="3519487" cy="3167062"/>
          </a:xfrm>
        </p:grpSpPr>
        <p:sp>
          <p:nvSpPr>
            <p:cNvPr id="106" name="Line 28"/>
            <p:cNvSpPr>
              <a:spLocks noChangeShapeType="1"/>
            </p:cNvSpPr>
            <p:nvPr/>
          </p:nvSpPr>
          <p:spPr bwMode="auto">
            <a:xfrm flipH="1">
              <a:off x="442914" y="1778137"/>
              <a:ext cx="0" cy="31670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29"/>
            <p:cNvSpPr>
              <a:spLocks noChangeShapeType="1"/>
            </p:cNvSpPr>
            <p:nvPr/>
          </p:nvSpPr>
          <p:spPr bwMode="auto">
            <a:xfrm flipH="1">
              <a:off x="719201" y="3332237"/>
              <a:ext cx="3219450" cy="1038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30"/>
            <p:cNvSpPr>
              <a:spLocks noChangeShapeType="1"/>
            </p:cNvSpPr>
            <p:nvPr/>
          </p:nvSpPr>
          <p:spPr bwMode="auto">
            <a:xfrm flipH="1">
              <a:off x="741364" y="2265499"/>
              <a:ext cx="0" cy="233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31"/>
            <p:cNvSpPr>
              <a:spLocks noChangeShapeType="1"/>
            </p:cNvSpPr>
            <p:nvPr/>
          </p:nvSpPr>
          <p:spPr bwMode="auto">
            <a:xfrm flipH="1">
              <a:off x="727076" y="3397387"/>
              <a:ext cx="3235325" cy="10556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33"/>
            <p:cNvSpPr>
              <a:spLocks noChangeShapeType="1"/>
            </p:cNvSpPr>
            <p:nvPr/>
          </p:nvSpPr>
          <p:spPr bwMode="auto">
            <a:xfrm flipH="1">
              <a:off x="592139" y="1778137"/>
              <a:ext cx="0" cy="3135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44"/>
            <p:cNvSpPr>
              <a:spLocks/>
            </p:cNvSpPr>
            <p:nvPr/>
          </p:nvSpPr>
          <p:spPr bwMode="auto">
            <a:xfrm flipH="1">
              <a:off x="754064" y="1778137"/>
              <a:ext cx="2752725" cy="3148012"/>
            </a:xfrm>
            <a:custGeom>
              <a:avLst/>
              <a:gdLst>
                <a:gd name="T0" fmla="*/ 2147483647 w 1658"/>
                <a:gd name="T1" fmla="*/ 0 h 2322"/>
                <a:gd name="T2" fmla="*/ 2147483647 w 1658"/>
                <a:gd name="T3" fmla="*/ 2147483647 h 2322"/>
                <a:gd name="T4" fmla="*/ 2147483647 w 1658"/>
                <a:gd name="T5" fmla="*/ 2147483647 h 2322"/>
                <a:gd name="T6" fmla="*/ 2147483647 w 1658"/>
                <a:gd name="T7" fmla="*/ 2147483647 h 2322"/>
                <a:gd name="T8" fmla="*/ 2147483647 w 1658"/>
                <a:gd name="T9" fmla="*/ 2147483647 h 2322"/>
                <a:gd name="T10" fmla="*/ 0 w 1658"/>
                <a:gd name="T11" fmla="*/ 2147483647 h 2322"/>
                <a:gd name="T12" fmla="*/ 2147483647 w 1658"/>
                <a:gd name="T13" fmla="*/ 2147483647 h 2322"/>
                <a:gd name="T14" fmla="*/ 2147483647 w 1658"/>
                <a:gd name="T15" fmla="*/ 2147483647 h 2322"/>
                <a:gd name="T16" fmla="*/ 2147483647 w 1658"/>
                <a:gd name="T17" fmla="*/ 2147483647 h 2322"/>
                <a:gd name="T18" fmla="*/ 2147483647 w 1658"/>
                <a:gd name="T19" fmla="*/ 2147483647 h 23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58"/>
                <a:gd name="T31" fmla="*/ 0 h 2322"/>
                <a:gd name="T32" fmla="*/ 1658 w 1658"/>
                <a:gd name="T33" fmla="*/ 2322 h 23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58" h="2322">
                  <a:moveTo>
                    <a:pt x="1656" y="0"/>
                  </a:moveTo>
                  <a:lnTo>
                    <a:pt x="1656" y="340"/>
                  </a:lnTo>
                  <a:lnTo>
                    <a:pt x="749" y="23"/>
                  </a:lnTo>
                  <a:lnTo>
                    <a:pt x="227" y="1270"/>
                  </a:lnTo>
                  <a:lnTo>
                    <a:pt x="45" y="1202"/>
                  </a:lnTo>
                  <a:lnTo>
                    <a:pt x="0" y="1315"/>
                  </a:lnTo>
                  <a:lnTo>
                    <a:pt x="386" y="1474"/>
                  </a:lnTo>
                  <a:lnTo>
                    <a:pt x="338" y="1626"/>
                  </a:lnTo>
                  <a:lnTo>
                    <a:pt x="1658" y="2082"/>
                  </a:lnTo>
                  <a:lnTo>
                    <a:pt x="1658" y="232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>
                <a:solidFill>
                  <a:srgbClr val="FFC000"/>
                </a:solidFill>
                <a:latin typeface="Garamond" pitchFamily="18" charset="0"/>
              </a:endParaRPr>
            </a:p>
          </p:txBody>
        </p:sp>
        <p:sp>
          <p:nvSpPr>
            <p:cNvPr id="112" name="Line 31"/>
            <p:cNvSpPr>
              <a:spLocks noChangeShapeType="1"/>
            </p:cNvSpPr>
            <p:nvPr/>
          </p:nvSpPr>
          <p:spPr bwMode="auto">
            <a:xfrm flipH="1">
              <a:off x="762001" y="3256799"/>
              <a:ext cx="3124200" cy="10144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13" name="Straight Connector 112"/>
            <p:cNvCxnSpPr/>
            <p:nvPr/>
          </p:nvCxnSpPr>
          <p:spPr>
            <a:xfrm rot="16200000" flipH="1">
              <a:off x="2754314" y="2981462"/>
              <a:ext cx="304800" cy="1524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advTm="11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latin typeface="MS Reference Sans Serif" pitchFamily="34" charset="0"/>
                <a:cs typeface="Microsoft Sans Serif" pitchFamily="34" charset="0"/>
              </a:rPr>
              <a:t>Typical  Mine Costs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02550" y="1365888"/>
          <a:ext cx="8915400" cy="4439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050"/>
                <a:gridCol w="4876800"/>
                <a:gridCol w="1626550"/>
              </a:tblGrid>
              <a:tr h="6345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Loss</a:t>
                      </a:r>
                      <a:endParaRPr lang="en-US" sz="2800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C000"/>
                          </a:solidFill>
                          <a:latin typeface="MS Reference Sans Serif" pitchFamily="34" charset="0"/>
                        </a:rPr>
                        <a:t>Formulae</a:t>
                      </a:r>
                      <a:endParaRPr lang="en-US" sz="2800" dirty="0">
                        <a:solidFill>
                          <a:srgbClr val="FFC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Cost</a:t>
                      </a:r>
                      <a:endParaRPr lang="en-US" sz="2800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99100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Production Loss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Revenue/t – Processing Cost/t –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Cost of consumables/t</a:t>
                      </a:r>
                      <a:endParaRPr lang="en-US" sz="2000" i="0" dirty="0">
                        <a:solidFill>
                          <a:srgbClr val="FFC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R1,127/t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99100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Sweepings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((</a:t>
                      </a: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Revenue – Processing cost) ÷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 area </a:t>
                      </a: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mined) </a:t>
                      </a: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x density correction x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Height correction</a:t>
                      </a:r>
                      <a:endParaRPr lang="en-US" sz="2000" i="0" dirty="0">
                        <a:solidFill>
                          <a:srgbClr val="FFC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R727/m</a:t>
                      </a:r>
                      <a:r>
                        <a:rPr lang="en-US" sz="2000" b="1" baseline="30000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2</a:t>
                      </a:r>
                      <a:endParaRPr lang="en-US" sz="2000" b="1" baseline="30000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69541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Re-supporting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Support </a:t>
                      </a: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cost per </a:t>
                      </a: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m</a:t>
                      </a:r>
                      <a:r>
                        <a:rPr kumimoji="1" lang="en-US" sz="2000" b="0" i="0" u="none" strike="noStrike" kern="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2000" i="0" baseline="30000" dirty="0">
                        <a:solidFill>
                          <a:srgbClr val="FFC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R35.98/m</a:t>
                      </a:r>
                      <a:r>
                        <a:rPr lang="en-US" sz="2000" b="1" baseline="30000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2</a:t>
                      </a:r>
                      <a:endParaRPr lang="en-US" sz="2000" b="1" baseline="30000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6345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Dilution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MS Reference Sans Serif" pitchFamily="34" charset="0"/>
                          <a:ea typeface="+mn-ea"/>
                          <a:cs typeface="+mn-cs"/>
                        </a:rPr>
                        <a:t>Processing Cost ÷ tonnes mined </a:t>
                      </a:r>
                      <a:endParaRPr lang="en-US" sz="2000" i="0" dirty="0">
                        <a:solidFill>
                          <a:srgbClr val="FFC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MS Reference Sans Serif" pitchFamily="34" charset="0"/>
                        </a:rPr>
                        <a:t>R96.67/t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MS Reference Sans Serif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/>
          <p:cNvGrpSpPr/>
          <p:nvPr/>
        </p:nvGrpSpPr>
        <p:grpSpPr>
          <a:xfrm>
            <a:off x="471050" y="1835845"/>
            <a:ext cx="8576950" cy="1323946"/>
            <a:chOff x="471050" y="1835845"/>
            <a:chExt cx="8576950" cy="1323946"/>
          </a:xfrm>
        </p:grpSpPr>
        <p:sp>
          <p:nvSpPr>
            <p:cNvPr id="72" name="Cloud 71"/>
            <p:cNvSpPr/>
            <p:nvPr/>
          </p:nvSpPr>
          <p:spPr bwMode="auto">
            <a:xfrm rot="20295016" flipH="1">
              <a:off x="2222154" y="2625816"/>
              <a:ext cx="291580" cy="533975"/>
            </a:xfrm>
            <a:prstGeom prst="cloud">
              <a:avLst/>
            </a:prstGeom>
            <a:gradFill flip="none" rotWithShape="1">
              <a:gsLst>
                <a:gs pos="0">
                  <a:srgbClr val="FFFFFF"/>
                </a:gs>
                <a:gs pos="16000">
                  <a:srgbClr val="1F1F1F"/>
                </a:gs>
                <a:gs pos="17999">
                  <a:srgbClr val="FFFFFF"/>
                </a:gs>
                <a:gs pos="42000">
                  <a:srgbClr val="636363"/>
                </a:gs>
                <a:gs pos="53000">
                  <a:srgbClr val="CFCFCF"/>
                </a:gs>
                <a:gs pos="66000">
                  <a:srgbClr val="CFCFCF"/>
                </a:gs>
                <a:gs pos="75999">
                  <a:srgbClr val="1F1F1F"/>
                </a:gs>
                <a:gs pos="78999">
                  <a:srgbClr val="FFFFFF"/>
                </a:gs>
                <a:gs pos="100000">
                  <a:srgbClr val="7F7F7F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chemeClr val="tx1"/>
                </a:solidFill>
                <a:latin typeface="Garamond"/>
              </a:endParaRPr>
            </a:p>
          </p:txBody>
        </p:sp>
        <p:sp>
          <p:nvSpPr>
            <p:cNvPr id="26681" name="TextBox 24"/>
            <p:cNvSpPr txBox="1">
              <a:spLocks noChangeArrowheads="1"/>
            </p:cNvSpPr>
            <p:nvPr/>
          </p:nvSpPr>
          <p:spPr bwMode="auto">
            <a:xfrm>
              <a:off x="471050" y="1835845"/>
              <a:ext cx="28956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rgbClr val="FFC000"/>
                  </a:solidFill>
                  <a:latin typeface="Lucida Sans Unicode" pitchFamily="34" charset="0"/>
                </a:rPr>
                <a:t>Area </a:t>
              </a:r>
              <a:r>
                <a:rPr lang="en-US" dirty="0" smtClean="0">
                  <a:solidFill>
                    <a:srgbClr val="FFC000"/>
                  </a:solidFill>
                  <a:latin typeface="Lucida Sans Unicode" pitchFamily="34" charset="0"/>
                </a:rPr>
                <a:t>to be re-supported</a:t>
              </a:r>
              <a:endParaRPr lang="en-US" dirty="0">
                <a:solidFill>
                  <a:srgbClr val="FFC000"/>
                </a:solidFill>
                <a:latin typeface="Lucida Sans Unicode" pitchFamily="34" charset="0"/>
              </a:endParaRPr>
            </a:p>
            <a:p>
              <a:r>
                <a:rPr lang="en-US" dirty="0">
                  <a:solidFill>
                    <a:srgbClr val="FFC000"/>
                  </a:solidFill>
                  <a:latin typeface="Lucida Sans Unicode" pitchFamily="34" charset="0"/>
                </a:rPr>
                <a:t> 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>
              <a:off x="1549725" y="2173158"/>
              <a:ext cx="685800" cy="51276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/>
            <p:cNvSpPr/>
            <p:nvPr/>
          </p:nvSpPr>
          <p:spPr bwMode="auto">
            <a:xfrm>
              <a:off x="4323600" y="2590800"/>
              <a:ext cx="4724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en-US" sz="24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Re-supporting </a:t>
              </a:r>
              <a:r>
                <a:rPr lang="en-US" sz="24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Cost (Material)</a:t>
              </a:r>
              <a:endPara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54" name="Straight Connector 53"/>
          <p:cNvCxnSpPr/>
          <p:nvPr/>
        </p:nvCxnSpPr>
        <p:spPr>
          <a:xfrm rot="16200000" flipH="1">
            <a:off x="2795588" y="3562345"/>
            <a:ext cx="6096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 107"/>
          <p:cNvGrpSpPr/>
          <p:nvPr/>
        </p:nvGrpSpPr>
        <p:grpSpPr>
          <a:xfrm>
            <a:off x="1084213" y="1828800"/>
            <a:ext cx="6407137" cy="2159262"/>
            <a:chOff x="1084213" y="1828800"/>
            <a:chExt cx="6407137" cy="2159262"/>
          </a:xfrm>
        </p:grpSpPr>
        <p:sp>
          <p:nvSpPr>
            <p:cNvPr id="37" name="Rectangle 36"/>
            <p:cNvSpPr/>
            <p:nvPr/>
          </p:nvSpPr>
          <p:spPr bwMode="auto">
            <a:xfrm>
              <a:off x="3605150" y="1828800"/>
              <a:ext cx="3886200" cy="4619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en-US" sz="24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Dilution Cost</a:t>
              </a:r>
              <a:endPara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" name="Group 88"/>
            <p:cNvGrpSpPr>
              <a:grpSpLocks/>
            </p:cNvGrpSpPr>
            <p:nvPr/>
          </p:nvGrpSpPr>
          <p:grpSpPr bwMode="auto">
            <a:xfrm>
              <a:off x="1084213" y="2711800"/>
              <a:ext cx="1354869" cy="1276262"/>
              <a:chOff x="932576" y="2130917"/>
              <a:chExt cx="1354869" cy="1276262"/>
            </a:xfrm>
          </p:grpSpPr>
          <p:sp>
            <p:nvSpPr>
              <p:cNvPr id="46" name="Cloud 45"/>
              <p:cNvSpPr/>
              <p:nvPr/>
            </p:nvSpPr>
            <p:spPr bwMode="auto">
              <a:xfrm rot="20373263" flipH="1">
                <a:off x="2136191" y="2130917"/>
                <a:ext cx="151254" cy="398536"/>
              </a:xfrm>
              <a:prstGeom prst="cloud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FFC000"/>
                  </a:solidFill>
                  <a:latin typeface="Garamond"/>
                </a:endParaRPr>
              </a:p>
            </p:txBody>
          </p:sp>
          <p:sp>
            <p:nvSpPr>
              <p:cNvPr id="26676" name="TextBox 22"/>
              <p:cNvSpPr txBox="1">
                <a:spLocks noChangeArrowheads="1"/>
              </p:cNvSpPr>
              <p:nvPr/>
            </p:nvSpPr>
            <p:spPr bwMode="auto">
              <a:xfrm>
                <a:off x="932576" y="3037847"/>
                <a:ext cx="109512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dirty="0">
                    <a:solidFill>
                      <a:srgbClr val="FFC000"/>
                    </a:solidFill>
                    <a:latin typeface="Lucida Sans Unicode" pitchFamily="34" charset="0"/>
                  </a:rPr>
                  <a:t>Rockfall</a:t>
                </a:r>
              </a:p>
            </p:txBody>
          </p:sp>
          <p:cxnSp>
            <p:nvCxnSpPr>
              <p:cNvPr id="24" name="Straight Arrow Connector 23"/>
              <p:cNvCxnSpPr/>
              <p:nvPr/>
            </p:nvCxnSpPr>
            <p:spPr bwMode="auto">
              <a:xfrm rot="5400000" flipH="1" flipV="1">
                <a:off x="1608944" y="2432981"/>
                <a:ext cx="652463" cy="574675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629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458200" cy="7874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rgbClr val="FFC000"/>
                </a:solidFill>
                <a:latin typeface="MS Reference Sans Serif" pitchFamily="34" charset="0"/>
              </a:rPr>
              <a:t>Small Rockfalls</a:t>
            </a:r>
          </a:p>
        </p:txBody>
      </p:sp>
      <p:grpSp>
        <p:nvGrpSpPr>
          <p:cNvPr id="4" name="Group 87"/>
          <p:cNvGrpSpPr>
            <a:grpSpLocks/>
          </p:cNvGrpSpPr>
          <p:nvPr/>
        </p:nvGrpSpPr>
        <p:grpSpPr bwMode="auto">
          <a:xfrm>
            <a:off x="595313" y="2359020"/>
            <a:ext cx="3519487" cy="3167063"/>
            <a:chOff x="442914" y="1778137"/>
            <a:chExt cx="3519487" cy="3167062"/>
          </a:xfrm>
        </p:grpSpPr>
        <p:sp>
          <p:nvSpPr>
            <p:cNvPr id="26667" name="Line 28"/>
            <p:cNvSpPr>
              <a:spLocks noChangeShapeType="1"/>
            </p:cNvSpPr>
            <p:nvPr/>
          </p:nvSpPr>
          <p:spPr bwMode="auto">
            <a:xfrm flipH="1">
              <a:off x="442914" y="1778137"/>
              <a:ext cx="0" cy="31670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8" name="Line 29"/>
            <p:cNvSpPr>
              <a:spLocks noChangeShapeType="1"/>
            </p:cNvSpPr>
            <p:nvPr/>
          </p:nvSpPr>
          <p:spPr bwMode="auto">
            <a:xfrm flipH="1">
              <a:off x="719201" y="3332237"/>
              <a:ext cx="3219450" cy="1038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9" name="Line 30"/>
            <p:cNvSpPr>
              <a:spLocks noChangeShapeType="1"/>
            </p:cNvSpPr>
            <p:nvPr/>
          </p:nvSpPr>
          <p:spPr bwMode="auto">
            <a:xfrm flipH="1">
              <a:off x="741364" y="2265499"/>
              <a:ext cx="0" cy="233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0" name="Line 31"/>
            <p:cNvSpPr>
              <a:spLocks noChangeShapeType="1"/>
            </p:cNvSpPr>
            <p:nvPr/>
          </p:nvSpPr>
          <p:spPr bwMode="auto">
            <a:xfrm flipH="1">
              <a:off x="727076" y="3397387"/>
              <a:ext cx="3235325" cy="10556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1" name="Line 33"/>
            <p:cNvSpPr>
              <a:spLocks noChangeShapeType="1"/>
            </p:cNvSpPr>
            <p:nvPr/>
          </p:nvSpPr>
          <p:spPr bwMode="auto">
            <a:xfrm flipH="1">
              <a:off x="592139" y="1778137"/>
              <a:ext cx="0" cy="3135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2" name="Freeform 44"/>
            <p:cNvSpPr>
              <a:spLocks/>
            </p:cNvSpPr>
            <p:nvPr/>
          </p:nvSpPr>
          <p:spPr bwMode="auto">
            <a:xfrm flipH="1">
              <a:off x="754064" y="1778137"/>
              <a:ext cx="2752725" cy="3148012"/>
            </a:xfrm>
            <a:custGeom>
              <a:avLst/>
              <a:gdLst>
                <a:gd name="T0" fmla="*/ 2147483647 w 1658"/>
                <a:gd name="T1" fmla="*/ 0 h 2322"/>
                <a:gd name="T2" fmla="*/ 2147483647 w 1658"/>
                <a:gd name="T3" fmla="*/ 2147483647 h 2322"/>
                <a:gd name="T4" fmla="*/ 2147483647 w 1658"/>
                <a:gd name="T5" fmla="*/ 2147483647 h 2322"/>
                <a:gd name="T6" fmla="*/ 2147483647 w 1658"/>
                <a:gd name="T7" fmla="*/ 2147483647 h 2322"/>
                <a:gd name="T8" fmla="*/ 2147483647 w 1658"/>
                <a:gd name="T9" fmla="*/ 2147483647 h 2322"/>
                <a:gd name="T10" fmla="*/ 0 w 1658"/>
                <a:gd name="T11" fmla="*/ 2147483647 h 2322"/>
                <a:gd name="T12" fmla="*/ 2147483647 w 1658"/>
                <a:gd name="T13" fmla="*/ 2147483647 h 2322"/>
                <a:gd name="T14" fmla="*/ 2147483647 w 1658"/>
                <a:gd name="T15" fmla="*/ 2147483647 h 2322"/>
                <a:gd name="T16" fmla="*/ 2147483647 w 1658"/>
                <a:gd name="T17" fmla="*/ 2147483647 h 2322"/>
                <a:gd name="T18" fmla="*/ 2147483647 w 1658"/>
                <a:gd name="T19" fmla="*/ 2147483647 h 23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58"/>
                <a:gd name="T31" fmla="*/ 0 h 2322"/>
                <a:gd name="T32" fmla="*/ 1658 w 1658"/>
                <a:gd name="T33" fmla="*/ 2322 h 23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58" h="2322">
                  <a:moveTo>
                    <a:pt x="1656" y="0"/>
                  </a:moveTo>
                  <a:lnTo>
                    <a:pt x="1656" y="340"/>
                  </a:lnTo>
                  <a:lnTo>
                    <a:pt x="749" y="23"/>
                  </a:lnTo>
                  <a:lnTo>
                    <a:pt x="227" y="1270"/>
                  </a:lnTo>
                  <a:lnTo>
                    <a:pt x="45" y="1202"/>
                  </a:lnTo>
                  <a:lnTo>
                    <a:pt x="0" y="1315"/>
                  </a:lnTo>
                  <a:lnTo>
                    <a:pt x="386" y="1474"/>
                  </a:lnTo>
                  <a:lnTo>
                    <a:pt x="338" y="1626"/>
                  </a:lnTo>
                  <a:lnTo>
                    <a:pt x="1658" y="2082"/>
                  </a:lnTo>
                  <a:lnTo>
                    <a:pt x="1658" y="232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>
                <a:solidFill>
                  <a:srgbClr val="FFC000"/>
                </a:solidFill>
                <a:latin typeface="Garamond" pitchFamily="18" charset="0"/>
              </a:endParaRPr>
            </a:p>
          </p:txBody>
        </p:sp>
        <p:sp>
          <p:nvSpPr>
            <p:cNvPr id="26673" name="Line 31"/>
            <p:cNvSpPr>
              <a:spLocks noChangeShapeType="1"/>
            </p:cNvSpPr>
            <p:nvPr/>
          </p:nvSpPr>
          <p:spPr bwMode="auto">
            <a:xfrm flipH="1">
              <a:off x="762001" y="3256799"/>
              <a:ext cx="3124200" cy="10144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 rot="16200000" flipH="1">
              <a:off x="2754314" y="2981462"/>
              <a:ext cx="304800" cy="1524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Rectangle 81"/>
          <p:cNvSpPr/>
          <p:nvPr/>
        </p:nvSpPr>
        <p:spPr bwMode="auto">
          <a:xfrm>
            <a:off x="4419600" y="3429000"/>
            <a:ext cx="4724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Production </a:t>
            </a:r>
            <a:r>
              <a: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Cleaning-up and re-supporting</a:t>
            </a:r>
            <a:endParaRPr lang="en-US" sz="2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602112" y="6184075"/>
            <a:ext cx="3423138" cy="569913"/>
            <a:chOff x="722" y="2406"/>
            <a:chExt cx="5023" cy="940"/>
          </a:xfrm>
        </p:grpSpPr>
        <p:sp>
          <p:nvSpPr>
            <p:cNvPr id="59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>
                <a:gd name="T0" fmla="*/ 626 w 1596"/>
                <a:gd name="T1" fmla="*/ 134 h 614"/>
                <a:gd name="T2" fmla="*/ 663 w 1596"/>
                <a:gd name="T3" fmla="*/ 238 h 614"/>
                <a:gd name="T4" fmla="*/ 686 w 1596"/>
                <a:gd name="T5" fmla="*/ 301 h 614"/>
                <a:gd name="T6" fmla="*/ 696 w 1596"/>
                <a:gd name="T7" fmla="*/ 255 h 614"/>
                <a:gd name="T8" fmla="*/ 758 w 1596"/>
                <a:gd name="T9" fmla="*/ 8 h 614"/>
                <a:gd name="T10" fmla="*/ 761 w 1596"/>
                <a:gd name="T11" fmla="*/ 0 h 614"/>
                <a:gd name="T12" fmla="*/ 831 w 1596"/>
                <a:gd name="T13" fmla="*/ 0 h 614"/>
                <a:gd name="T14" fmla="*/ 875 w 1596"/>
                <a:gd name="T15" fmla="*/ 0 h 614"/>
                <a:gd name="T16" fmla="*/ 863 w 1596"/>
                <a:gd name="T17" fmla="*/ 48 h 614"/>
                <a:gd name="T18" fmla="*/ 802 w 1596"/>
                <a:gd name="T19" fmla="*/ 296 h 614"/>
                <a:gd name="T20" fmla="*/ 803 w 1596"/>
                <a:gd name="T21" fmla="*/ 299 h 614"/>
                <a:gd name="T22" fmla="*/ 902 w 1596"/>
                <a:gd name="T23" fmla="*/ 196 h 614"/>
                <a:gd name="T24" fmla="*/ 963 w 1596"/>
                <a:gd name="T25" fmla="*/ 131 h 614"/>
                <a:gd name="T26" fmla="*/ 1062 w 1596"/>
                <a:gd name="T27" fmla="*/ 131 h 614"/>
                <a:gd name="T28" fmla="*/ 1582 w 1596"/>
                <a:gd name="T29" fmla="*/ 131 h 614"/>
                <a:gd name="T30" fmla="*/ 1594 w 1596"/>
                <a:gd name="T31" fmla="*/ 134 h 614"/>
                <a:gd name="T32" fmla="*/ 1577 w 1596"/>
                <a:gd name="T33" fmla="*/ 204 h 614"/>
                <a:gd name="T34" fmla="*/ 1566 w 1596"/>
                <a:gd name="T35" fmla="*/ 247 h 614"/>
                <a:gd name="T36" fmla="*/ 1480 w 1596"/>
                <a:gd name="T37" fmla="*/ 247 h 614"/>
                <a:gd name="T38" fmla="*/ 1027 w 1596"/>
                <a:gd name="T39" fmla="*/ 247 h 614"/>
                <a:gd name="T40" fmla="*/ 1009 w 1596"/>
                <a:gd name="T41" fmla="*/ 255 h 614"/>
                <a:gd name="T42" fmla="*/ 796 w 1596"/>
                <a:gd name="T43" fmla="*/ 477 h 614"/>
                <a:gd name="T44" fmla="*/ 664 w 1596"/>
                <a:gd name="T45" fmla="*/ 614 h 614"/>
                <a:gd name="T46" fmla="*/ 643 w 1596"/>
                <a:gd name="T47" fmla="*/ 558 h 614"/>
                <a:gd name="T48" fmla="*/ 538 w 1596"/>
                <a:gd name="T49" fmla="*/ 255 h 614"/>
                <a:gd name="T50" fmla="*/ 524 w 1596"/>
                <a:gd name="T51" fmla="*/ 247 h 614"/>
                <a:gd name="T52" fmla="*/ 200 w 1596"/>
                <a:gd name="T53" fmla="*/ 247 h 614"/>
                <a:gd name="T54" fmla="*/ 0 w 1596"/>
                <a:gd name="T55" fmla="*/ 247 h 614"/>
                <a:gd name="T56" fmla="*/ 3 w 1596"/>
                <a:gd name="T57" fmla="*/ 229 h 614"/>
                <a:gd name="T58" fmla="*/ 28 w 1596"/>
                <a:gd name="T59" fmla="*/ 134 h 614"/>
                <a:gd name="T60" fmla="*/ 40 w 1596"/>
                <a:gd name="T61" fmla="*/ 131 h 614"/>
                <a:gd name="T62" fmla="*/ 401 w 1596"/>
                <a:gd name="T63" fmla="*/ 131 h 614"/>
                <a:gd name="T64" fmla="*/ 626 w 1596"/>
                <a:gd name="T65" fmla="*/ 131 h 6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6"/>
                <a:gd name="T100" fmla="*/ 0 h 614"/>
                <a:gd name="T101" fmla="*/ 1596 w 1596"/>
                <a:gd name="T102" fmla="*/ 614 h 6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29 w 1595"/>
                <a:gd name="T103" fmla="*/ 1 h 6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95"/>
                <a:gd name="T157" fmla="*/ 0 h 642"/>
                <a:gd name="T158" fmla="*/ 1595 w 1595"/>
                <a:gd name="T159" fmla="*/ 642 h 6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>
                <a:gd name="T0" fmla="*/ 29 w 1595"/>
                <a:gd name="T1" fmla="*/ 1 h 642"/>
                <a:gd name="T2" fmla="*/ 37 w 1595"/>
                <a:gd name="T3" fmla="*/ 1 h 642"/>
                <a:gd name="T4" fmla="*/ 108 w 1595"/>
                <a:gd name="T5" fmla="*/ 1 h 642"/>
                <a:gd name="T6" fmla="*/ 345 w 1595"/>
                <a:gd name="T7" fmla="*/ 1 h 642"/>
                <a:gd name="T8" fmla="*/ 528 w 1595"/>
                <a:gd name="T9" fmla="*/ 1 h 642"/>
                <a:gd name="T10" fmla="*/ 538 w 1595"/>
                <a:gd name="T11" fmla="*/ 0 h 642"/>
                <a:gd name="T12" fmla="*/ 540 w 1595"/>
                <a:gd name="T13" fmla="*/ 8 h 642"/>
                <a:gd name="T14" fmla="*/ 560 w 1595"/>
                <a:gd name="T15" fmla="*/ 65 h 642"/>
                <a:gd name="T16" fmla="*/ 628 w 1595"/>
                <a:gd name="T17" fmla="*/ 255 h 642"/>
                <a:gd name="T18" fmla="*/ 681 w 1595"/>
                <a:gd name="T19" fmla="*/ 399 h 642"/>
                <a:gd name="T20" fmla="*/ 684 w 1595"/>
                <a:gd name="T21" fmla="*/ 406 h 642"/>
                <a:gd name="T22" fmla="*/ 691 w 1595"/>
                <a:gd name="T23" fmla="*/ 399 h 642"/>
                <a:gd name="T24" fmla="*/ 746 w 1595"/>
                <a:gd name="T25" fmla="*/ 343 h 642"/>
                <a:gd name="T26" fmla="*/ 930 w 1595"/>
                <a:gd name="T27" fmla="*/ 153 h 642"/>
                <a:gd name="T28" fmla="*/ 1071 w 1595"/>
                <a:gd name="T29" fmla="*/ 8 h 642"/>
                <a:gd name="T30" fmla="*/ 1080 w 1595"/>
                <a:gd name="T31" fmla="*/ 0 h 642"/>
                <a:gd name="T32" fmla="*/ 1089 w 1595"/>
                <a:gd name="T33" fmla="*/ 0 h 642"/>
                <a:gd name="T34" fmla="*/ 1159 w 1595"/>
                <a:gd name="T35" fmla="*/ 0 h 642"/>
                <a:gd name="T36" fmla="*/ 1400 w 1595"/>
                <a:gd name="T37" fmla="*/ 0 h 642"/>
                <a:gd name="T38" fmla="*/ 1584 w 1595"/>
                <a:gd name="T39" fmla="*/ 0 h 642"/>
                <a:gd name="T40" fmla="*/ 1595 w 1595"/>
                <a:gd name="T41" fmla="*/ 0 h 642"/>
                <a:gd name="T42" fmla="*/ 1593 w 1595"/>
                <a:gd name="T43" fmla="*/ 3 h 642"/>
                <a:gd name="T44" fmla="*/ 1590 w 1595"/>
                <a:gd name="T45" fmla="*/ 19 h 642"/>
                <a:gd name="T46" fmla="*/ 1576 w 1595"/>
                <a:gd name="T47" fmla="*/ 75 h 642"/>
                <a:gd name="T48" fmla="*/ 1565 w 1595"/>
                <a:gd name="T49" fmla="*/ 117 h 642"/>
                <a:gd name="T50" fmla="*/ 1565 w 1595"/>
                <a:gd name="T51" fmla="*/ 119 h 642"/>
                <a:gd name="T52" fmla="*/ 1556 w 1595"/>
                <a:gd name="T53" fmla="*/ 119 h 642"/>
                <a:gd name="T54" fmla="*/ 1497 w 1595"/>
                <a:gd name="T55" fmla="*/ 119 h 642"/>
                <a:gd name="T56" fmla="*/ 1296 w 1595"/>
                <a:gd name="T57" fmla="*/ 119 h 642"/>
                <a:gd name="T58" fmla="*/ 1141 w 1595"/>
                <a:gd name="T59" fmla="*/ 119 h 642"/>
                <a:gd name="T60" fmla="*/ 1134 w 1595"/>
                <a:gd name="T61" fmla="*/ 119 h 642"/>
                <a:gd name="T62" fmla="*/ 1124 w 1595"/>
                <a:gd name="T63" fmla="*/ 130 h 642"/>
                <a:gd name="T64" fmla="*/ 1054 w 1595"/>
                <a:gd name="T65" fmla="*/ 202 h 642"/>
                <a:gd name="T66" fmla="*/ 814 w 1595"/>
                <a:gd name="T67" fmla="*/ 446 h 642"/>
                <a:gd name="T68" fmla="*/ 632 w 1595"/>
                <a:gd name="T69" fmla="*/ 633 h 642"/>
                <a:gd name="T70" fmla="*/ 623 w 1595"/>
                <a:gd name="T71" fmla="*/ 642 h 642"/>
                <a:gd name="T72" fmla="*/ 619 w 1595"/>
                <a:gd name="T73" fmla="*/ 633 h 642"/>
                <a:gd name="T74" fmla="*/ 595 w 1595"/>
                <a:gd name="T75" fmla="*/ 561 h 642"/>
                <a:gd name="T76" fmla="*/ 514 w 1595"/>
                <a:gd name="T77" fmla="*/ 316 h 642"/>
                <a:gd name="T78" fmla="*/ 452 w 1595"/>
                <a:gd name="T79" fmla="*/ 128 h 642"/>
                <a:gd name="T80" fmla="*/ 451 w 1595"/>
                <a:gd name="T81" fmla="*/ 117 h 642"/>
                <a:gd name="T82" fmla="*/ 440 w 1595"/>
                <a:gd name="T83" fmla="*/ 119 h 642"/>
                <a:gd name="T84" fmla="*/ 380 w 1595"/>
                <a:gd name="T85" fmla="*/ 119 h 642"/>
                <a:gd name="T86" fmla="*/ 169 w 1595"/>
                <a:gd name="T87" fmla="*/ 119 h 642"/>
                <a:gd name="T88" fmla="*/ 9 w 1595"/>
                <a:gd name="T89" fmla="*/ 119 h 642"/>
                <a:gd name="T90" fmla="*/ 0 w 1595"/>
                <a:gd name="T91" fmla="*/ 119 h 642"/>
                <a:gd name="T92" fmla="*/ 0 w 1595"/>
                <a:gd name="T93" fmla="*/ 117 h 642"/>
                <a:gd name="T94" fmla="*/ 4 w 1595"/>
                <a:gd name="T95" fmla="*/ 102 h 642"/>
                <a:gd name="T96" fmla="*/ 16 w 1595"/>
                <a:gd name="T97" fmla="*/ 47 h 642"/>
                <a:gd name="T98" fmla="*/ 27 w 1595"/>
                <a:gd name="T99" fmla="*/ 5 h 642"/>
                <a:gd name="T100" fmla="*/ 29 w 1595"/>
                <a:gd name="T101" fmla="*/ 1 h 6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5"/>
                <a:gd name="T154" fmla="*/ 0 h 642"/>
                <a:gd name="T155" fmla="*/ 1595 w 1595"/>
                <a:gd name="T156" fmla="*/ 642 h 6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>
                <a:gd name="T0" fmla="*/ 45 w 249"/>
                <a:gd name="T1" fmla="*/ 204 h 309"/>
                <a:gd name="T2" fmla="*/ 72 w 249"/>
                <a:gd name="T3" fmla="*/ 209 h 309"/>
                <a:gd name="T4" fmla="*/ 81 w 249"/>
                <a:gd name="T5" fmla="*/ 239 h 309"/>
                <a:gd name="T6" fmla="*/ 91 w 249"/>
                <a:gd name="T7" fmla="*/ 248 h 309"/>
                <a:gd name="T8" fmla="*/ 125 w 249"/>
                <a:gd name="T9" fmla="*/ 255 h 309"/>
                <a:gd name="T10" fmla="*/ 147 w 249"/>
                <a:gd name="T11" fmla="*/ 253 h 309"/>
                <a:gd name="T12" fmla="*/ 165 w 249"/>
                <a:gd name="T13" fmla="*/ 242 h 309"/>
                <a:gd name="T14" fmla="*/ 174 w 249"/>
                <a:gd name="T15" fmla="*/ 232 h 309"/>
                <a:gd name="T16" fmla="*/ 174 w 249"/>
                <a:gd name="T17" fmla="*/ 218 h 309"/>
                <a:gd name="T18" fmla="*/ 172 w 249"/>
                <a:gd name="T19" fmla="*/ 211 h 309"/>
                <a:gd name="T20" fmla="*/ 165 w 249"/>
                <a:gd name="T21" fmla="*/ 204 h 309"/>
                <a:gd name="T22" fmla="*/ 140 w 249"/>
                <a:gd name="T23" fmla="*/ 195 h 309"/>
                <a:gd name="T24" fmla="*/ 110 w 249"/>
                <a:gd name="T25" fmla="*/ 186 h 309"/>
                <a:gd name="T26" fmla="*/ 74 w 249"/>
                <a:gd name="T27" fmla="*/ 172 h 309"/>
                <a:gd name="T28" fmla="*/ 42 w 249"/>
                <a:gd name="T29" fmla="*/ 156 h 309"/>
                <a:gd name="T30" fmla="*/ 24 w 249"/>
                <a:gd name="T31" fmla="*/ 135 h 309"/>
                <a:gd name="T32" fmla="*/ 14 w 249"/>
                <a:gd name="T33" fmla="*/ 97 h 309"/>
                <a:gd name="T34" fmla="*/ 19 w 249"/>
                <a:gd name="T35" fmla="*/ 72 h 309"/>
                <a:gd name="T36" fmla="*/ 54 w 249"/>
                <a:gd name="T37" fmla="*/ 24 h 309"/>
                <a:gd name="T38" fmla="*/ 100 w 249"/>
                <a:gd name="T39" fmla="*/ 5 h 309"/>
                <a:gd name="T40" fmla="*/ 149 w 249"/>
                <a:gd name="T41" fmla="*/ 2 h 309"/>
                <a:gd name="T42" fmla="*/ 219 w 249"/>
                <a:gd name="T43" fmla="*/ 23 h 309"/>
                <a:gd name="T44" fmla="*/ 235 w 249"/>
                <a:gd name="T45" fmla="*/ 42 h 309"/>
                <a:gd name="T46" fmla="*/ 249 w 249"/>
                <a:gd name="T47" fmla="*/ 97 h 309"/>
                <a:gd name="T48" fmla="*/ 204 w 249"/>
                <a:gd name="T49" fmla="*/ 97 h 309"/>
                <a:gd name="T50" fmla="*/ 176 w 249"/>
                <a:gd name="T51" fmla="*/ 88 h 309"/>
                <a:gd name="T52" fmla="*/ 167 w 249"/>
                <a:gd name="T53" fmla="*/ 67 h 309"/>
                <a:gd name="T54" fmla="*/ 142 w 249"/>
                <a:gd name="T55" fmla="*/ 58 h 309"/>
                <a:gd name="T56" fmla="*/ 112 w 249"/>
                <a:gd name="T57" fmla="*/ 60 h 309"/>
                <a:gd name="T58" fmla="*/ 100 w 249"/>
                <a:gd name="T59" fmla="*/ 67 h 309"/>
                <a:gd name="T60" fmla="*/ 89 w 249"/>
                <a:gd name="T61" fmla="*/ 82 h 309"/>
                <a:gd name="T62" fmla="*/ 91 w 249"/>
                <a:gd name="T63" fmla="*/ 93 h 309"/>
                <a:gd name="T64" fmla="*/ 105 w 249"/>
                <a:gd name="T65" fmla="*/ 105 h 309"/>
                <a:gd name="T66" fmla="*/ 140 w 249"/>
                <a:gd name="T67" fmla="*/ 119 h 309"/>
                <a:gd name="T68" fmla="*/ 153 w 249"/>
                <a:gd name="T69" fmla="*/ 123 h 309"/>
                <a:gd name="T70" fmla="*/ 158 w 249"/>
                <a:gd name="T71" fmla="*/ 125 h 309"/>
                <a:gd name="T72" fmla="*/ 205 w 249"/>
                <a:gd name="T73" fmla="*/ 144 h 309"/>
                <a:gd name="T74" fmla="*/ 230 w 249"/>
                <a:gd name="T75" fmla="*/ 162 h 309"/>
                <a:gd name="T76" fmla="*/ 244 w 249"/>
                <a:gd name="T77" fmla="*/ 181 h 309"/>
                <a:gd name="T78" fmla="*/ 248 w 249"/>
                <a:gd name="T79" fmla="*/ 202 h 309"/>
                <a:gd name="T80" fmla="*/ 248 w 249"/>
                <a:gd name="T81" fmla="*/ 225 h 309"/>
                <a:gd name="T82" fmla="*/ 214 w 249"/>
                <a:gd name="T83" fmla="*/ 281 h 309"/>
                <a:gd name="T84" fmla="*/ 188 w 249"/>
                <a:gd name="T85" fmla="*/ 295 h 309"/>
                <a:gd name="T86" fmla="*/ 112 w 249"/>
                <a:gd name="T87" fmla="*/ 309 h 309"/>
                <a:gd name="T88" fmla="*/ 54 w 249"/>
                <a:gd name="T89" fmla="*/ 301 h 309"/>
                <a:gd name="T90" fmla="*/ 21 w 249"/>
                <a:gd name="T91" fmla="*/ 279 h 309"/>
                <a:gd name="T92" fmla="*/ 0 w 249"/>
                <a:gd name="T93" fmla="*/ 213 h 3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9"/>
                <a:gd name="T142" fmla="*/ 0 h 309"/>
                <a:gd name="T143" fmla="*/ 249 w 249"/>
                <a:gd name="T144" fmla="*/ 309 h 3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>
                <a:gd name="T0" fmla="*/ 124 w 270"/>
                <a:gd name="T1" fmla="*/ 125 h 294"/>
                <a:gd name="T2" fmla="*/ 149 w 270"/>
                <a:gd name="T3" fmla="*/ 125 h 294"/>
                <a:gd name="T4" fmla="*/ 177 w 270"/>
                <a:gd name="T5" fmla="*/ 119 h 294"/>
                <a:gd name="T6" fmla="*/ 186 w 270"/>
                <a:gd name="T7" fmla="*/ 112 h 294"/>
                <a:gd name="T8" fmla="*/ 195 w 270"/>
                <a:gd name="T9" fmla="*/ 91 h 294"/>
                <a:gd name="T10" fmla="*/ 186 w 270"/>
                <a:gd name="T11" fmla="*/ 70 h 294"/>
                <a:gd name="T12" fmla="*/ 174 w 270"/>
                <a:gd name="T13" fmla="*/ 63 h 294"/>
                <a:gd name="T14" fmla="*/ 152 w 270"/>
                <a:gd name="T15" fmla="*/ 60 h 294"/>
                <a:gd name="T16" fmla="*/ 96 w 270"/>
                <a:gd name="T17" fmla="*/ 60 h 294"/>
                <a:gd name="T18" fmla="*/ 93 w 270"/>
                <a:gd name="T19" fmla="*/ 102 h 294"/>
                <a:gd name="T20" fmla="*/ 91 w 270"/>
                <a:gd name="T21" fmla="*/ 125 h 294"/>
                <a:gd name="T22" fmla="*/ 0 w 270"/>
                <a:gd name="T23" fmla="*/ 288 h 294"/>
                <a:gd name="T24" fmla="*/ 24 w 270"/>
                <a:gd name="T25" fmla="*/ 7 h 294"/>
                <a:gd name="T26" fmla="*/ 47 w 270"/>
                <a:gd name="T27" fmla="*/ 0 h 294"/>
                <a:gd name="T28" fmla="*/ 168 w 270"/>
                <a:gd name="T29" fmla="*/ 0 h 294"/>
                <a:gd name="T30" fmla="*/ 221 w 270"/>
                <a:gd name="T31" fmla="*/ 9 h 294"/>
                <a:gd name="T32" fmla="*/ 253 w 270"/>
                <a:gd name="T33" fmla="*/ 24 h 294"/>
                <a:gd name="T34" fmla="*/ 267 w 270"/>
                <a:gd name="T35" fmla="*/ 53 h 294"/>
                <a:gd name="T36" fmla="*/ 268 w 270"/>
                <a:gd name="T37" fmla="*/ 88 h 294"/>
                <a:gd name="T38" fmla="*/ 256 w 270"/>
                <a:gd name="T39" fmla="*/ 121 h 294"/>
                <a:gd name="T40" fmla="*/ 246 w 270"/>
                <a:gd name="T41" fmla="*/ 133 h 294"/>
                <a:gd name="T42" fmla="*/ 218 w 270"/>
                <a:gd name="T43" fmla="*/ 153 h 294"/>
                <a:gd name="T44" fmla="*/ 235 w 270"/>
                <a:gd name="T45" fmla="*/ 165 h 294"/>
                <a:gd name="T46" fmla="*/ 244 w 270"/>
                <a:gd name="T47" fmla="*/ 183 h 294"/>
                <a:gd name="T48" fmla="*/ 247 w 270"/>
                <a:gd name="T49" fmla="*/ 218 h 294"/>
                <a:gd name="T50" fmla="*/ 247 w 270"/>
                <a:gd name="T51" fmla="*/ 232 h 294"/>
                <a:gd name="T52" fmla="*/ 246 w 270"/>
                <a:gd name="T53" fmla="*/ 250 h 294"/>
                <a:gd name="T54" fmla="*/ 251 w 270"/>
                <a:gd name="T55" fmla="*/ 279 h 294"/>
                <a:gd name="T56" fmla="*/ 254 w 270"/>
                <a:gd name="T57" fmla="*/ 292 h 294"/>
                <a:gd name="T58" fmla="*/ 253 w 270"/>
                <a:gd name="T59" fmla="*/ 294 h 294"/>
                <a:gd name="T60" fmla="*/ 175 w 270"/>
                <a:gd name="T61" fmla="*/ 294 h 294"/>
                <a:gd name="T62" fmla="*/ 172 w 270"/>
                <a:gd name="T63" fmla="*/ 279 h 294"/>
                <a:gd name="T64" fmla="*/ 172 w 270"/>
                <a:gd name="T65" fmla="*/ 248 h 294"/>
                <a:gd name="T66" fmla="*/ 172 w 270"/>
                <a:gd name="T67" fmla="*/ 220 h 294"/>
                <a:gd name="T68" fmla="*/ 170 w 270"/>
                <a:gd name="T69" fmla="*/ 200 h 294"/>
                <a:gd name="T70" fmla="*/ 158 w 270"/>
                <a:gd name="T71" fmla="*/ 190 h 294"/>
                <a:gd name="T72" fmla="*/ 135 w 270"/>
                <a:gd name="T73" fmla="*/ 184 h 294"/>
                <a:gd name="T74" fmla="*/ 103 w 270"/>
                <a:gd name="T75" fmla="*/ 184 h 294"/>
                <a:gd name="T76" fmla="*/ 84 w 270"/>
                <a:gd name="T77" fmla="*/ 188 h 294"/>
                <a:gd name="T78" fmla="*/ 75 w 270"/>
                <a:gd name="T79" fmla="*/ 292 h 294"/>
                <a:gd name="T80" fmla="*/ 63 w 270"/>
                <a:gd name="T81" fmla="*/ 294 h 294"/>
                <a:gd name="T82" fmla="*/ 0 w 270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"/>
                <a:gd name="T127" fmla="*/ 0 h 294"/>
                <a:gd name="T128" fmla="*/ 270 w 270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>
                <a:gd name="T0" fmla="*/ 0 w 297"/>
                <a:gd name="T1" fmla="*/ 294 h 294"/>
                <a:gd name="T2" fmla="*/ 0 w 297"/>
                <a:gd name="T3" fmla="*/ 288 h 294"/>
                <a:gd name="T4" fmla="*/ 3 w 297"/>
                <a:gd name="T5" fmla="*/ 248 h 294"/>
                <a:gd name="T6" fmla="*/ 16 w 297"/>
                <a:gd name="T7" fmla="*/ 111 h 294"/>
                <a:gd name="T8" fmla="*/ 25 w 297"/>
                <a:gd name="T9" fmla="*/ 7 h 294"/>
                <a:gd name="T10" fmla="*/ 26 w 297"/>
                <a:gd name="T11" fmla="*/ 0 h 294"/>
                <a:gd name="T12" fmla="*/ 37 w 297"/>
                <a:gd name="T13" fmla="*/ 0 h 294"/>
                <a:gd name="T14" fmla="*/ 72 w 297"/>
                <a:gd name="T15" fmla="*/ 0 h 294"/>
                <a:gd name="T16" fmla="*/ 98 w 297"/>
                <a:gd name="T17" fmla="*/ 0 h 294"/>
                <a:gd name="T18" fmla="*/ 100 w 297"/>
                <a:gd name="T19" fmla="*/ 0 h 294"/>
                <a:gd name="T20" fmla="*/ 98 w 297"/>
                <a:gd name="T21" fmla="*/ 3 h 294"/>
                <a:gd name="T22" fmla="*/ 98 w 297"/>
                <a:gd name="T23" fmla="*/ 17 h 294"/>
                <a:gd name="T24" fmla="*/ 93 w 297"/>
                <a:gd name="T25" fmla="*/ 70 h 294"/>
                <a:gd name="T26" fmla="*/ 91 w 297"/>
                <a:gd name="T27" fmla="*/ 111 h 294"/>
                <a:gd name="T28" fmla="*/ 91 w 297"/>
                <a:gd name="T29" fmla="*/ 112 h 294"/>
                <a:gd name="T30" fmla="*/ 93 w 297"/>
                <a:gd name="T31" fmla="*/ 111 h 294"/>
                <a:gd name="T32" fmla="*/ 109 w 297"/>
                <a:gd name="T33" fmla="*/ 95 h 294"/>
                <a:gd name="T34" fmla="*/ 162 w 297"/>
                <a:gd name="T35" fmla="*/ 44 h 294"/>
                <a:gd name="T36" fmla="*/ 202 w 297"/>
                <a:gd name="T37" fmla="*/ 3 h 294"/>
                <a:gd name="T38" fmla="*/ 206 w 297"/>
                <a:gd name="T39" fmla="*/ 0 h 294"/>
                <a:gd name="T40" fmla="*/ 207 w 297"/>
                <a:gd name="T41" fmla="*/ 0 h 294"/>
                <a:gd name="T42" fmla="*/ 220 w 297"/>
                <a:gd name="T43" fmla="*/ 0 h 294"/>
                <a:gd name="T44" fmla="*/ 262 w 297"/>
                <a:gd name="T45" fmla="*/ 0 h 294"/>
                <a:gd name="T46" fmla="*/ 294 w 297"/>
                <a:gd name="T47" fmla="*/ 0 h 294"/>
                <a:gd name="T48" fmla="*/ 297 w 297"/>
                <a:gd name="T49" fmla="*/ 0 h 294"/>
                <a:gd name="T50" fmla="*/ 294 w 297"/>
                <a:gd name="T51" fmla="*/ 3 h 294"/>
                <a:gd name="T52" fmla="*/ 276 w 297"/>
                <a:gd name="T53" fmla="*/ 19 h 294"/>
                <a:gd name="T54" fmla="*/ 214 w 297"/>
                <a:gd name="T55" fmla="*/ 77 h 294"/>
                <a:gd name="T56" fmla="*/ 167 w 297"/>
                <a:gd name="T57" fmla="*/ 121 h 294"/>
                <a:gd name="T58" fmla="*/ 165 w 297"/>
                <a:gd name="T59" fmla="*/ 123 h 294"/>
                <a:gd name="T60" fmla="*/ 167 w 297"/>
                <a:gd name="T61" fmla="*/ 126 h 294"/>
                <a:gd name="T62" fmla="*/ 181 w 297"/>
                <a:gd name="T63" fmla="*/ 151 h 294"/>
                <a:gd name="T64" fmla="*/ 232 w 297"/>
                <a:gd name="T65" fmla="*/ 230 h 294"/>
                <a:gd name="T66" fmla="*/ 269 w 297"/>
                <a:gd name="T67" fmla="*/ 292 h 294"/>
                <a:gd name="T68" fmla="*/ 272 w 297"/>
                <a:gd name="T69" fmla="*/ 294 h 294"/>
                <a:gd name="T70" fmla="*/ 269 w 297"/>
                <a:gd name="T71" fmla="*/ 294 h 294"/>
                <a:gd name="T72" fmla="*/ 258 w 297"/>
                <a:gd name="T73" fmla="*/ 294 h 294"/>
                <a:gd name="T74" fmla="*/ 216 w 297"/>
                <a:gd name="T75" fmla="*/ 294 h 294"/>
                <a:gd name="T76" fmla="*/ 185 w 297"/>
                <a:gd name="T77" fmla="*/ 294 h 294"/>
                <a:gd name="T78" fmla="*/ 183 w 297"/>
                <a:gd name="T79" fmla="*/ 294 h 294"/>
                <a:gd name="T80" fmla="*/ 181 w 297"/>
                <a:gd name="T81" fmla="*/ 292 h 294"/>
                <a:gd name="T82" fmla="*/ 170 w 297"/>
                <a:gd name="T83" fmla="*/ 276 h 294"/>
                <a:gd name="T84" fmla="*/ 137 w 297"/>
                <a:gd name="T85" fmla="*/ 221 h 294"/>
                <a:gd name="T86" fmla="*/ 111 w 297"/>
                <a:gd name="T87" fmla="*/ 179 h 294"/>
                <a:gd name="T88" fmla="*/ 111 w 297"/>
                <a:gd name="T89" fmla="*/ 176 h 294"/>
                <a:gd name="T90" fmla="*/ 109 w 297"/>
                <a:gd name="T91" fmla="*/ 177 h 294"/>
                <a:gd name="T92" fmla="*/ 105 w 297"/>
                <a:gd name="T93" fmla="*/ 181 h 294"/>
                <a:gd name="T94" fmla="*/ 93 w 297"/>
                <a:gd name="T95" fmla="*/ 193 h 294"/>
                <a:gd name="T96" fmla="*/ 83 w 297"/>
                <a:gd name="T97" fmla="*/ 202 h 294"/>
                <a:gd name="T98" fmla="*/ 83 w 297"/>
                <a:gd name="T99" fmla="*/ 202 h 294"/>
                <a:gd name="T100" fmla="*/ 81 w 297"/>
                <a:gd name="T101" fmla="*/ 206 h 294"/>
                <a:gd name="T102" fmla="*/ 81 w 297"/>
                <a:gd name="T103" fmla="*/ 218 h 294"/>
                <a:gd name="T104" fmla="*/ 75 w 297"/>
                <a:gd name="T105" fmla="*/ 260 h 294"/>
                <a:gd name="T106" fmla="*/ 74 w 297"/>
                <a:gd name="T107" fmla="*/ 292 h 294"/>
                <a:gd name="T108" fmla="*/ 74 w 297"/>
                <a:gd name="T109" fmla="*/ 294 h 294"/>
                <a:gd name="T110" fmla="*/ 72 w 297"/>
                <a:gd name="T111" fmla="*/ 294 h 294"/>
                <a:gd name="T112" fmla="*/ 61 w 297"/>
                <a:gd name="T113" fmla="*/ 294 h 294"/>
                <a:gd name="T114" fmla="*/ 26 w 297"/>
                <a:gd name="T115" fmla="*/ 294 h 294"/>
                <a:gd name="T116" fmla="*/ 0 w 297"/>
                <a:gd name="T117" fmla="*/ 294 h 294"/>
                <a:gd name="T118" fmla="*/ 0 w 297"/>
                <a:gd name="T119" fmla="*/ 294 h 294"/>
                <a:gd name="T120" fmla="*/ 0 w 297"/>
                <a:gd name="T121" fmla="*/ 294 h 2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7"/>
                <a:gd name="T184" fmla="*/ 0 h 294"/>
                <a:gd name="T185" fmla="*/ 297 w 297"/>
                <a:gd name="T186" fmla="*/ 294 h 2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>
                <a:gd name="T0" fmla="*/ 269 w 281"/>
                <a:gd name="T1" fmla="*/ 207 h 309"/>
                <a:gd name="T2" fmla="*/ 248 w 281"/>
                <a:gd name="T3" fmla="*/ 253 h 309"/>
                <a:gd name="T4" fmla="*/ 223 w 281"/>
                <a:gd name="T5" fmla="*/ 279 h 309"/>
                <a:gd name="T6" fmla="*/ 202 w 281"/>
                <a:gd name="T7" fmla="*/ 293 h 309"/>
                <a:gd name="T8" fmla="*/ 141 w 281"/>
                <a:gd name="T9" fmla="*/ 309 h 309"/>
                <a:gd name="T10" fmla="*/ 121 w 281"/>
                <a:gd name="T11" fmla="*/ 309 h 309"/>
                <a:gd name="T12" fmla="*/ 65 w 281"/>
                <a:gd name="T13" fmla="*/ 295 h 309"/>
                <a:gd name="T14" fmla="*/ 32 w 281"/>
                <a:gd name="T15" fmla="*/ 267 h 309"/>
                <a:gd name="T16" fmla="*/ 16 w 281"/>
                <a:gd name="T17" fmla="*/ 246 h 309"/>
                <a:gd name="T18" fmla="*/ 0 w 281"/>
                <a:gd name="T19" fmla="*/ 169 h 309"/>
                <a:gd name="T20" fmla="*/ 2 w 281"/>
                <a:gd name="T21" fmla="*/ 146 h 309"/>
                <a:gd name="T22" fmla="*/ 21 w 281"/>
                <a:gd name="T23" fmla="*/ 84 h 309"/>
                <a:gd name="T24" fmla="*/ 51 w 281"/>
                <a:gd name="T25" fmla="*/ 44 h 309"/>
                <a:gd name="T26" fmla="*/ 74 w 281"/>
                <a:gd name="T27" fmla="*/ 24 h 309"/>
                <a:gd name="T28" fmla="*/ 151 w 281"/>
                <a:gd name="T29" fmla="*/ 2 h 309"/>
                <a:gd name="T30" fmla="*/ 171 w 281"/>
                <a:gd name="T31" fmla="*/ 2 h 309"/>
                <a:gd name="T32" fmla="*/ 218 w 281"/>
                <a:gd name="T33" fmla="*/ 10 h 309"/>
                <a:gd name="T34" fmla="*/ 250 w 281"/>
                <a:gd name="T35" fmla="*/ 28 h 309"/>
                <a:gd name="T36" fmla="*/ 262 w 281"/>
                <a:gd name="T37" fmla="*/ 44 h 309"/>
                <a:gd name="T38" fmla="*/ 280 w 281"/>
                <a:gd name="T39" fmla="*/ 98 h 309"/>
                <a:gd name="T40" fmla="*/ 280 w 281"/>
                <a:gd name="T41" fmla="*/ 105 h 309"/>
                <a:gd name="T42" fmla="*/ 236 w 281"/>
                <a:gd name="T43" fmla="*/ 105 h 309"/>
                <a:gd name="T44" fmla="*/ 209 w 281"/>
                <a:gd name="T45" fmla="*/ 105 h 309"/>
                <a:gd name="T46" fmla="*/ 202 w 281"/>
                <a:gd name="T47" fmla="*/ 86 h 309"/>
                <a:gd name="T48" fmla="*/ 193 w 281"/>
                <a:gd name="T49" fmla="*/ 74 h 309"/>
                <a:gd name="T50" fmla="*/ 179 w 281"/>
                <a:gd name="T51" fmla="*/ 68 h 309"/>
                <a:gd name="T52" fmla="*/ 157 w 281"/>
                <a:gd name="T53" fmla="*/ 63 h 309"/>
                <a:gd name="T54" fmla="*/ 141 w 281"/>
                <a:gd name="T55" fmla="*/ 65 h 309"/>
                <a:gd name="T56" fmla="*/ 107 w 281"/>
                <a:gd name="T57" fmla="*/ 84 h 309"/>
                <a:gd name="T58" fmla="*/ 100 w 281"/>
                <a:gd name="T59" fmla="*/ 93 h 309"/>
                <a:gd name="T60" fmla="*/ 84 w 281"/>
                <a:gd name="T61" fmla="*/ 123 h 309"/>
                <a:gd name="T62" fmla="*/ 79 w 281"/>
                <a:gd name="T63" fmla="*/ 155 h 309"/>
                <a:gd name="T64" fmla="*/ 77 w 281"/>
                <a:gd name="T65" fmla="*/ 176 h 309"/>
                <a:gd name="T66" fmla="*/ 88 w 281"/>
                <a:gd name="T67" fmla="*/ 220 h 309"/>
                <a:gd name="T68" fmla="*/ 93 w 281"/>
                <a:gd name="T69" fmla="*/ 228 h 309"/>
                <a:gd name="T70" fmla="*/ 106 w 281"/>
                <a:gd name="T71" fmla="*/ 239 h 309"/>
                <a:gd name="T72" fmla="*/ 121 w 281"/>
                <a:gd name="T73" fmla="*/ 246 h 309"/>
                <a:gd name="T74" fmla="*/ 137 w 281"/>
                <a:gd name="T75" fmla="*/ 246 h 309"/>
                <a:gd name="T76" fmla="*/ 150 w 281"/>
                <a:gd name="T77" fmla="*/ 246 h 309"/>
                <a:gd name="T78" fmla="*/ 176 w 281"/>
                <a:gd name="T79" fmla="*/ 237 h 309"/>
                <a:gd name="T80" fmla="*/ 181 w 281"/>
                <a:gd name="T81" fmla="*/ 232 h 309"/>
                <a:gd name="T82" fmla="*/ 195 w 281"/>
                <a:gd name="T83" fmla="*/ 216 h 309"/>
                <a:gd name="T84" fmla="*/ 202 w 281"/>
                <a:gd name="T85" fmla="*/ 199 h 309"/>
                <a:gd name="T86" fmla="*/ 244 w 281"/>
                <a:gd name="T87" fmla="*/ 199 h 309"/>
                <a:gd name="T88" fmla="*/ 273 w 281"/>
                <a:gd name="T89" fmla="*/ 199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9"/>
                <a:gd name="T137" fmla="*/ 281 w 281"/>
                <a:gd name="T138" fmla="*/ 309 h 30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>
                <a:gd name="T0" fmla="*/ 72 w 232"/>
                <a:gd name="T1" fmla="*/ 120 h 232"/>
                <a:gd name="T2" fmla="*/ 74 w 232"/>
                <a:gd name="T3" fmla="*/ 146 h 232"/>
                <a:gd name="T4" fmla="*/ 81 w 232"/>
                <a:gd name="T5" fmla="*/ 160 h 232"/>
                <a:gd name="T6" fmla="*/ 86 w 232"/>
                <a:gd name="T7" fmla="*/ 169 h 232"/>
                <a:gd name="T8" fmla="*/ 107 w 232"/>
                <a:gd name="T9" fmla="*/ 178 h 232"/>
                <a:gd name="T10" fmla="*/ 112 w 232"/>
                <a:gd name="T11" fmla="*/ 178 h 232"/>
                <a:gd name="T12" fmla="*/ 127 w 232"/>
                <a:gd name="T13" fmla="*/ 176 h 232"/>
                <a:gd name="T14" fmla="*/ 144 w 232"/>
                <a:gd name="T15" fmla="*/ 160 h 232"/>
                <a:gd name="T16" fmla="*/ 149 w 232"/>
                <a:gd name="T17" fmla="*/ 153 h 232"/>
                <a:gd name="T18" fmla="*/ 158 w 232"/>
                <a:gd name="T19" fmla="*/ 120 h 232"/>
                <a:gd name="T20" fmla="*/ 160 w 232"/>
                <a:gd name="T21" fmla="*/ 111 h 232"/>
                <a:gd name="T22" fmla="*/ 156 w 232"/>
                <a:gd name="T23" fmla="*/ 85 h 232"/>
                <a:gd name="T24" fmla="*/ 151 w 232"/>
                <a:gd name="T25" fmla="*/ 69 h 232"/>
                <a:gd name="T26" fmla="*/ 146 w 232"/>
                <a:gd name="T27" fmla="*/ 63 h 232"/>
                <a:gd name="T28" fmla="*/ 135 w 232"/>
                <a:gd name="T29" fmla="*/ 56 h 232"/>
                <a:gd name="T30" fmla="*/ 123 w 232"/>
                <a:gd name="T31" fmla="*/ 55 h 232"/>
                <a:gd name="T32" fmla="*/ 111 w 232"/>
                <a:gd name="T33" fmla="*/ 55 h 232"/>
                <a:gd name="T34" fmla="*/ 95 w 232"/>
                <a:gd name="T35" fmla="*/ 63 h 232"/>
                <a:gd name="T36" fmla="*/ 86 w 232"/>
                <a:gd name="T37" fmla="*/ 72 h 232"/>
                <a:gd name="T38" fmla="*/ 77 w 232"/>
                <a:gd name="T39" fmla="*/ 93 h 232"/>
                <a:gd name="T40" fmla="*/ 74 w 232"/>
                <a:gd name="T41" fmla="*/ 114 h 232"/>
                <a:gd name="T42" fmla="*/ 72 w 232"/>
                <a:gd name="T43" fmla="*/ 125 h 232"/>
                <a:gd name="T44" fmla="*/ 72 w 232"/>
                <a:gd name="T45" fmla="*/ 116 h 232"/>
                <a:gd name="T46" fmla="*/ 74 w 232"/>
                <a:gd name="T47" fmla="*/ 114 h 232"/>
                <a:gd name="T48" fmla="*/ 2 w 232"/>
                <a:gd name="T49" fmla="*/ 107 h 232"/>
                <a:gd name="T50" fmla="*/ 16 w 232"/>
                <a:gd name="T51" fmla="*/ 60 h 232"/>
                <a:gd name="T52" fmla="*/ 39 w 232"/>
                <a:gd name="T53" fmla="*/ 30 h 232"/>
                <a:gd name="T54" fmla="*/ 56 w 232"/>
                <a:gd name="T55" fmla="*/ 18 h 232"/>
                <a:gd name="T56" fmla="*/ 118 w 232"/>
                <a:gd name="T57" fmla="*/ 2 h 232"/>
                <a:gd name="T58" fmla="*/ 135 w 232"/>
                <a:gd name="T59" fmla="*/ 2 h 232"/>
                <a:gd name="T60" fmla="*/ 181 w 232"/>
                <a:gd name="T61" fmla="*/ 11 h 232"/>
                <a:gd name="T62" fmla="*/ 209 w 232"/>
                <a:gd name="T63" fmla="*/ 30 h 232"/>
                <a:gd name="T64" fmla="*/ 220 w 232"/>
                <a:gd name="T65" fmla="*/ 48 h 232"/>
                <a:gd name="T66" fmla="*/ 232 w 232"/>
                <a:gd name="T67" fmla="*/ 90 h 232"/>
                <a:gd name="T68" fmla="*/ 230 w 232"/>
                <a:gd name="T69" fmla="*/ 125 h 232"/>
                <a:gd name="T70" fmla="*/ 216 w 232"/>
                <a:gd name="T71" fmla="*/ 171 h 232"/>
                <a:gd name="T72" fmla="*/ 193 w 232"/>
                <a:gd name="T73" fmla="*/ 201 h 232"/>
                <a:gd name="T74" fmla="*/ 176 w 232"/>
                <a:gd name="T75" fmla="*/ 215 h 232"/>
                <a:gd name="T76" fmla="*/ 114 w 232"/>
                <a:gd name="T77" fmla="*/ 232 h 232"/>
                <a:gd name="T78" fmla="*/ 97 w 232"/>
                <a:gd name="T79" fmla="*/ 232 h 232"/>
                <a:gd name="T80" fmla="*/ 51 w 232"/>
                <a:gd name="T81" fmla="*/ 222 h 232"/>
                <a:gd name="T82" fmla="*/ 25 w 232"/>
                <a:gd name="T83" fmla="*/ 201 h 232"/>
                <a:gd name="T84" fmla="*/ 12 w 232"/>
                <a:gd name="T85" fmla="*/ 185 h 232"/>
                <a:gd name="T86" fmla="*/ 0 w 232"/>
                <a:gd name="T87" fmla="*/ 125 h 232"/>
                <a:gd name="T88" fmla="*/ 2 w 232"/>
                <a:gd name="T89" fmla="*/ 107 h 232"/>
                <a:gd name="T90" fmla="*/ 2 w 232"/>
                <a:gd name="T91" fmla="*/ 104 h 232"/>
                <a:gd name="T92" fmla="*/ 2 w 232"/>
                <a:gd name="T93" fmla="*/ 114 h 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2"/>
                <a:gd name="T142" fmla="*/ 0 h 232"/>
                <a:gd name="T143" fmla="*/ 232 w 232"/>
                <a:gd name="T144" fmla="*/ 232 h 2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>
                <a:gd name="T0" fmla="*/ 0 w 222"/>
                <a:gd name="T1" fmla="*/ 218 h 222"/>
                <a:gd name="T2" fmla="*/ 11 w 222"/>
                <a:gd name="T3" fmla="*/ 88 h 222"/>
                <a:gd name="T4" fmla="*/ 20 w 222"/>
                <a:gd name="T5" fmla="*/ 5 h 222"/>
                <a:gd name="T6" fmla="*/ 62 w 222"/>
                <a:gd name="T7" fmla="*/ 5 h 222"/>
                <a:gd name="T8" fmla="*/ 90 w 222"/>
                <a:gd name="T9" fmla="*/ 5 h 222"/>
                <a:gd name="T10" fmla="*/ 87 w 222"/>
                <a:gd name="T11" fmla="*/ 23 h 222"/>
                <a:gd name="T12" fmla="*/ 87 w 222"/>
                <a:gd name="T13" fmla="*/ 33 h 222"/>
                <a:gd name="T14" fmla="*/ 92 w 222"/>
                <a:gd name="T15" fmla="*/ 28 h 222"/>
                <a:gd name="T16" fmla="*/ 113 w 222"/>
                <a:gd name="T17" fmla="*/ 12 h 222"/>
                <a:gd name="T18" fmla="*/ 125 w 222"/>
                <a:gd name="T19" fmla="*/ 5 h 222"/>
                <a:gd name="T20" fmla="*/ 152 w 222"/>
                <a:gd name="T21" fmla="*/ 2 h 222"/>
                <a:gd name="T22" fmla="*/ 162 w 222"/>
                <a:gd name="T23" fmla="*/ 2 h 222"/>
                <a:gd name="T24" fmla="*/ 192 w 222"/>
                <a:gd name="T25" fmla="*/ 7 h 222"/>
                <a:gd name="T26" fmla="*/ 210 w 222"/>
                <a:gd name="T27" fmla="*/ 19 h 222"/>
                <a:gd name="T28" fmla="*/ 215 w 222"/>
                <a:gd name="T29" fmla="*/ 32 h 222"/>
                <a:gd name="T30" fmla="*/ 222 w 222"/>
                <a:gd name="T31" fmla="*/ 61 h 222"/>
                <a:gd name="T32" fmla="*/ 220 w 222"/>
                <a:gd name="T33" fmla="*/ 84 h 222"/>
                <a:gd name="T34" fmla="*/ 213 w 222"/>
                <a:gd name="T35" fmla="*/ 169 h 222"/>
                <a:gd name="T36" fmla="*/ 210 w 222"/>
                <a:gd name="T37" fmla="*/ 222 h 222"/>
                <a:gd name="T38" fmla="*/ 197 w 222"/>
                <a:gd name="T39" fmla="*/ 222 h 222"/>
                <a:gd name="T40" fmla="*/ 138 w 222"/>
                <a:gd name="T41" fmla="*/ 222 h 222"/>
                <a:gd name="T42" fmla="*/ 138 w 222"/>
                <a:gd name="T43" fmla="*/ 220 h 222"/>
                <a:gd name="T44" fmla="*/ 143 w 222"/>
                <a:gd name="T45" fmla="*/ 155 h 222"/>
                <a:gd name="T46" fmla="*/ 148 w 222"/>
                <a:gd name="T47" fmla="*/ 112 h 222"/>
                <a:gd name="T48" fmla="*/ 148 w 222"/>
                <a:gd name="T49" fmla="*/ 95 h 222"/>
                <a:gd name="T50" fmla="*/ 145 w 222"/>
                <a:gd name="T51" fmla="*/ 67 h 222"/>
                <a:gd name="T52" fmla="*/ 141 w 222"/>
                <a:gd name="T53" fmla="*/ 60 h 222"/>
                <a:gd name="T54" fmla="*/ 134 w 222"/>
                <a:gd name="T55" fmla="*/ 56 h 222"/>
                <a:gd name="T56" fmla="*/ 123 w 222"/>
                <a:gd name="T57" fmla="*/ 54 h 222"/>
                <a:gd name="T58" fmla="*/ 113 w 222"/>
                <a:gd name="T59" fmla="*/ 54 h 222"/>
                <a:gd name="T60" fmla="*/ 99 w 222"/>
                <a:gd name="T61" fmla="*/ 61 h 222"/>
                <a:gd name="T62" fmla="*/ 92 w 222"/>
                <a:gd name="T63" fmla="*/ 69 h 222"/>
                <a:gd name="T64" fmla="*/ 85 w 222"/>
                <a:gd name="T65" fmla="*/ 86 h 222"/>
                <a:gd name="T66" fmla="*/ 81 w 222"/>
                <a:gd name="T67" fmla="*/ 105 h 222"/>
                <a:gd name="T68" fmla="*/ 80 w 222"/>
                <a:gd name="T69" fmla="*/ 125 h 222"/>
                <a:gd name="T70" fmla="*/ 72 w 222"/>
                <a:gd name="T71" fmla="*/ 220 h 222"/>
                <a:gd name="T72" fmla="*/ 71 w 222"/>
                <a:gd name="T73" fmla="*/ 222 h 222"/>
                <a:gd name="T74" fmla="*/ 27 w 222"/>
                <a:gd name="T75" fmla="*/ 222 h 222"/>
                <a:gd name="T76" fmla="*/ 0 w 222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2"/>
                <a:gd name="T118" fmla="*/ 0 h 222"/>
                <a:gd name="T119" fmla="*/ 222 w 222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>
                <a:gd name="T0" fmla="*/ 42 w 212"/>
                <a:gd name="T1" fmla="*/ 158 h 231"/>
                <a:gd name="T2" fmla="*/ 70 w 212"/>
                <a:gd name="T3" fmla="*/ 162 h 231"/>
                <a:gd name="T4" fmla="*/ 77 w 212"/>
                <a:gd name="T5" fmla="*/ 180 h 231"/>
                <a:gd name="T6" fmla="*/ 84 w 212"/>
                <a:gd name="T7" fmla="*/ 183 h 231"/>
                <a:gd name="T8" fmla="*/ 107 w 212"/>
                <a:gd name="T9" fmla="*/ 187 h 231"/>
                <a:gd name="T10" fmla="*/ 121 w 212"/>
                <a:gd name="T11" fmla="*/ 185 h 231"/>
                <a:gd name="T12" fmla="*/ 133 w 212"/>
                <a:gd name="T13" fmla="*/ 180 h 231"/>
                <a:gd name="T14" fmla="*/ 138 w 212"/>
                <a:gd name="T15" fmla="*/ 171 h 231"/>
                <a:gd name="T16" fmla="*/ 138 w 212"/>
                <a:gd name="T17" fmla="*/ 162 h 231"/>
                <a:gd name="T18" fmla="*/ 126 w 212"/>
                <a:gd name="T19" fmla="*/ 151 h 231"/>
                <a:gd name="T20" fmla="*/ 105 w 212"/>
                <a:gd name="T21" fmla="*/ 144 h 231"/>
                <a:gd name="T22" fmla="*/ 82 w 212"/>
                <a:gd name="T23" fmla="*/ 137 h 231"/>
                <a:gd name="T24" fmla="*/ 61 w 212"/>
                <a:gd name="T25" fmla="*/ 130 h 231"/>
                <a:gd name="T26" fmla="*/ 26 w 212"/>
                <a:gd name="T27" fmla="*/ 107 h 231"/>
                <a:gd name="T28" fmla="*/ 17 w 212"/>
                <a:gd name="T29" fmla="*/ 95 h 231"/>
                <a:gd name="T30" fmla="*/ 15 w 212"/>
                <a:gd name="T31" fmla="*/ 65 h 231"/>
                <a:gd name="T32" fmla="*/ 40 w 212"/>
                <a:gd name="T33" fmla="*/ 23 h 231"/>
                <a:gd name="T34" fmla="*/ 59 w 212"/>
                <a:gd name="T35" fmla="*/ 12 h 231"/>
                <a:gd name="T36" fmla="*/ 116 w 212"/>
                <a:gd name="T37" fmla="*/ 0 h 231"/>
                <a:gd name="T38" fmla="*/ 163 w 212"/>
                <a:gd name="T39" fmla="*/ 7 h 231"/>
                <a:gd name="T40" fmla="*/ 191 w 212"/>
                <a:gd name="T41" fmla="*/ 20 h 231"/>
                <a:gd name="T42" fmla="*/ 211 w 212"/>
                <a:gd name="T43" fmla="*/ 58 h 231"/>
                <a:gd name="T44" fmla="*/ 200 w 212"/>
                <a:gd name="T45" fmla="*/ 63 h 231"/>
                <a:gd name="T46" fmla="*/ 144 w 212"/>
                <a:gd name="T47" fmla="*/ 63 h 231"/>
                <a:gd name="T48" fmla="*/ 135 w 212"/>
                <a:gd name="T49" fmla="*/ 48 h 231"/>
                <a:gd name="T50" fmla="*/ 126 w 212"/>
                <a:gd name="T51" fmla="*/ 44 h 231"/>
                <a:gd name="T52" fmla="*/ 107 w 212"/>
                <a:gd name="T53" fmla="*/ 42 h 231"/>
                <a:gd name="T54" fmla="*/ 93 w 212"/>
                <a:gd name="T55" fmla="*/ 46 h 231"/>
                <a:gd name="T56" fmla="*/ 86 w 212"/>
                <a:gd name="T57" fmla="*/ 55 h 231"/>
                <a:gd name="T58" fmla="*/ 86 w 212"/>
                <a:gd name="T59" fmla="*/ 65 h 231"/>
                <a:gd name="T60" fmla="*/ 96 w 212"/>
                <a:gd name="T61" fmla="*/ 74 h 231"/>
                <a:gd name="T62" fmla="*/ 119 w 212"/>
                <a:gd name="T63" fmla="*/ 83 h 231"/>
                <a:gd name="T64" fmla="*/ 130 w 212"/>
                <a:gd name="T65" fmla="*/ 86 h 231"/>
                <a:gd name="T66" fmla="*/ 145 w 212"/>
                <a:gd name="T67" fmla="*/ 92 h 231"/>
                <a:gd name="T68" fmla="*/ 175 w 212"/>
                <a:gd name="T69" fmla="*/ 100 h 231"/>
                <a:gd name="T70" fmla="*/ 191 w 212"/>
                <a:gd name="T71" fmla="*/ 109 h 231"/>
                <a:gd name="T72" fmla="*/ 202 w 212"/>
                <a:gd name="T73" fmla="*/ 122 h 231"/>
                <a:gd name="T74" fmla="*/ 209 w 212"/>
                <a:gd name="T75" fmla="*/ 132 h 231"/>
                <a:gd name="T76" fmla="*/ 211 w 212"/>
                <a:gd name="T77" fmla="*/ 153 h 231"/>
                <a:gd name="T78" fmla="*/ 207 w 212"/>
                <a:gd name="T79" fmla="*/ 173 h 231"/>
                <a:gd name="T80" fmla="*/ 179 w 212"/>
                <a:gd name="T81" fmla="*/ 211 h 231"/>
                <a:gd name="T82" fmla="*/ 137 w 212"/>
                <a:gd name="T83" fmla="*/ 229 h 231"/>
                <a:gd name="T84" fmla="*/ 91 w 212"/>
                <a:gd name="T85" fmla="*/ 231 h 231"/>
                <a:gd name="T86" fmla="*/ 28 w 212"/>
                <a:gd name="T87" fmla="*/ 216 h 231"/>
                <a:gd name="T88" fmla="*/ 14 w 212"/>
                <a:gd name="T89" fmla="*/ 202 h 231"/>
                <a:gd name="T90" fmla="*/ 0 w 212"/>
                <a:gd name="T91" fmla="*/ 158 h 2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2"/>
                <a:gd name="T139" fmla="*/ 0 h 231"/>
                <a:gd name="T140" fmla="*/ 212 w 212"/>
                <a:gd name="T141" fmla="*/ 231 h 2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>
                <a:gd name="T0" fmla="*/ 222 w 224"/>
                <a:gd name="T1" fmla="*/ 5 h 224"/>
                <a:gd name="T2" fmla="*/ 211 w 224"/>
                <a:gd name="T3" fmla="*/ 136 h 224"/>
                <a:gd name="T4" fmla="*/ 204 w 224"/>
                <a:gd name="T5" fmla="*/ 217 h 224"/>
                <a:gd name="T6" fmla="*/ 192 w 224"/>
                <a:gd name="T7" fmla="*/ 217 h 224"/>
                <a:gd name="T8" fmla="*/ 134 w 224"/>
                <a:gd name="T9" fmla="*/ 217 h 224"/>
                <a:gd name="T10" fmla="*/ 134 w 224"/>
                <a:gd name="T11" fmla="*/ 213 h 224"/>
                <a:gd name="T12" fmla="*/ 136 w 224"/>
                <a:gd name="T13" fmla="*/ 188 h 224"/>
                <a:gd name="T14" fmla="*/ 134 w 224"/>
                <a:gd name="T15" fmla="*/ 190 h 224"/>
                <a:gd name="T16" fmla="*/ 118 w 224"/>
                <a:gd name="T17" fmla="*/ 206 h 224"/>
                <a:gd name="T18" fmla="*/ 106 w 224"/>
                <a:gd name="T19" fmla="*/ 215 h 224"/>
                <a:gd name="T20" fmla="*/ 97 w 224"/>
                <a:gd name="T21" fmla="*/ 220 h 224"/>
                <a:gd name="T22" fmla="*/ 69 w 224"/>
                <a:gd name="T23" fmla="*/ 224 h 224"/>
                <a:gd name="T24" fmla="*/ 60 w 224"/>
                <a:gd name="T25" fmla="*/ 224 h 224"/>
                <a:gd name="T26" fmla="*/ 32 w 224"/>
                <a:gd name="T27" fmla="*/ 218 h 224"/>
                <a:gd name="T28" fmla="*/ 15 w 224"/>
                <a:gd name="T29" fmla="*/ 204 h 224"/>
                <a:gd name="T30" fmla="*/ 4 w 224"/>
                <a:gd name="T31" fmla="*/ 187 h 224"/>
                <a:gd name="T32" fmla="*/ 2 w 224"/>
                <a:gd name="T33" fmla="*/ 150 h 224"/>
                <a:gd name="T34" fmla="*/ 4 w 224"/>
                <a:gd name="T35" fmla="*/ 127 h 224"/>
                <a:gd name="T36" fmla="*/ 13 w 224"/>
                <a:gd name="T37" fmla="*/ 4 h 224"/>
                <a:gd name="T38" fmla="*/ 25 w 224"/>
                <a:gd name="T39" fmla="*/ 0 h 224"/>
                <a:gd name="T40" fmla="*/ 85 w 224"/>
                <a:gd name="T41" fmla="*/ 0 h 224"/>
                <a:gd name="T42" fmla="*/ 85 w 224"/>
                <a:gd name="T43" fmla="*/ 4 h 224"/>
                <a:gd name="T44" fmla="*/ 80 w 224"/>
                <a:gd name="T45" fmla="*/ 78 h 224"/>
                <a:gd name="T46" fmla="*/ 76 w 224"/>
                <a:gd name="T47" fmla="*/ 122 h 224"/>
                <a:gd name="T48" fmla="*/ 74 w 224"/>
                <a:gd name="T49" fmla="*/ 134 h 224"/>
                <a:gd name="T50" fmla="*/ 78 w 224"/>
                <a:gd name="T51" fmla="*/ 157 h 224"/>
                <a:gd name="T52" fmla="*/ 81 w 224"/>
                <a:gd name="T53" fmla="*/ 164 h 224"/>
                <a:gd name="T54" fmla="*/ 88 w 224"/>
                <a:gd name="T55" fmla="*/ 167 h 224"/>
                <a:gd name="T56" fmla="*/ 97 w 224"/>
                <a:gd name="T57" fmla="*/ 169 h 224"/>
                <a:gd name="T58" fmla="*/ 102 w 224"/>
                <a:gd name="T59" fmla="*/ 169 h 224"/>
                <a:gd name="T60" fmla="*/ 120 w 224"/>
                <a:gd name="T61" fmla="*/ 166 h 224"/>
                <a:gd name="T62" fmla="*/ 131 w 224"/>
                <a:gd name="T63" fmla="*/ 157 h 224"/>
                <a:gd name="T64" fmla="*/ 136 w 224"/>
                <a:gd name="T65" fmla="*/ 144 h 224"/>
                <a:gd name="T66" fmla="*/ 141 w 224"/>
                <a:gd name="T67" fmla="*/ 116 h 224"/>
                <a:gd name="T68" fmla="*/ 141 w 224"/>
                <a:gd name="T69" fmla="*/ 99 h 224"/>
                <a:gd name="T70" fmla="*/ 150 w 224"/>
                <a:gd name="T71" fmla="*/ 4 h 224"/>
                <a:gd name="T72" fmla="*/ 162 w 224"/>
                <a:gd name="T73" fmla="*/ 0 h 224"/>
                <a:gd name="T74" fmla="*/ 222 w 224"/>
                <a:gd name="T75" fmla="*/ 0 h 224"/>
                <a:gd name="T76" fmla="*/ 224 w 224"/>
                <a:gd name="T77" fmla="*/ 0 h 2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4"/>
                <a:gd name="T118" fmla="*/ 0 h 224"/>
                <a:gd name="T119" fmla="*/ 224 w 224"/>
                <a:gd name="T120" fmla="*/ 224 h 22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>
                <a:gd name="T0" fmla="*/ 0 w 96"/>
                <a:gd name="T1" fmla="*/ 294 h 294"/>
                <a:gd name="T2" fmla="*/ 0 w 96"/>
                <a:gd name="T3" fmla="*/ 288 h 294"/>
                <a:gd name="T4" fmla="*/ 3 w 96"/>
                <a:gd name="T5" fmla="*/ 248 h 294"/>
                <a:gd name="T6" fmla="*/ 15 w 96"/>
                <a:gd name="T7" fmla="*/ 111 h 294"/>
                <a:gd name="T8" fmla="*/ 24 w 96"/>
                <a:gd name="T9" fmla="*/ 7 h 294"/>
                <a:gd name="T10" fmla="*/ 26 w 96"/>
                <a:gd name="T11" fmla="*/ 0 h 294"/>
                <a:gd name="T12" fmla="*/ 37 w 96"/>
                <a:gd name="T13" fmla="*/ 0 h 294"/>
                <a:gd name="T14" fmla="*/ 68 w 96"/>
                <a:gd name="T15" fmla="*/ 0 h 294"/>
                <a:gd name="T16" fmla="*/ 95 w 96"/>
                <a:gd name="T17" fmla="*/ 0 h 294"/>
                <a:gd name="T18" fmla="*/ 96 w 96"/>
                <a:gd name="T19" fmla="*/ 0 h 294"/>
                <a:gd name="T20" fmla="*/ 95 w 96"/>
                <a:gd name="T21" fmla="*/ 7 h 294"/>
                <a:gd name="T22" fmla="*/ 91 w 96"/>
                <a:gd name="T23" fmla="*/ 47 h 294"/>
                <a:gd name="T24" fmla="*/ 80 w 96"/>
                <a:gd name="T25" fmla="*/ 184 h 294"/>
                <a:gd name="T26" fmla="*/ 72 w 96"/>
                <a:gd name="T27" fmla="*/ 288 h 294"/>
                <a:gd name="T28" fmla="*/ 72 w 96"/>
                <a:gd name="T29" fmla="*/ 294 h 294"/>
                <a:gd name="T30" fmla="*/ 70 w 96"/>
                <a:gd name="T31" fmla="*/ 294 h 294"/>
                <a:gd name="T32" fmla="*/ 59 w 96"/>
                <a:gd name="T33" fmla="*/ 294 h 294"/>
                <a:gd name="T34" fmla="*/ 26 w 96"/>
                <a:gd name="T35" fmla="*/ 294 h 294"/>
                <a:gd name="T36" fmla="*/ 0 w 96"/>
                <a:gd name="T37" fmla="*/ 294 h 294"/>
                <a:gd name="T38" fmla="*/ 0 w 96"/>
                <a:gd name="T39" fmla="*/ 294 h 294"/>
                <a:gd name="T40" fmla="*/ 0 w 96"/>
                <a:gd name="T41" fmla="*/ 294 h 2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294"/>
                <a:gd name="T65" fmla="*/ 96 w 96"/>
                <a:gd name="T66" fmla="*/ 294 h 2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>
                <a:gd name="T0" fmla="*/ 0 w 141"/>
                <a:gd name="T1" fmla="*/ 98 h 283"/>
                <a:gd name="T2" fmla="*/ 2 w 141"/>
                <a:gd name="T3" fmla="*/ 63 h 283"/>
                <a:gd name="T4" fmla="*/ 7 w 141"/>
                <a:gd name="T5" fmla="*/ 61 h 283"/>
                <a:gd name="T6" fmla="*/ 32 w 141"/>
                <a:gd name="T7" fmla="*/ 61 h 283"/>
                <a:gd name="T8" fmla="*/ 33 w 141"/>
                <a:gd name="T9" fmla="*/ 52 h 283"/>
                <a:gd name="T10" fmla="*/ 37 w 141"/>
                <a:gd name="T11" fmla="*/ 1 h 283"/>
                <a:gd name="T12" fmla="*/ 49 w 141"/>
                <a:gd name="T13" fmla="*/ 0 h 283"/>
                <a:gd name="T14" fmla="*/ 109 w 141"/>
                <a:gd name="T15" fmla="*/ 0 h 283"/>
                <a:gd name="T16" fmla="*/ 109 w 141"/>
                <a:gd name="T17" fmla="*/ 10 h 283"/>
                <a:gd name="T18" fmla="*/ 105 w 141"/>
                <a:gd name="T19" fmla="*/ 61 h 283"/>
                <a:gd name="T20" fmla="*/ 111 w 141"/>
                <a:gd name="T21" fmla="*/ 61 h 283"/>
                <a:gd name="T22" fmla="*/ 139 w 141"/>
                <a:gd name="T23" fmla="*/ 61 h 283"/>
                <a:gd name="T24" fmla="*/ 139 w 141"/>
                <a:gd name="T25" fmla="*/ 68 h 283"/>
                <a:gd name="T26" fmla="*/ 137 w 141"/>
                <a:gd name="T27" fmla="*/ 103 h 283"/>
                <a:gd name="T28" fmla="*/ 135 w 141"/>
                <a:gd name="T29" fmla="*/ 103 h 283"/>
                <a:gd name="T30" fmla="*/ 112 w 141"/>
                <a:gd name="T31" fmla="*/ 103 h 283"/>
                <a:gd name="T32" fmla="*/ 100 w 141"/>
                <a:gd name="T33" fmla="*/ 103 h 283"/>
                <a:gd name="T34" fmla="*/ 98 w 141"/>
                <a:gd name="T35" fmla="*/ 119 h 283"/>
                <a:gd name="T36" fmla="*/ 93 w 141"/>
                <a:gd name="T37" fmla="*/ 197 h 283"/>
                <a:gd name="T38" fmla="*/ 91 w 141"/>
                <a:gd name="T39" fmla="*/ 202 h 283"/>
                <a:gd name="T40" fmla="*/ 91 w 141"/>
                <a:gd name="T41" fmla="*/ 219 h 283"/>
                <a:gd name="T42" fmla="*/ 95 w 141"/>
                <a:gd name="T43" fmla="*/ 227 h 283"/>
                <a:gd name="T44" fmla="*/ 100 w 141"/>
                <a:gd name="T45" fmla="*/ 232 h 283"/>
                <a:gd name="T46" fmla="*/ 112 w 141"/>
                <a:gd name="T47" fmla="*/ 234 h 283"/>
                <a:gd name="T48" fmla="*/ 118 w 141"/>
                <a:gd name="T49" fmla="*/ 234 h 283"/>
                <a:gd name="T50" fmla="*/ 121 w 141"/>
                <a:gd name="T51" fmla="*/ 234 h 283"/>
                <a:gd name="T52" fmla="*/ 125 w 141"/>
                <a:gd name="T53" fmla="*/ 234 h 283"/>
                <a:gd name="T54" fmla="*/ 121 w 141"/>
                <a:gd name="T55" fmla="*/ 263 h 283"/>
                <a:gd name="T56" fmla="*/ 121 w 141"/>
                <a:gd name="T57" fmla="*/ 279 h 283"/>
                <a:gd name="T58" fmla="*/ 107 w 141"/>
                <a:gd name="T59" fmla="*/ 281 h 283"/>
                <a:gd name="T60" fmla="*/ 98 w 141"/>
                <a:gd name="T61" fmla="*/ 283 h 283"/>
                <a:gd name="T62" fmla="*/ 93 w 141"/>
                <a:gd name="T63" fmla="*/ 283 h 283"/>
                <a:gd name="T64" fmla="*/ 79 w 141"/>
                <a:gd name="T65" fmla="*/ 283 h 283"/>
                <a:gd name="T66" fmla="*/ 70 w 141"/>
                <a:gd name="T67" fmla="*/ 283 h 283"/>
                <a:gd name="T68" fmla="*/ 42 w 141"/>
                <a:gd name="T69" fmla="*/ 278 h 283"/>
                <a:gd name="T70" fmla="*/ 28 w 141"/>
                <a:gd name="T71" fmla="*/ 265 h 283"/>
                <a:gd name="T72" fmla="*/ 23 w 141"/>
                <a:gd name="T73" fmla="*/ 255 h 283"/>
                <a:gd name="T74" fmla="*/ 21 w 141"/>
                <a:gd name="T75" fmla="*/ 216 h 283"/>
                <a:gd name="T76" fmla="*/ 23 w 141"/>
                <a:gd name="T77" fmla="*/ 176 h 283"/>
                <a:gd name="T78" fmla="*/ 28 w 141"/>
                <a:gd name="T79" fmla="*/ 105 h 283"/>
                <a:gd name="T80" fmla="*/ 28 w 141"/>
                <a:gd name="T81" fmla="*/ 103 h 283"/>
                <a:gd name="T82" fmla="*/ 10 w 141"/>
                <a:gd name="T83" fmla="*/ 103 h 283"/>
                <a:gd name="T84" fmla="*/ 0 w 141"/>
                <a:gd name="T85" fmla="*/ 103 h 2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"/>
                <a:gd name="T130" fmla="*/ 0 h 283"/>
                <a:gd name="T131" fmla="*/ 141 w 141"/>
                <a:gd name="T132" fmla="*/ 283 h 2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>
                <a:gd name="T0" fmla="*/ 21 w 96"/>
                <a:gd name="T1" fmla="*/ 58 h 294"/>
                <a:gd name="T2" fmla="*/ 21 w 96"/>
                <a:gd name="T3" fmla="*/ 49 h 294"/>
                <a:gd name="T4" fmla="*/ 22 w 96"/>
                <a:gd name="T5" fmla="*/ 23 h 294"/>
                <a:gd name="T6" fmla="*/ 24 w 96"/>
                <a:gd name="T7" fmla="*/ 2 h 294"/>
                <a:gd name="T8" fmla="*/ 26 w 96"/>
                <a:gd name="T9" fmla="*/ 0 h 294"/>
                <a:gd name="T10" fmla="*/ 37 w 96"/>
                <a:gd name="T11" fmla="*/ 0 h 294"/>
                <a:gd name="T12" fmla="*/ 68 w 96"/>
                <a:gd name="T13" fmla="*/ 0 h 294"/>
                <a:gd name="T14" fmla="*/ 95 w 96"/>
                <a:gd name="T15" fmla="*/ 0 h 294"/>
                <a:gd name="T16" fmla="*/ 96 w 96"/>
                <a:gd name="T17" fmla="*/ 0 h 294"/>
                <a:gd name="T18" fmla="*/ 95 w 96"/>
                <a:gd name="T19" fmla="*/ 10 h 294"/>
                <a:gd name="T20" fmla="*/ 93 w 96"/>
                <a:gd name="T21" fmla="*/ 37 h 294"/>
                <a:gd name="T22" fmla="*/ 91 w 96"/>
                <a:gd name="T23" fmla="*/ 58 h 294"/>
                <a:gd name="T24" fmla="*/ 91 w 96"/>
                <a:gd name="T25" fmla="*/ 58 h 294"/>
                <a:gd name="T26" fmla="*/ 89 w 96"/>
                <a:gd name="T27" fmla="*/ 58 h 294"/>
                <a:gd name="T28" fmla="*/ 79 w 96"/>
                <a:gd name="T29" fmla="*/ 58 h 294"/>
                <a:gd name="T30" fmla="*/ 47 w 96"/>
                <a:gd name="T31" fmla="*/ 58 h 294"/>
                <a:gd name="T32" fmla="*/ 21 w 96"/>
                <a:gd name="T33" fmla="*/ 58 h 294"/>
                <a:gd name="T34" fmla="*/ 21 w 96"/>
                <a:gd name="T35" fmla="*/ 58 h 294"/>
                <a:gd name="T36" fmla="*/ 21 w 96"/>
                <a:gd name="T37" fmla="*/ 58 h 294"/>
                <a:gd name="T38" fmla="*/ 21 w 96"/>
                <a:gd name="T39" fmla="*/ 58 h 294"/>
                <a:gd name="T40" fmla="*/ 0 w 96"/>
                <a:gd name="T41" fmla="*/ 294 h 294"/>
                <a:gd name="T42" fmla="*/ 0 w 96"/>
                <a:gd name="T43" fmla="*/ 290 h 294"/>
                <a:gd name="T44" fmla="*/ 1 w 96"/>
                <a:gd name="T45" fmla="*/ 260 h 294"/>
                <a:gd name="T46" fmla="*/ 10 w 96"/>
                <a:gd name="T47" fmla="*/ 160 h 294"/>
                <a:gd name="T48" fmla="*/ 17 w 96"/>
                <a:gd name="T49" fmla="*/ 82 h 294"/>
                <a:gd name="T50" fmla="*/ 19 w 96"/>
                <a:gd name="T51" fmla="*/ 77 h 294"/>
                <a:gd name="T52" fmla="*/ 30 w 96"/>
                <a:gd name="T53" fmla="*/ 77 h 294"/>
                <a:gd name="T54" fmla="*/ 61 w 96"/>
                <a:gd name="T55" fmla="*/ 77 h 294"/>
                <a:gd name="T56" fmla="*/ 88 w 96"/>
                <a:gd name="T57" fmla="*/ 77 h 294"/>
                <a:gd name="T58" fmla="*/ 89 w 96"/>
                <a:gd name="T59" fmla="*/ 77 h 294"/>
                <a:gd name="T60" fmla="*/ 88 w 96"/>
                <a:gd name="T61" fmla="*/ 82 h 294"/>
                <a:gd name="T62" fmla="*/ 86 w 96"/>
                <a:gd name="T63" fmla="*/ 112 h 294"/>
                <a:gd name="T64" fmla="*/ 77 w 96"/>
                <a:gd name="T65" fmla="*/ 213 h 294"/>
                <a:gd name="T66" fmla="*/ 72 w 96"/>
                <a:gd name="T67" fmla="*/ 290 h 294"/>
                <a:gd name="T68" fmla="*/ 72 w 96"/>
                <a:gd name="T69" fmla="*/ 294 h 294"/>
                <a:gd name="T70" fmla="*/ 70 w 96"/>
                <a:gd name="T71" fmla="*/ 294 h 294"/>
                <a:gd name="T72" fmla="*/ 59 w 96"/>
                <a:gd name="T73" fmla="*/ 294 h 294"/>
                <a:gd name="T74" fmla="*/ 26 w 96"/>
                <a:gd name="T75" fmla="*/ 294 h 294"/>
                <a:gd name="T76" fmla="*/ 0 w 96"/>
                <a:gd name="T77" fmla="*/ 294 h 294"/>
                <a:gd name="T78" fmla="*/ 0 w 96"/>
                <a:gd name="T79" fmla="*/ 294 h 294"/>
                <a:gd name="T80" fmla="*/ 0 w 96"/>
                <a:gd name="T81" fmla="*/ 294 h 294"/>
                <a:gd name="T82" fmla="*/ 0 w 96"/>
                <a:gd name="T83" fmla="*/ 294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6"/>
                <a:gd name="T127" fmla="*/ 0 h 294"/>
                <a:gd name="T128" fmla="*/ 96 w 96"/>
                <a:gd name="T129" fmla="*/ 294 h 2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>
                <a:gd name="T0" fmla="*/ 0 w 221"/>
                <a:gd name="T1" fmla="*/ 218 h 222"/>
                <a:gd name="T2" fmla="*/ 10 w 221"/>
                <a:gd name="T3" fmla="*/ 88 h 222"/>
                <a:gd name="T4" fmla="*/ 19 w 221"/>
                <a:gd name="T5" fmla="*/ 5 h 222"/>
                <a:gd name="T6" fmla="*/ 61 w 221"/>
                <a:gd name="T7" fmla="*/ 5 h 222"/>
                <a:gd name="T8" fmla="*/ 90 w 221"/>
                <a:gd name="T9" fmla="*/ 5 h 222"/>
                <a:gd name="T10" fmla="*/ 86 w 221"/>
                <a:gd name="T11" fmla="*/ 23 h 222"/>
                <a:gd name="T12" fmla="*/ 86 w 221"/>
                <a:gd name="T13" fmla="*/ 33 h 222"/>
                <a:gd name="T14" fmla="*/ 91 w 221"/>
                <a:gd name="T15" fmla="*/ 28 h 222"/>
                <a:gd name="T16" fmla="*/ 112 w 221"/>
                <a:gd name="T17" fmla="*/ 12 h 222"/>
                <a:gd name="T18" fmla="*/ 123 w 221"/>
                <a:gd name="T19" fmla="*/ 5 h 222"/>
                <a:gd name="T20" fmla="*/ 151 w 221"/>
                <a:gd name="T21" fmla="*/ 2 h 222"/>
                <a:gd name="T22" fmla="*/ 160 w 221"/>
                <a:gd name="T23" fmla="*/ 2 h 222"/>
                <a:gd name="T24" fmla="*/ 192 w 221"/>
                <a:gd name="T25" fmla="*/ 7 h 222"/>
                <a:gd name="T26" fmla="*/ 209 w 221"/>
                <a:gd name="T27" fmla="*/ 19 h 222"/>
                <a:gd name="T28" fmla="*/ 214 w 221"/>
                <a:gd name="T29" fmla="*/ 32 h 222"/>
                <a:gd name="T30" fmla="*/ 221 w 221"/>
                <a:gd name="T31" fmla="*/ 61 h 222"/>
                <a:gd name="T32" fmla="*/ 220 w 221"/>
                <a:gd name="T33" fmla="*/ 84 h 222"/>
                <a:gd name="T34" fmla="*/ 213 w 221"/>
                <a:gd name="T35" fmla="*/ 169 h 222"/>
                <a:gd name="T36" fmla="*/ 209 w 221"/>
                <a:gd name="T37" fmla="*/ 222 h 222"/>
                <a:gd name="T38" fmla="*/ 197 w 221"/>
                <a:gd name="T39" fmla="*/ 222 h 222"/>
                <a:gd name="T40" fmla="*/ 137 w 221"/>
                <a:gd name="T41" fmla="*/ 222 h 222"/>
                <a:gd name="T42" fmla="*/ 137 w 221"/>
                <a:gd name="T43" fmla="*/ 220 h 222"/>
                <a:gd name="T44" fmla="*/ 142 w 221"/>
                <a:gd name="T45" fmla="*/ 155 h 222"/>
                <a:gd name="T46" fmla="*/ 148 w 221"/>
                <a:gd name="T47" fmla="*/ 112 h 222"/>
                <a:gd name="T48" fmla="*/ 148 w 221"/>
                <a:gd name="T49" fmla="*/ 95 h 222"/>
                <a:gd name="T50" fmla="*/ 144 w 221"/>
                <a:gd name="T51" fmla="*/ 67 h 222"/>
                <a:gd name="T52" fmla="*/ 141 w 221"/>
                <a:gd name="T53" fmla="*/ 60 h 222"/>
                <a:gd name="T54" fmla="*/ 134 w 221"/>
                <a:gd name="T55" fmla="*/ 56 h 222"/>
                <a:gd name="T56" fmla="*/ 123 w 221"/>
                <a:gd name="T57" fmla="*/ 54 h 222"/>
                <a:gd name="T58" fmla="*/ 112 w 221"/>
                <a:gd name="T59" fmla="*/ 54 h 222"/>
                <a:gd name="T60" fmla="*/ 98 w 221"/>
                <a:gd name="T61" fmla="*/ 61 h 222"/>
                <a:gd name="T62" fmla="*/ 91 w 221"/>
                <a:gd name="T63" fmla="*/ 69 h 222"/>
                <a:gd name="T64" fmla="*/ 83 w 221"/>
                <a:gd name="T65" fmla="*/ 86 h 222"/>
                <a:gd name="T66" fmla="*/ 81 w 221"/>
                <a:gd name="T67" fmla="*/ 105 h 222"/>
                <a:gd name="T68" fmla="*/ 79 w 221"/>
                <a:gd name="T69" fmla="*/ 125 h 222"/>
                <a:gd name="T70" fmla="*/ 70 w 221"/>
                <a:gd name="T71" fmla="*/ 220 h 222"/>
                <a:gd name="T72" fmla="*/ 68 w 221"/>
                <a:gd name="T73" fmla="*/ 222 h 222"/>
                <a:gd name="T74" fmla="*/ 26 w 221"/>
                <a:gd name="T75" fmla="*/ 222 h 222"/>
                <a:gd name="T76" fmla="*/ 0 w 221"/>
                <a:gd name="T77" fmla="*/ 222 h 2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21"/>
                <a:gd name="T118" fmla="*/ 0 h 222"/>
                <a:gd name="T119" fmla="*/ 221 w 221"/>
                <a:gd name="T120" fmla="*/ 222 h 2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>
                <a:gd name="T0" fmla="*/ 46 w 239"/>
                <a:gd name="T1" fmla="*/ 241 h 309"/>
                <a:gd name="T2" fmla="*/ 74 w 239"/>
                <a:gd name="T3" fmla="*/ 243 h 309"/>
                <a:gd name="T4" fmla="*/ 81 w 239"/>
                <a:gd name="T5" fmla="*/ 255 h 309"/>
                <a:gd name="T6" fmla="*/ 90 w 239"/>
                <a:gd name="T7" fmla="*/ 258 h 309"/>
                <a:gd name="T8" fmla="*/ 107 w 239"/>
                <a:gd name="T9" fmla="*/ 260 h 309"/>
                <a:gd name="T10" fmla="*/ 135 w 239"/>
                <a:gd name="T11" fmla="*/ 251 h 309"/>
                <a:gd name="T12" fmla="*/ 146 w 239"/>
                <a:gd name="T13" fmla="*/ 239 h 309"/>
                <a:gd name="T14" fmla="*/ 151 w 239"/>
                <a:gd name="T15" fmla="*/ 209 h 309"/>
                <a:gd name="T16" fmla="*/ 153 w 239"/>
                <a:gd name="T17" fmla="*/ 190 h 309"/>
                <a:gd name="T18" fmla="*/ 135 w 239"/>
                <a:gd name="T19" fmla="*/ 207 h 309"/>
                <a:gd name="T20" fmla="*/ 120 w 239"/>
                <a:gd name="T21" fmla="*/ 218 h 309"/>
                <a:gd name="T22" fmla="*/ 84 w 239"/>
                <a:gd name="T23" fmla="*/ 225 h 309"/>
                <a:gd name="T24" fmla="*/ 63 w 239"/>
                <a:gd name="T25" fmla="*/ 223 h 309"/>
                <a:gd name="T26" fmla="*/ 19 w 239"/>
                <a:gd name="T27" fmla="*/ 193 h 309"/>
                <a:gd name="T28" fmla="*/ 2 w 239"/>
                <a:gd name="T29" fmla="*/ 151 h 309"/>
                <a:gd name="T30" fmla="*/ 2 w 239"/>
                <a:gd name="T31" fmla="*/ 105 h 309"/>
                <a:gd name="T32" fmla="*/ 28 w 239"/>
                <a:gd name="T33" fmla="*/ 37 h 309"/>
                <a:gd name="T34" fmla="*/ 48 w 239"/>
                <a:gd name="T35" fmla="*/ 18 h 309"/>
                <a:gd name="T36" fmla="*/ 104 w 239"/>
                <a:gd name="T37" fmla="*/ 0 h 309"/>
                <a:gd name="T38" fmla="*/ 139 w 239"/>
                <a:gd name="T39" fmla="*/ 9 h 309"/>
                <a:gd name="T40" fmla="*/ 150 w 239"/>
                <a:gd name="T41" fmla="*/ 14 h 309"/>
                <a:gd name="T42" fmla="*/ 169 w 239"/>
                <a:gd name="T43" fmla="*/ 33 h 309"/>
                <a:gd name="T44" fmla="*/ 171 w 239"/>
                <a:gd name="T45" fmla="*/ 7 h 309"/>
                <a:gd name="T46" fmla="*/ 213 w 239"/>
                <a:gd name="T47" fmla="*/ 5 h 309"/>
                <a:gd name="T48" fmla="*/ 237 w 239"/>
                <a:gd name="T49" fmla="*/ 10 h 309"/>
                <a:gd name="T50" fmla="*/ 223 w 239"/>
                <a:gd name="T51" fmla="*/ 181 h 309"/>
                <a:gd name="T52" fmla="*/ 220 w 239"/>
                <a:gd name="T53" fmla="*/ 204 h 309"/>
                <a:gd name="T54" fmla="*/ 215 w 239"/>
                <a:gd name="T55" fmla="*/ 241 h 309"/>
                <a:gd name="T56" fmla="*/ 208 w 239"/>
                <a:gd name="T57" fmla="*/ 260 h 309"/>
                <a:gd name="T58" fmla="*/ 199 w 239"/>
                <a:gd name="T59" fmla="*/ 273 h 309"/>
                <a:gd name="T60" fmla="*/ 165 w 239"/>
                <a:gd name="T61" fmla="*/ 297 h 309"/>
                <a:gd name="T62" fmla="*/ 148 w 239"/>
                <a:gd name="T63" fmla="*/ 304 h 309"/>
                <a:gd name="T64" fmla="*/ 102 w 239"/>
                <a:gd name="T65" fmla="*/ 309 h 309"/>
                <a:gd name="T66" fmla="*/ 53 w 239"/>
                <a:gd name="T67" fmla="*/ 304 h 309"/>
                <a:gd name="T68" fmla="*/ 23 w 239"/>
                <a:gd name="T69" fmla="*/ 292 h 309"/>
                <a:gd name="T70" fmla="*/ 2 w 239"/>
                <a:gd name="T71" fmla="*/ 248 h 309"/>
                <a:gd name="T72" fmla="*/ 2 w 239"/>
                <a:gd name="T73" fmla="*/ 241 h 309"/>
                <a:gd name="T74" fmla="*/ 74 w 239"/>
                <a:gd name="T75" fmla="*/ 125 h 309"/>
                <a:gd name="T76" fmla="*/ 83 w 239"/>
                <a:gd name="T77" fmla="*/ 153 h 309"/>
                <a:gd name="T78" fmla="*/ 97 w 239"/>
                <a:gd name="T79" fmla="*/ 167 h 309"/>
                <a:gd name="T80" fmla="*/ 113 w 239"/>
                <a:gd name="T81" fmla="*/ 169 h 309"/>
                <a:gd name="T82" fmla="*/ 141 w 239"/>
                <a:gd name="T83" fmla="*/ 156 h 309"/>
                <a:gd name="T84" fmla="*/ 150 w 239"/>
                <a:gd name="T85" fmla="*/ 146 h 309"/>
                <a:gd name="T86" fmla="*/ 158 w 239"/>
                <a:gd name="T87" fmla="*/ 112 h 309"/>
                <a:gd name="T88" fmla="*/ 157 w 239"/>
                <a:gd name="T89" fmla="*/ 84 h 309"/>
                <a:gd name="T90" fmla="*/ 146 w 239"/>
                <a:gd name="T91" fmla="*/ 63 h 309"/>
                <a:gd name="T92" fmla="*/ 132 w 239"/>
                <a:gd name="T93" fmla="*/ 56 h 309"/>
                <a:gd name="T94" fmla="*/ 113 w 239"/>
                <a:gd name="T95" fmla="*/ 56 h 309"/>
                <a:gd name="T96" fmla="*/ 90 w 239"/>
                <a:gd name="T97" fmla="*/ 69 h 309"/>
                <a:gd name="T98" fmla="*/ 77 w 239"/>
                <a:gd name="T99" fmla="*/ 91 h 309"/>
                <a:gd name="T100" fmla="*/ 74 w 239"/>
                <a:gd name="T101" fmla="*/ 118 h 309"/>
                <a:gd name="T102" fmla="*/ 74 w 239"/>
                <a:gd name="T103" fmla="*/ 114 h 3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"/>
                <a:gd name="T157" fmla="*/ 0 h 309"/>
                <a:gd name="T158" fmla="*/ 239 w 239"/>
                <a:gd name="T159" fmla="*/ 309 h 3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>
                <a:gd name="T0" fmla="*/ 0 w 132"/>
                <a:gd name="T1" fmla="*/ 156 h 156"/>
                <a:gd name="T2" fmla="*/ 0 w 132"/>
                <a:gd name="T3" fmla="*/ 154 h 156"/>
                <a:gd name="T4" fmla="*/ 5 w 132"/>
                <a:gd name="T5" fmla="*/ 133 h 156"/>
                <a:gd name="T6" fmla="*/ 23 w 132"/>
                <a:gd name="T7" fmla="*/ 59 h 156"/>
                <a:gd name="T8" fmla="*/ 35 w 132"/>
                <a:gd name="T9" fmla="*/ 3 h 156"/>
                <a:gd name="T10" fmla="*/ 37 w 132"/>
                <a:gd name="T11" fmla="*/ 0 h 156"/>
                <a:gd name="T12" fmla="*/ 38 w 132"/>
                <a:gd name="T13" fmla="*/ 0 h 156"/>
                <a:gd name="T14" fmla="*/ 51 w 132"/>
                <a:gd name="T15" fmla="*/ 0 h 156"/>
                <a:gd name="T16" fmla="*/ 95 w 132"/>
                <a:gd name="T17" fmla="*/ 0 h 156"/>
                <a:gd name="T18" fmla="*/ 128 w 132"/>
                <a:gd name="T19" fmla="*/ 0 h 156"/>
                <a:gd name="T20" fmla="*/ 132 w 132"/>
                <a:gd name="T21" fmla="*/ 0 h 156"/>
                <a:gd name="T22" fmla="*/ 130 w 132"/>
                <a:gd name="T23" fmla="*/ 3 h 156"/>
                <a:gd name="T24" fmla="*/ 128 w 132"/>
                <a:gd name="T25" fmla="*/ 12 h 156"/>
                <a:gd name="T26" fmla="*/ 126 w 132"/>
                <a:gd name="T27" fmla="*/ 19 h 156"/>
                <a:gd name="T28" fmla="*/ 126 w 132"/>
                <a:gd name="T29" fmla="*/ 19 h 156"/>
                <a:gd name="T30" fmla="*/ 125 w 132"/>
                <a:gd name="T31" fmla="*/ 19 h 156"/>
                <a:gd name="T32" fmla="*/ 114 w 132"/>
                <a:gd name="T33" fmla="*/ 19 h 156"/>
                <a:gd name="T34" fmla="*/ 79 w 132"/>
                <a:gd name="T35" fmla="*/ 19 h 156"/>
                <a:gd name="T36" fmla="*/ 52 w 132"/>
                <a:gd name="T37" fmla="*/ 19 h 156"/>
                <a:gd name="T38" fmla="*/ 52 w 132"/>
                <a:gd name="T39" fmla="*/ 19 h 156"/>
                <a:gd name="T40" fmla="*/ 51 w 132"/>
                <a:gd name="T41" fmla="*/ 28 h 156"/>
                <a:gd name="T42" fmla="*/ 45 w 132"/>
                <a:gd name="T43" fmla="*/ 49 h 156"/>
                <a:gd name="T44" fmla="*/ 42 w 132"/>
                <a:gd name="T45" fmla="*/ 66 h 156"/>
                <a:gd name="T46" fmla="*/ 42 w 132"/>
                <a:gd name="T47" fmla="*/ 66 h 156"/>
                <a:gd name="T48" fmla="*/ 52 w 132"/>
                <a:gd name="T49" fmla="*/ 66 h 156"/>
                <a:gd name="T50" fmla="*/ 86 w 132"/>
                <a:gd name="T51" fmla="*/ 66 h 156"/>
                <a:gd name="T52" fmla="*/ 112 w 132"/>
                <a:gd name="T53" fmla="*/ 66 h 156"/>
                <a:gd name="T54" fmla="*/ 114 w 132"/>
                <a:gd name="T55" fmla="*/ 66 h 156"/>
                <a:gd name="T56" fmla="*/ 112 w 132"/>
                <a:gd name="T57" fmla="*/ 70 h 156"/>
                <a:gd name="T58" fmla="*/ 110 w 132"/>
                <a:gd name="T59" fmla="*/ 79 h 156"/>
                <a:gd name="T60" fmla="*/ 109 w 132"/>
                <a:gd name="T61" fmla="*/ 86 h 156"/>
                <a:gd name="T62" fmla="*/ 109 w 132"/>
                <a:gd name="T63" fmla="*/ 86 h 156"/>
                <a:gd name="T64" fmla="*/ 107 w 132"/>
                <a:gd name="T65" fmla="*/ 86 h 156"/>
                <a:gd name="T66" fmla="*/ 96 w 132"/>
                <a:gd name="T67" fmla="*/ 86 h 156"/>
                <a:gd name="T68" fmla="*/ 63 w 132"/>
                <a:gd name="T69" fmla="*/ 86 h 156"/>
                <a:gd name="T70" fmla="*/ 37 w 132"/>
                <a:gd name="T71" fmla="*/ 86 h 156"/>
                <a:gd name="T72" fmla="*/ 37 w 132"/>
                <a:gd name="T73" fmla="*/ 86 h 156"/>
                <a:gd name="T74" fmla="*/ 33 w 132"/>
                <a:gd name="T75" fmla="*/ 94 h 156"/>
                <a:gd name="T76" fmla="*/ 28 w 132"/>
                <a:gd name="T77" fmla="*/ 119 h 156"/>
                <a:gd name="T78" fmla="*/ 24 w 132"/>
                <a:gd name="T79" fmla="*/ 138 h 156"/>
                <a:gd name="T80" fmla="*/ 24 w 132"/>
                <a:gd name="T81" fmla="*/ 138 h 156"/>
                <a:gd name="T82" fmla="*/ 37 w 132"/>
                <a:gd name="T83" fmla="*/ 138 h 156"/>
                <a:gd name="T84" fmla="*/ 74 w 132"/>
                <a:gd name="T85" fmla="*/ 138 h 156"/>
                <a:gd name="T86" fmla="*/ 103 w 132"/>
                <a:gd name="T87" fmla="*/ 138 h 156"/>
                <a:gd name="T88" fmla="*/ 105 w 132"/>
                <a:gd name="T89" fmla="*/ 138 h 156"/>
                <a:gd name="T90" fmla="*/ 103 w 132"/>
                <a:gd name="T91" fmla="*/ 142 h 156"/>
                <a:gd name="T92" fmla="*/ 102 w 132"/>
                <a:gd name="T93" fmla="*/ 151 h 156"/>
                <a:gd name="T94" fmla="*/ 100 w 132"/>
                <a:gd name="T95" fmla="*/ 156 h 156"/>
                <a:gd name="T96" fmla="*/ 100 w 132"/>
                <a:gd name="T97" fmla="*/ 156 h 156"/>
                <a:gd name="T98" fmla="*/ 96 w 132"/>
                <a:gd name="T99" fmla="*/ 156 h 156"/>
                <a:gd name="T100" fmla="*/ 84 w 132"/>
                <a:gd name="T101" fmla="*/ 156 h 156"/>
                <a:gd name="T102" fmla="*/ 37 w 132"/>
                <a:gd name="T103" fmla="*/ 156 h 156"/>
                <a:gd name="T104" fmla="*/ 1 w 132"/>
                <a:gd name="T105" fmla="*/ 156 h 156"/>
                <a:gd name="T106" fmla="*/ 0 w 132"/>
                <a:gd name="T107" fmla="*/ 156 h 156"/>
                <a:gd name="T108" fmla="*/ 0 w 132"/>
                <a:gd name="T109" fmla="*/ 156 h 1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2"/>
                <a:gd name="T166" fmla="*/ 0 h 156"/>
                <a:gd name="T167" fmla="*/ 132 w 132"/>
                <a:gd name="T168" fmla="*/ 156 h 1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3 w 113"/>
                <a:gd name="T51" fmla="*/ 70 h 116"/>
                <a:gd name="T52" fmla="*/ 90 w 113"/>
                <a:gd name="T53" fmla="*/ 42 h 116"/>
                <a:gd name="T54" fmla="*/ 90 w 113"/>
                <a:gd name="T55" fmla="*/ 37 h 116"/>
                <a:gd name="T56" fmla="*/ 92 w 113"/>
                <a:gd name="T57" fmla="*/ 33 h 116"/>
                <a:gd name="T58" fmla="*/ 92 w 113"/>
                <a:gd name="T59" fmla="*/ 30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2 w 113"/>
                <a:gd name="T69" fmla="*/ 21 h 116"/>
                <a:gd name="T70" fmla="*/ 48 w 113"/>
                <a:gd name="T71" fmla="*/ 28 h 116"/>
                <a:gd name="T72" fmla="*/ 42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>
                <a:gd name="T0" fmla="*/ 54 w 126"/>
                <a:gd name="T1" fmla="*/ 21 h 165"/>
                <a:gd name="T2" fmla="*/ 39 w 126"/>
                <a:gd name="T3" fmla="*/ 34 h 165"/>
                <a:gd name="T4" fmla="*/ 30 w 126"/>
                <a:gd name="T5" fmla="*/ 55 h 165"/>
                <a:gd name="T6" fmla="*/ 28 w 126"/>
                <a:gd name="T7" fmla="*/ 78 h 165"/>
                <a:gd name="T8" fmla="*/ 33 w 126"/>
                <a:gd name="T9" fmla="*/ 97 h 165"/>
                <a:gd name="T10" fmla="*/ 40 w 126"/>
                <a:gd name="T11" fmla="*/ 102 h 165"/>
                <a:gd name="T12" fmla="*/ 54 w 126"/>
                <a:gd name="T13" fmla="*/ 104 h 165"/>
                <a:gd name="T14" fmla="*/ 74 w 126"/>
                <a:gd name="T15" fmla="*/ 99 h 165"/>
                <a:gd name="T16" fmla="*/ 88 w 126"/>
                <a:gd name="T17" fmla="*/ 81 h 165"/>
                <a:gd name="T18" fmla="*/ 97 w 126"/>
                <a:gd name="T19" fmla="*/ 48 h 165"/>
                <a:gd name="T20" fmla="*/ 91 w 126"/>
                <a:gd name="T21" fmla="*/ 30 h 165"/>
                <a:gd name="T22" fmla="*/ 81 w 126"/>
                <a:gd name="T23" fmla="*/ 21 h 165"/>
                <a:gd name="T24" fmla="*/ 65 w 126"/>
                <a:gd name="T25" fmla="*/ 18 h 165"/>
                <a:gd name="T26" fmla="*/ 68 w 126"/>
                <a:gd name="T27" fmla="*/ 18 h 165"/>
                <a:gd name="T28" fmla="*/ 2 w 126"/>
                <a:gd name="T29" fmla="*/ 130 h 165"/>
                <a:gd name="T30" fmla="*/ 19 w 126"/>
                <a:gd name="T31" fmla="*/ 130 h 165"/>
                <a:gd name="T32" fmla="*/ 19 w 126"/>
                <a:gd name="T33" fmla="*/ 134 h 165"/>
                <a:gd name="T34" fmla="*/ 24 w 126"/>
                <a:gd name="T35" fmla="*/ 144 h 165"/>
                <a:gd name="T36" fmla="*/ 35 w 126"/>
                <a:gd name="T37" fmla="*/ 150 h 165"/>
                <a:gd name="T38" fmla="*/ 46 w 126"/>
                <a:gd name="T39" fmla="*/ 150 h 165"/>
                <a:gd name="T40" fmla="*/ 68 w 126"/>
                <a:gd name="T41" fmla="*/ 143 h 165"/>
                <a:gd name="T42" fmla="*/ 77 w 126"/>
                <a:gd name="T43" fmla="*/ 130 h 165"/>
                <a:gd name="T44" fmla="*/ 82 w 126"/>
                <a:gd name="T45" fmla="*/ 107 h 165"/>
                <a:gd name="T46" fmla="*/ 70 w 126"/>
                <a:gd name="T47" fmla="*/ 116 h 165"/>
                <a:gd name="T48" fmla="*/ 65 w 126"/>
                <a:gd name="T49" fmla="*/ 120 h 165"/>
                <a:gd name="T50" fmla="*/ 51 w 126"/>
                <a:gd name="T51" fmla="*/ 120 h 165"/>
                <a:gd name="T52" fmla="*/ 30 w 126"/>
                <a:gd name="T53" fmla="*/ 116 h 165"/>
                <a:gd name="T54" fmla="*/ 16 w 126"/>
                <a:gd name="T55" fmla="*/ 106 h 165"/>
                <a:gd name="T56" fmla="*/ 7 w 126"/>
                <a:gd name="T57" fmla="*/ 78 h 165"/>
                <a:gd name="T58" fmla="*/ 9 w 126"/>
                <a:gd name="T59" fmla="*/ 58 h 165"/>
                <a:gd name="T60" fmla="*/ 26 w 126"/>
                <a:gd name="T61" fmla="*/ 21 h 165"/>
                <a:gd name="T62" fmla="*/ 47 w 126"/>
                <a:gd name="T63" fmla="*/ 5 h 165"/>
                <a:gd name="T64" fmla="*/ 74 w 126"/>
                <a:gd name="T65" fmla="*/ 2 h 165"/>
                <a:gd name="T66" fmla="*/ 89 w 126"/>
                <a:gd name="T67" fmla="*/ 7 h 165"/>
                <a:gd name="T68" fmla="*/ 100 w 126"/>
                <a:gd name="T69" fmla="*/ 20 h 165"/>
                <a:gd name="T70" fmla="*/ 105 w 126"/>
                <a:gd name="T71" fmla="*/ 13 h 165"/>
                <a:gd name="T72" fmla="*/ 109 w 126"/>
                <a:gd name="T73" fmla="*/ 5 h 165"/>
                <a:gd name="T74" fmla="*/ 126 w 126"/>
                <a:gd name="T75" fmla="*/ 5 h 165"/>
                <a:gd name="T76" fmla="*/ 109 w 126"/>
                <a:gd name="T77" fmla="*/ 79 h 165"/>
                <a:gd name="T78" fmla="*/ 98 w 126"/>
                <a:gd name="T79" fmla="*/ 125 h 165"/>
                <a:gd name="T80" fmla="*/ 82 w 126"/>
                <a:gd name="T81" fmla="*/ 153 h 165"/>
                <a:gd name="T82" fmla="*/ 72 w 126"/>
                <a:gd name="T83" fmla="*/ 160 h 165"/>
                <a:gd name="T84" fmla="*/ 44 w 126"/>
                <a:gd name="T85" fmla="*/ 165 h 165"/>
                <a:gd name="T86" fmla="*/ 23 w 126"/>
                <a:gd name="T87" fmla="*/ 164 h 165"/>
                <a:gd name="T88" fmla="*/ 9 w 126"/>
                <a:gd name="T89" fmla="*/ 155 h 165"/>
                <a:gd name="T90" fmla="*/ 0 w 126"/>
                <a:gd name="T91" fmla="*/ 134 h 165"/>
                <a:gd name="T92" fmla="*/ 0 w 126"/>
                <a:gd name="T93" fmla="*/ 130 h 16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6"/>
                <a:gd name="T142" fmla="*/ 0 h 165"/>
                <a:gd name="T143" fmla="*/ 126 w 126"/>
                <a:gd name="T144" fmla="*/ 165 h 16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>
                <a:gd name="T0" fmla="*/ 32 w 54"/>
                <a:gd name="T1" fmla="*/ 22 h 156"/>
                <a:gd name="T2" fmla="*/ 32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9 w 54"/>
                <a:gd name="T11" fmla="*/ 0 h 156"/>
                <a:gd name="T12" fmla="*/ 47 w 54"/>
                <a:gd name="T13" fmla="*/ 0 h 156"/>
                <a:gd name="T14" fmla="*/ 53 w 54"/>
                <a:gd name="T15" fmla="*/ 0 h 156"/>
                <a:gd name="T16" fmla="*/ 54 w 54"/>
                <a:gd name="T17" fmla="*/ 0 h 156"/>
                <a:gd name="T18" fmla="*/ 53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6 w 54"/>
                <a:gd name="T29" fmla="*/ 22 h 156"/>
                <a:gd name="T30" fmla="*/ 37 w 54"/>
                <a:gd name="T31" fmla="*/ 22 h 156"/>
                <a:gd name="T32" fmla="*/ 32 w 54"/>
                <a:gd name="T33" fmla="*/ 22 h 156"/>
                <a:gd name="T34" fmla="*/ 32 w 54"/>
                <a:gd name="T35" fmla="*/ 22 h 156"/>
                <a:gd name="T36" fmla="*/ 32 w 54"/>
                <a:gd name="T37" fmla="*/ 22 h 156"/>
                <a:gd name="T38" fmla="*/ 32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6 w 54"/>
                <a:gd name="T47" fmla="*/ 87 h 156"/>
                <a:gd name="T48" fmla="*/ 25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6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8 w 54"/>
                <a:gd name="T71" fmla="*/ 156 h 156"/>
                <a:gd name="T72" fmla="*/ 16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0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7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3 h 116"/>
                <a:gd name="T58" fmla="*/ 93 w 113"/>
                <a:gd name="T59" fmla="*/ 30 h 116"/>
                <a:gd name="T60" fmla="*/ 90 w 113"/>
                <a:gd name="T61" fmla="*/ 25 h 116"/>
                <a:gd name="T62" fmla="*/ 88 w 113"/>
                <a:gd name="T63" fmla="*/ 21 h 116"/>
                <a:gd name="T64" fmla="*/ 81 w 113"/>
                <a:gd name="T65" fmla="*/ 19 h 116"/>
                <a:gd name="T66" fmla="*/ 76 w 113"/>
                <a:gd name="T67" fmla="*/ 19 h 116"/>
                <a:gd name="T68" fmla="*/ 67 w 113"/>
                <a:gd name="T69" fmla="*/ 19 h 116"/>
                <a:gd name="T70" fmla="*/ 53 w 113"/>
                <a:gd name="T71" fmla="*/ 25 h 116"/>
                <a:gd name="T72" fmla="*/ 46 w 113"/>
                <a:gd name="T73" fmla="*/ 32 h 116"/>
                <a:gd name="T74" fmla="*/ 37 w 113"/>
                <a:gd name="T75" fmla="*/ 46 h 116"/>
                <a:gd name="T76" fmla="*/ 34 w 113"/>
                <a:gd name="T77" fmla="*/ 60 h 116"/>
                <a:gd name="T78" fmla="*/ 25 w 113"/>
                <a:gd name="T79" fmla="*/ 95 h 116"/>
                <a:gd name="T80" fmla="*/ 19 w 113"/>
                <a:gd name="T81" fmla="*/ 116 h 116"/>
                <a:gd name="T82" fmla="*/ 16 w 113"/>
                <a:gd name="T83" fmla="*/ 116 h 116"/>
                <a:gd name="T84" fmla="*/ 0 w 113"/>
                <a:gd name="T85" fmla="*/ 116 h 116"/>
                <a:gd name="T86" fmla="*/ 0 w 113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3"/>
                <a:gd name="T133" fmla="*/ 0 h 116"/>
                <a:gd name="T134" fmla="*/ 113 w 113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1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>
                <a:gd name="T0" fmla="*/ 31 w 105"/>
                <a:gd name="T1" fmla="*/ 51 h 123"/>
                <a:gd name="T2" fmla="*/ 84 w 105"/>
                <a:gd name="T3" fmla="*/ 51 h 123"/>
                <a:gd name="T4" fmla="*/ 86 w 105"/>
                <a:gd name="T5" fmla="*/ 49 h 123"/>
                <a:gd name="T6" fmla="*/ 86 w 105"/>
                <a:gd name="T7" fmla="*/ 46 h 123"/>
                <a:gd name="T8" fmla="*/ 82 w 105"/>
                <a:gd name="T9" fmla="*/ 34 h 123"/>
                <a:gd name="T10" fmla="*/ 79 w 105"/>
                <a:gd name="T11" fmla="*/ 25 h 123"/>
                <a:gd name="T12" fmla="*/ 72 w 105"/>
                <a:gd name="T13" fmla="*/ 21 h 123"/>
                <a:gd name="T14" fmla="*/ 61 w 105"/>
                <a:gd name="T15" fmla="*/ 20 h 123"/>
                <a:gd name="T16" fmla="*/ 54 w 105"/>
                <a:gd name="T17" fmla="*/ 20 h 123"/>
                <a:gd name="T18" fmla="*/ 42 w 105"/>
                <a:gd name="T19" fmla="*/ 23 h 123"/>
                <a:gd name="T20" fmla="*/ 35 w 105"/>
                <a:gd name="T21" fmla="*/ 28 h 123"/>
                <a:gd name="T22" fmla="*/ 26 w 105"/>
                <a:gd name="T23" fmla="*/ 41 h 123"/>
                <a:gd name="T24" fmla="*/ 23 w 105"/>
                <a:gd name="T25" fmla="*/ 51 h 123"/>
                <a:gd name="T26" fmla="*/ 23 w 105"/>
                <a:gd name="T27" fmla="*/ 51 h 123"/>
                <a:gd name="T28" fmla="*/ 96 w 105"/>
                <a:gd name="T29" fmla="*/ 85 h 123"/>
                <a:gd name="T30" fmla="*/ 89 w 105"/>
                <a:gd name="T31" fmla="*/ 102 h 123"/>
                <a:gd name="T32" fmla="*/ 81 w 105"/>
                <a:gd name="T33" fmla="*/ 111 h 123"/>
                <a:gd name="T34" fmla="*/ 72 w 105"/>
                <a:gd name="T35" fmla="*/ 118 h 123"/>
                <a:gd name="T36" fmla="*/ 47 w 105"/>
                <a:gd name="T37" fmla="*/ 123 h 123"/>
                <a:gd name="T38" fmla="*/ 42 w 105"/>
                <a:gd name="T39" fmla="*/ 123 h 123"/>
                <a:gd name="T40" fmla="*/ 23 w 105"/>
                <a:gd name="T41" fmla="*/ 120 h 123"/>
                <a:gd name="T42" fmla="*/ 12 w 105"/>
                <a:gd name="T43" fmla="*/ 109 h 123"/>
                <a:gd name="T44" fmla="*/ 5 w 105"/>
                <a:gd name="T45" fmla="*/ 102 h 123"/>
                <a:gd name="T46" fmla="*/ 0 w 105"/>
                <a:gd name="T47" fmla="*/ 78 h 123"/>
                <a:gd name="T48" fmla="*/ 0 w 105"/>
                <a:gd name="T49" fmla="*/ 69 h 123"/>
                <a:gd name="T50" fmla="*/ 5 w 105"/>
                <a:gd name="T51" fmla="*/ 41 h 123"/>
                <a:gd name="T52" fmla="*/ 17 w 105"/>
                <a:gd name="T53" fmla="*/ 21 h 123"/>
                <a:gd name="T54" fmla="*/ 26 w 105"/>
                <a:gd name="T55" fmla="*/ 13 h 123"/>
                <a:gd name="T56" fmla="*/ 56 w 105"/>
                <a:gd name="T57" fmla="*/ 2 h 123"/>
                <a:gd name="T58" fmla="*/ 70 w 105"/>
                <a:gd name="T59" fmla="*/ 2 h 123"/>
                <a:gd name="T60" fmla="*/ 86 w 105"/>
                <a:gd name="T61" fmla="*/ 9 h 123"/>
                <a:gd name="T62" fmla="*/ 95 w 105"/>
                <a:gd name="T63" fmla="*/ 18 h 123"/>
                <a:gd name="T64" fmla="*/ 100 w 105"/>
                <a:gd name="T65" fmla="*/ 27 h 123"/>
                <a:gd name="T66" fmla="*/ 103 w 105"/>
                <a:gd name="T67" fmla="*/ 46 h 123"/>
                <a:gd name="T68" fmla="*/ 103 w 105"/>
                <a:gd name="T69" fmla="*/ 53 h 123"/>
                <a:gd name="T70" fmla="*/ 103 w 105"/>
                <a:gd name="T71" fmla="*/ 56 h 123"/>
                <a:gd name="T72" fmla="*/ 103 w 105"/>
                <a:gd name="T73" fmla="*/ 60 h 123"/>
                <a:gd name="T74" fmla="*/ 103 w 105"/>
                <a:gd name="T75" fmla="*/ 67 h 123"/>
                <a:gd name="T76" fmla="*/ 102 w 105"/>
                <a:gd name="T77" fmla="*/ 67 h 123"/>
                <a:gd name="T78" fmla="*/ 51 w 105"/>
                <a:gd name="T79" fmla="*/ 67 h 123"/>
                <a:gd name="T80" fmla="*/ 21 w 105"/>
                <a:gd name="T81" fmla="*/ 67 h 123"/>
                <a:gd name="T82" fmla="*/ 19 w 105"/>
                <a:gd name="T83" fmla="*/ 69 h 123"/>
                <a:gd name="T84" fmla="*/ 19 w 105"/>
                <a:gd name="T85" fmla="*/ 72 h 123"/>
                <a:gd name="T86" fmla="*/ 19 w 105"/>
                <a:gd name="T87" fmla="*/ 74 h 123"/>
                <a:gd name="T88" fmla="*/ 19 w 105"/>
                <a:gd name="T89" fmla="*/ 83 h 123"/>
                <a:gd name="T90" fmla="*/ 24 w 105"/>
                <a:gd name="T91" fmla="*/ 97 h 123"/>
                <a:gd name="T92" fmla="*/ 30 w 105"/>
                <a:gd name="T93" fmla="*/ 102 h 123"/>
                <a:gd name="T94" fmla="*/ 40 w 105"/>
                <a:gd name="T95" fmla="*/ 106 h 123"/>
                <a:gd name="T96" fmla="*/ 52 w 105"/>
                <a:gd name="T97" fmla="*/ 106 h 123"/>
                <a:gd name="T98" fmla="*/ 67 w 105"/>
                <a:gd name="T99" fmla="*/ 100 h 123"/>
                <a:gd name="T100" fmla="*/ 72 w 105"/>
                <a:gd name="T101" fmla="*/ 97 h 123"/>
                <a:gd name="T102" fmla="*/ 79 w 105"/>
                <a:gd name="T103" fmla="*/ 85 h 123"/>
                <a:gd name="T104" fmla="*/ 82 w 105"/>
                <a:gd name="T105" fmla="*/ 81 h 123"/>
                <a:gd name="T106" fmla="*/ 96 w 105"/>
                <a:gd name="T107" fmla="*/ 81 h 123"/>
                <a:gd name="T108" fmla="*/ 96 w 105"/>
                <a:gd name="T109" fmla="*/ 85 h 123"/>
                <a:gd name="T110" fmla="*/ 96 w 105"/>
                <a:gd name="T111" fmla="*/ 86 h 123"/>
                <a:gd name="T112" fmla="*/ 98 w 105"/>
                <a:gd name="T113" fmla="*/ 81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123"/>
                <a:gd name="T173" fmla="*/ 105 w 105"/>
                <a:gd name="T174" fmla="*/ 123 h 1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>
                <a:gd name="T0" fmla="*/ 32 w 108"/>
                <a:gd name="T1" fmla="*/ 51 h 123"/>
                <a:gd name="T2" fmla="*/ 85 w 108"/>
                <a:gd name="T3" fmla="*/ 51 h 123"/>
                <a:gd name="T4" fmla="*/ 86 w 108"/>
                <a:gd name="T5" fmla="*/ 49 h 123"/>
                <a:gd name="T6" fmla="*/ 86 w 108"/>
                <a:gd name="T7" fmla="*/ 46 h 123"/>
                <a:gd name="T8" fmla="*/ 83 w 108"/>
                <a:gd name="T9" fmla="*/ 34 h 123"/>
                <a:gd name="T10" fmla="*/ 79 w 108"/>
                <a:gd name="T11" fmla="*/ 25 h 123"/>
                <a:gd name="T12" fmla="*/ 72 w 108"/>
                <a:gd name="T13" fmla="*/ 21 h 123"/>
                <a:gd name="T14" fmla="*/ 62 w 108"/>
                <a:gd name="T15" fmla="*/ 20 h 123"/>
                <a:gd name="T16" fmla="*/ 53 w 108"/>
                <a:gd name="T17" fmla="*/ 20 h 123"/>
                <a:gd name="T18" fmla="*/ 42 w 108"/>
                <a:gd name="T19" fmla="*/ 23 h 123"/>
                <a:gd name="T20" fmla="*/ 35 w 108"/>
                <a:gd name="T21" fmla="*/ 28 h 123"/>
                <a:gd name="T22" fmla="*/ 27 w 108"/>
                <a:gd name="T23" fmla="*/ 41 h 123"/>
                <a:gd name="T24" fmla="*/ 23 w 108"/>
                <a:gd name="T25" fmla="*/ 51 h 123"/>
                <a:gd name="T26" fmla="*/ 23 w 108"/>
                <a:gd name="T27" fmla="*/ 51 h 123"/>
                <a:gd name="T28" fmla="*/ 99 w 108"/>
                <a:gd name="T29" fmla="*/ 85 h 123"/>
                <a:gd name="T30" fmla="*/ 90 w 108"/>
                <a:gd name="T31" fmla="*/ 102 h 123"/>
                <a:gd name="T32" fmla="*/ 81 w 108"/>
                <a:gd name="T33" fmla="*/ 111 h 123"/>
                <a:gd name="T34" fmla="*/ 72 w 108"/>
                <a:gd name="T35" fmla="*/ 118 h 123"/>
                <a:gd name="T36" fmla="*/ 48 w 108"/>
                <a:gd name="T37" fmla="*/ 123 h 123"/>
                <a:gd name="T38" fmla="*/ 41 w 108"/>
                <a:gd name="T39" fmla="*/ 123 h 123"/>
                <a:gd name="T40" fmla="*/ 21 w 108"/>
                <a:gd name="T41" fmla="*/ 120 h 123"/>
                <a:gd name="T42" fmla="*/ 11 w 108"/>
                <a:gd name="T43" fmla="*/ 109 h 123"/>
                <a:gd name="T44" fmla="*/ 6 w 108"/>
                <a:gd name="T45" fmla="*/ 102 h 123"/>
                <a:gd name="T46" fmla="*/ 0 w 108"/>
                <a:gd name="T47" fmla="*/ 78 h 123"/>
                <a:gd name="T48" fmla="*/ 0 w 108"/>
                <a:gd name="T49" fmla="*/ 69 h 123"/>
                <a:gd name="T50" fmla="*/ 6 w 108"/>
                <a:gd name="T51" fmla="*/ 41 h 123"/>
                <a:gd name="T52" fmla="*/ 18 w 108"/>
                <a:gd name="T53" fmla="*/ 21 h 123"/>
                <a:gd name="T54" fmla="*/ 27 w 108"/>
                <a:gd name="T55" fmla="*/ 13 h 123"/>
                <a:gd name="T56" fmla="*/ 57 w 108"/>
                <a:gd name="T57" fmla="*/ 2 h 123"/>
                <a:gd name="T58" fmla="*/ 71 w 108"/>
                <a:gd name="T59" fmla="*/ 2 h 123"/>
                <a:gd name="T60" fmla="*/ 88 w 108"/>
                <a:gd name="T61" fmla="*/ 9 h 123"/>
                <a:gd name="T62" fmla="*/ 99 w 108"/>
                <a:gd name="T63" fmla="*/ 21 h 123"/>
                <a:gd name="T64" fmla="*/ 106 w 108"/>
                <a:gd name="T65" fmla="*/ 39 h 123"/>
                <a:gd name="T66" fmla="*/ 106 w 108"/>
                <a:gd name="T67" fmla="*/ 49 h 123"/>
                <a:gd name="T68" fmla="*/ 106 w 108"/>
                <a:gd name="T69" fmla="*/ 53 h 123"/>
                <a:gd name="T70" fmla="*/ 106 w 108"/>
                <a:gd name="T71" fmla="*/ 56 h 123"/>
                <a:gd name="T72" fmla="*/ 104 w 108"/>
                <a:gd name="T73" fmla="*/ 67 h 123"/>
                <a:gd name="T74" fmla="*/ 102 w 108"/>
                <a:gd name="T75" fmla="*/ 67 h 123"/>
                <a:gd name="T76" fmla="*/ 51 w 108"/>
                <a:gd name="T77" fmla="*/ 67 h 123"/>
                <a:gd name="T78" fmla="*/ 20 w 108"/>
                <a:gd name="T79" fmla="*/ 67 h 123"/>
                <a:gd name="T80" fmla="*/ 20 w 108"/>
                <a:gd name="T81" fmla="*/ 69 h 123"/>
                <a:gd name="T82" fmla="*/ 20 w 108"/>
                <a:gd name="T83" fmla="*/ 72 h 123"/>
                <a:gd name="T84" fmla="*/ 20 w 108"/>
                <a:gd name="T85" fmla="*/ 74 h 123"/>
                <a:gd name="T86" fmla="*/ 20 w 108"/>
                <a:gd name="T87" fmla="*/ 83 h 123"/>
                <a:gd name="T88" fmla="*/ 25 w 108"/>
                <a:gd name="T89" fmla="*/ 97 h 123"/>
                <a:gd name="T90" fmla="*/ 30 w 108"/>
                <a:gd name="T91" fmla="*/ 102 h 123"/>
                <a:gd name="T92" fmla="*/ 41 w 108"/>
                <a:gd name="T93" fmla="*/ 106 h 123"/>
                <a:gd name="T94" fmla="*/ 53 w 108"/>
                <a:gd name="T95" fmla="*/ 106 h 123"/>
                <a:gd name="T96" fmla="*/ 67 w 108"/>
                <a:gd name="T97" fmla="*/ 100 h 123"/>
                <a:gd name="T98" fmla="*/ 72 w 108"/>
                <a:gd name="T99" fmla="*/ 97 h 123"/>
                <a:gd name="T100" fmla="*/ 78 w 108"/>
                <a:gd name="T101" fmla="*/ 88 h 123"/>
                <a:gd name="T102" fmla="*/ 83 w 108"/>
                <a:gd name="T103" fmla="*/ 81 h 123"/>
                <a:gd name="T104" fmla="*/ 99 w 108"/>
                <a:gd name="T105" fmla="*/ 81 h 123"/>
                <a:gd name="T106" fmla="*/ 99 w 108"/>
                <a:gd name="T107" fmla="*/ 85 h 123"/>
                <a:gd name="T108" fmla="*/ 99 w 108"/>
                <a:gd name="T109" fmla="*/ 86 h 123"/>
                <a:gd name="T110" fmla="*/ 101 w 108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23"/>
                <a:gd name="T170" fmla="*/ 108 w 108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3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>
                <a:gd name="T0" fmla="*/ 0 w 79"/>
                <a:gd name="T1" fmla="*/ 116 h 116"/>
                <a:gd name="T2" fmla="*/ 0 w 79"/>
                <a:gd name="T3" fmla="*/ 114 h 116"/>
                <a:gd name="T4" fmla="*/ 4 w 79"/>
                <a:gd name="T5" fmla="*/ 98 h 116"/>
                <a:gd name="T6" fmla="*/ 14 w 79"/>
                <a:gd name="T7" fmla="*/ 47 h 116"/>
                <a:gd name="T8" fmla="*/ 23 w 79"/>
                <a:gd name="T9" fmla="*/ 7 h 116"/>
                <a:gd name="T10" fmla="*/ 25 w 79"/>
                <a:gd name="T11" fmla="*/ 3 h 116"/>
                <a:gd name="T12" fmla="*/ 27 w 79"/>
                <a:gd name="T13" fmla="*/ 3 h 116"/>
                <a:gd name="T14" fmla="*/ 35 w 79"/>
                <a:gd name="T15" fmla="*/ 3 h 116"/>
                <a:gd name="T16" fmla="*/ 43 w 79"/>
                <a:gd name="T17" fmla="*/ 3 h 116"/>
                <a:gd name="T18" fmla="*/ 44 w 79"/>
                <a:gd name="T19" fmla="*/ 3 h 116"/>
                <a:gd name="T20" fmla="*/ 43 w 79"/>
                <a:gd name="T21" fmla="*/ 7 h 116"/>
                <a:gd name="T22" fmla="*/ 41 w 79"/>
                <a:gd name="T23" fmla="*/ 18 h 116"/>
                <a:gd name="T24" fmla="*/ 39 w 79"/>
                <a:gd name="T25" fmla="*/ 25 h 116"/>
                <a:gd name="T26" fmla="*/ 39 w 79"/>
                <a:gd name="T27" fmla="*/ 25 h 116"/>
                <a:gd name="T28" fmla="*/ 43 w 79"/>
                <a:gd name="T29" fmla="*/ 19 h 116"/>
                <a:gd name="T30" fmla="*/ 50 w 79"/>
                <a:gd name="T31" fmla="*/ 12 h 116"/>
                <a:gd name="T32" fmla="*/ 55 w 79"/>
                <a:gd name="T33" fmla="*/ 7 h 116"/>
                <a:gd name="T34" fmla="*/ 57 w 79"/>
                <a:gd name="T35" fmla="*/ 5 h 116"/>
                <a:gd name="T36" fmla="*/ 58 w 79"/>
                <a:gd name="T37" fmla="*/ 3 h 116"/>
                <a:gd name="T38" fmla="*/ 65 w 79"/>
                <a:gd name="T39" fmla="*/ 2 h 116"/>
                <a:gd name="T40" fmla="*/ 71 w 79"/>
                <a:gd name="T41" fmla="*/ 0 h 116"/>
                <a:gd name="T42" fmla="*/ 72 w 79"/>
                <a:gd name="T43" fmla="*/ 0 h 116"/>
                <a:gd name="T44" fmla="*/ 74 w 79"/>
                <a:gd name="T45" fmla="*/ 0 h 116"/>
                <a:gd name="T46" fmla="*/ 76 w 79"/>
                <a:gd name="T47" fmla="*/ 0 h 116"/>
                <a:gd name="T48" fmla="*/ 78 w 79"/>
                <a:gd name="T49" fmla="*/ 0 h 116"/>
                <a:gd name="T50" fmla="*/ 79 w 79"/>
                <a:gd name="T51" fmla="*/ 0 h 116"/>
                <a:gd name="T52" fmla="*/ 78 w 79"/>
                <a:gd name="T53" fmla="*/ 5 h 116"/>
                <a:gd name="T54" fmla="*/ 76 w 79"/>
                <a:gd name="T55" fmla="*/ 16 h 116"/>
                <a:gd name="T56" fmla="*/ 74 w 79"/>
                <a:gd name="T57" fmla="*/ 23 h 116"/>
                <a:gd name="T58" fmla="*/ 74 w 79"/>
                <a:gd name="T59" fmla="*/ 23 h 116"/>
                <a:gd name="T60" fmla="*/ 74 w 79"/>
                <a:gd name="T61" fmla="*/ 23 h 116"/>
                <a:gd name="T62" fmla="*/ 72 w 79"/>
                <a:gd name="T63" fmla="*/ 23 h 116"/>
                <a:gd name="T64" fmla="*/ 71 w 79"/>
                <a:gd name="T65" fmla="*/ 23 h 116"/>
                <a:gd name="T66" fmla="*/ 69 w 79"/>
                <a:gd name="T67" fmla="*/ 23 h 116"/>
                <a:gd name="T68" fmla="*/ 69 w 79"/>
                <a:gd name="T69" fmla="*/ 21 h 116"/>
                <a:gd name="T70" fmla="*/ 62 w 79"/>
                <a:gd name="T71" fmla="*/ 23 h 116"/>
                <a:gd name="T72" fmla="*/ 57 w 79"/>
                <a:gd name="T73" fmla="*/ 25 h 116"/>
                <a:gd name="T74" fmla="*/ 50 w 79"/>
                <a:gd name="T75" fmla="*/ 28 h 116"/>
                <a:gd name="T76" fmla="*/ 46 w 79"/>
                <a:gd name="T77" fmla="*/ 32 h 116"/>
                <a:gd name="T78" fmla="*/ 44 w 79"/>
                <a:gd name="T79" fmla="*/ 35 h 116"/>
                <a:gd name="T80" fmla="*/ 41 w 79"/>
                <a:gd name="T81" fmla="*/ 39 h 116"/>
                <a:gd name="T82" fmla="*/ 35 w 79"/>
                <a:gd name="T83" fmla="*/ 47 h 116"/>
                <a:gd name="T84" fmla="*/ 32 w 79"/>
                <a:gd name="T85" fmla="*/ 60 h 116"/>
                <a:gd name="T86" fmla="*/ 32 w 79"/>
                <a:gd name="T87" fmla="*/ 62 h 116"/>
                <a:gd name="T88" fmla="*/ 28 w 79"/>
                <a:gd name="T89" fmla="*/ 70 h 116"/>
                <a:gd name="T90" fmla="*/ 23 w 79"/>
                <a:gd name="T91" fmla="*/ 97 h 116"/>
                <a:gd name="T92" fmla="*/ 18 w 79"/>
                <a:gd name="T93" fmla="*/ 116 h 116"/>
                <a:gd name="T94" fmla="*/ 18 w 79"/>
                <a:gd name="T95" fmla="*/ 116 h 116"/>
                <a:gd name="T96" fmla="*/ 16 w 79"/>
                <a:gd name="T97" fmla="*/ 116 h 116"/>
                <a:gd name="T98" fmla="*/ 14 w 79"/>
                <a:gd name="T99" fmla="*/ 116 h 116"/>
                <a:gd name="T100" fmla="*/ 6 w 79"/>
                <a:gd name="T101" fmla="*/ 116 h 116"/>
                <a:gd name="T102" fmla="*/ 0 w 79"/>
                <a:gd name="T103" fmla="*/ 116 h 116"/>
                <a:gd name="T104" fmla="*/ 0 w 79"/>
                <a:gd name="T105" fmla="*/ 116 h 116"/>
                <a:gd name="T106" fmla="*/ 0 w 79"/>
                <a:gd name="T107" fmla="*/ 116 h 11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9"/>
                <a:gd name="T163" fmla="*/ 0 h 116"/>
                <a:gd name="T164" fmla="*/ 79 w 79"/>
                <a:gd name="T165" fmla="*/ 116 h 11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4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>
                <a:gd name="T0" fmla="*/ 1 w 98"/>
                <a:gd name="T1" fmla="*/ 77 h 121"/>
                <a:gd name="T2" fmla="*/ 15 w 98"/>
                <a:gd name="T3" fmla="*/ 77 h 121"/>
                <a:gd name="T4" fmla="*/ 17 w 98"/>
                <a:gd name="T5" fmla="*/ 79 h 121"/>
                <a:gd name="T6" fmla="*/ 17 w 98"/>
                <a:gd name="T7" fmla="*/ 81 h 121"/>
                <a:gd name="T8" fmla="*/ 17 w 98"/>
                <a:gd name="T9" fmla="*/ 84 h 121"/>
                <a:gd name="T10" fmla="*/ 19 w 98"/>
                <a:gd name="T11" fmla="*/ 93 h 121"/>
                <a:gd name="T12" fmla="*/ 24 w 98"/>
                <a:gd name="T13" fmla="*/ 98 h 121"/>
                <a:gd name="T14" fmla="*/ 31 w 98"/>
                <a:gd name="T15" fmla="*/ 104 h 121"/>
                <a:gd name="T16" fmla="*/ 47 w 98"/>
                <a:gd name="T17" fmla="*/ 105 h 121"/>
                <a:gd name="T18" fmla="*/ 58 w 98"/>
                <a:gd name="T19" fmla="*/ 104 h 121"/>
                <a:gd name="T20" fmla="*/ 65 w 98"/>
                <a:gd name="T21" fmla="*/ 100 h 121"/>
                <a:gd name="T22" fmla="*/ 68 w 98"/>
                <a:gd name="T23" fmla="*/ 95 h 121"/>
                <a:gd name="T24" fmla="*/ 70 w 98"/>
                <a:gd name="T25" fmla="*/ 88 h 121"/>
                <a:gd name="T26" fmla="*/ 68 w 98"/>
                <a:gd name="T27" fmla="*/ 81 h 121"/>
                <a:gd name="T28" fmla="*/ 66 w 98"/>
                <a:gd name="T29" fmla="*/ 77 h 121"/>
                <a:gd name="T30" fmla="*/ 59 w 98"/>
                <a:gd name="T31" fmla="*/ 74 h 121"/>
                <a:gd name="T32" fmla="*/ 51 w 98"/>
                <a:gd name="T33" fmla="*/ 69 h 121"/>
                <a:gd name="T34" fmla="*/ 45 w 98"/>
                <a:gd name="T35" fmla="*/ 65 h 121"/>
                <a:gd name="T36" fmla="*/ 31 w 98"/>
                <a:gd name="T37" fmla="*/ 60 h 121"/>
                <a:gd name="T38" fmla="*/ 15 w 98"/>
                <a:gd name="T39" fmla="*/ 44 h 121"/>
                <a:gd name="T40" fmla="*/ 14 w 98"/>
                <a:gd name="T41" fmla="*/ 33 h 121"/>
                <a:gd name="T42" fmla="*/ 14 w 98"/>
                <a:gd name="T43" fmla="*/ 26 h 121"/>
                <a:gd name="T44" fmla="*/ 24 w 98"/>
                <a:gd name="T45" fmla="*/ 11 h 121"/>
                <a:gd name="T46" fmla="*/ 31 w 98"/>
                <a:gd name="T47" fmla="*/ 5 h 121"/>
                <a:gd name="T48" fmla="*/ 47 w 98"/>
                <a:gd name="T49" fmla="*/ 2 h 121"/>
                <a:gd name="T50" fmla="*/ 66 w 98"/>
                <a:gd name="T51" fmla="*/ 2 h 121"/>
                <a:gd name="T52" fmla="*/ 84 w 98"/>
                <a:gd name="T53" fmla="*/ 9 h 121"/>
                <a:gd name="T54" fmla="*/ 91 w 98"/>
                <a:gd name="T55" fmla="*/ 16 h 121"/>
                <a:gd name="T56" fmla="*/ 96 w 98"/>
                <a:gd name="T57" fmla="*/ 30 h 121"/>
                <a:gd name="T58" fmla="*/ 98 w 98"/>
                <a:gd name="T59" fmla="*/ 39 h 121"/>
                <a:gd name="T60" fmla="*/ 96 w 98"/>
                <a:gd name="T61" fmla="*/ 39 h 121"/>
                <a:gd name="T62" fmla="*/ 86 w 98"/>
                <a:gd name="T63" fmla="*/ 39 h 121"/>
                <a:gd name="T64" fmla="*/ 81 w 98"/>
                <a:gd name="T65" fmla="*/ 39 h 121"/>
                <a:gd name="T66" fmla="*/ 77 w 98"/>
                <a:gd name="T67" fmla="*/ 28 h 121"/>
                <a:gd name="T68" fmla="*/ 75 w 98"/>
                <a:gd name="T69" fmla="*/ 21 h 121"/>
                <a:gd name="T70" fmla="*/ 65 w 98"/>
                <a:gd name="T71" fmla="*/ 18 h 121"/>
                <a:gd name="T72" fmla="*/ 56 w 98"/>
                <a:gd name="T73" fmla="*/ 16 h 121"/>
                <a:gd name="T74" fmla="*/ 45 w 98"/>
                <a:gd name="T75" fmla="*/ 18 h 121"/>
                <a:gd name="T76" fmla="*/ 40 w 98"/>
                <a:gd name="T77" fmla="*/ 19 h 121"/>
                <a:gd name="T78" fmla="*/ 37 w 98"/>
                <a:gd name="T79" fmla="*/ 23 h 121"/>
                <a:gd name="T80" fmla="*/ 33 w 98"/>
                <a:gd name="T81" fmla="*/ 30 h 121"/>
                <a:gd name="T82" fmla="*/ 33 w 98"/>
                <a:gd name="T83" fmla="*/ 32 h 121"/>
                <a:gd name="T84" fmla="*/ 37 w 98"/>
                <a:gd name="T85" fmla="*/ 39 h 121"/>
                <a:gd name="T86" fmla="*/ 44 w 98"/>
                <a:gd name="T87" fmla="*/ 44 h 121"/>
                <a:gd name="T88" fmla="*/ 52 w 98"/>
                <a:gd name="T89" fmla="*/ 47 h 121"/>
                <a:gd name="T90" fmla="*/ 52 w 98"/>
                <a:gd name="T91" fmla="*/ 49 h 121"/>
                <a:gd name="T92" fmla="*/ 63 w 98"/>
                <a:gd name="T93" fmla="*/ 54 h 121"/>
                <a:gd name="T94" fmla="*/ 82 w 98"/>
                <a:gd name="T95" fmla="*/ 67 h 121"/>
                <a:gd name="T96" fmla="*/ 86 w 98"/>
                <a:gd name="T97" fmla="*/ 72 h 121"/>
                <a:gd name="T98" fmla="*/ 88 w 98"/>
                <a:gd name="T99" fmla="*/ 84 h 121"/>
                <a:gd name="T100" fmla="*/ 88 w 98"/>
                <a:gd name="T101" fmla="*/ 93 h 121"/>
                <a:gd name="T102" fmla="*/ 82 w 98"/>
                <a:gd name="T103" fmla="*/ 105 h 121"/>
                <a:gd name="T104" fmla="*/ 73 w 98"/>
                <a:gd name="T105" fmla="*/ 113 h 121"/>
                <a:gd name="T106" fmla="*/ 59 w 98"/>
                <a:gd name="T107" fmla="*/ 120 h 121"/>
                <a:gd name="T108" fmla="*/ 44 w 98"/>
                <a:gd name="T109" fmla="*/ 121 h 121"/>
                <a:gd name="T110" fmla="*/ 33 w 98"/>
                <a:gd name="T111" fmla="*/ 121 h 121"/>
                <a:gd name="T112" fmla="*/ 12 w 98"/>
                <a:gd name="T113" fmla="*/ 113 h 121"/>
                <a:gd name="T114" fmla="*/ 8 w 98"/>
                <a:gd name="T115" fmla="*/ 109 h 121"/>
                <a:gd name="T116" fmla="*/ 1 w 98"/>
                <a:gd name="T117" fmla="*/ 97 h 121"/>
                <a:gd name="T118" fmla="*/ 0 w 98"/>
                <a:gd name="T119" fmla="*/ 81 h 121"/>
                <a:gd name="T120" fmla="*/ 0 w 98"/>
                <a:gd name="T121" fmla="*/ 77 h 1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21"/>
                <a:gd name="T185" fmla="*/ 98 w 98"/>
                <a:gd name="T186" fmla="*/ 121 h 1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5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>
                <a:gd name="T0" fmla="*/ 65 w 103"/>
                <a:gd name="T1" fmla="*/ 63 h 120"/>
                <a:gd name="T2" fmla="*/ 51 w 103"/>
                <a:gd name="T3" fmla="*/ 65 h 120"/>
                <a:gd name="T4" fmla="*/ 37 w 103"/>
                <a:gd name="T5" fmla="*/ 65 h 120"/>
                <a:gd name="T6" fmla="*/ 26 w 103"/>
                <a:gd name="T7" fmla="*/ 69 h 120"/>
                <a:gd name="T8" fmla="*/ 23 w 103"/>
                <a:gd name="T9" fmla="*/ 74 h 120"/>
                <a:gd name="T10" fmla="*/ 19 w 103"/>
                <a:gd name="T11" fmla="*/ 86 h 120"/>
                <a:gd name="T12" fmla="*/ 19 w 103"/>
                <a:gd name="T13" fmla="*/ 91 h 120"/>
                <a:gd name="T14" fmla="*/ 24 w 103"/>
                <a:gd name="T15" fmla="*/ 98 h 120"/>
                <a:gd name="T16" fmla="*/ 38 w 103"/>
                <a:gd name="T17" fmla="*/ 104 h 120"/>
                <a:gd name="T18" fmla="*/ 54 w 103"/>
                <a:gd name="T19" fmla="*/ 100 h 120"/>
                <a:gd name="T20" fmla="*/ 68 w 103"/>
                <a:gd name="T21" fmla="*/ 88 h 120"/>
                <a:gd name="T22" fmla="*/ 77 w 103"/>
                <a:gd name="T23" fmla="*/ 60 h 120"/>
                <a:gd name="T24" fmla="*/ 77 w 103"/>
                <a:gd name="T25" fmla="*/ 60 h 120"/>
                <a:gd name="T26" fmla="*/ 68 w 103"/>
                <a:gd name="T27" fmla="*/ 105 h 120"/>
                <a:gd name="T28" fmla="*/ 54 w 103"/>
                <a:gd name="T29" fmla="*/ 116 h 120"/>
                <a:gd name="T30" fmla="*/ 49 w 103"/>
                <a:gd name="T31" fmla="*/ 120 h 120"/>
                <a:gd name="T32" fmla="*/ 35 w 103"/>
                <a:gd name="T33" fmla="*/ 120 h 120"/>
                <a:gd name="T34" fmla="*/ 15 w 103"/>
                <a:gd name="T35" fmla="*/ 118 h 120"/>
                <a:gd name="T36" fmla="*/ 3 w 103"/>
                <a:gd name="T37" fmla="*/ 107 h 120"/>
                <a:gd name="T38" fmla="*/ 0 w 103"/>
                <a:gd name="T39" fmla="*/ 86 h 120"/>
                <a:gd name="T40" fmla="*/ 3 w 103"/>
                <a:gd name="T41" fmla="*/ 69 h 120"/>
                <a:gd name="T42" fmla="*/ 17 w 103"/>
                <a:gd name="T43" fmla="*/ 54 h 120"/>
                <a:gd name="T44" fmla="*/ 51 w 103"/>
                <a:gd name="T45" fmla="*/ 47 h 120"/>
                <a:gd name="T46" fmla="*/ 65 w 103"/>
                <a:gd name="T47" fmla="*/ 46 h 120"/>
                <a:gd name="T48" fmla="*/ 82 w 103"/>
                <a:gd name="T49" fmla="*/ 33 h 120"/>
                <a:gd name="T50" fmla="*/ 81 w 103"/>
                <a:gd name="T51" fmla="*/ 25 h 120"/>
                <a:gd name="T52" fmla="*/ 70 w 103"/>
                <a:gd name="T53" fmla="*/ 18 h 120"/>
                <a:gd name="T54" fmla="*/ 54 w 103"/>
                <a:gd name="T55" fmla="*/ 18 h 120"/>
                <a:gd name="T56" fmla="*/ 40 w 103"/>
                <a:gd name="T57" fmla="*/ 21 h 120"/>
                <a:gd name="T58" fmla="*/ 35 w 103"/>
                <a:gd name="T59" fmla="*/ 26 h 120"/>
                <a:gd name="T60" fmla="*/ 30 w 103"/>
                <a:gd name="T61" fmla="*/ 35 h 120"/>
                <a:gd name="T62" fmla="*/ 12 w 103"/>
                <a:gd name="T63" fmla="*/ 35 h 120"/>
                <a:gd name="T64" fmla="*/ 14 w 103"/>
                <a:gd name="T65" fmla="*/ 28 h 120"/>
                <a:gd name="T66" fmla="*/ 28 w 103"/>
                <a:gd name="T67" fmla="*/ 9 h 120"/>
                <a:gd name="T68" fmla="*/ 59 w 103"/>
                <a:gd name="T69" fmla="*/ 2 h 120"/>
                <a:gd name="T70" fmla="*/ 82 w 103"/>
                <a:gd name="T71" fmla="*/ 3 h 120"/>
                <a:gd name="T72" fmla="*/ 96 w 103"/>
                <a:gd name="T73" fmla="*/ 12 h 120"/>
                <a:gd name="T74" fmla="*/ 103 w 103"/>
                <a:gd name="T75" fmla="*/ 26 h 120"/>
                <a:gd name="T76" fmla="*/ 103 w 103"/>
                <a:gd name="T77" fmla="*/ 30 h 120"/>
                <a:gd name="T78" fmla="*/ 102 w 103"/>
                <a:gd name="T79" fmla="*/ 39 h 120"/>
                <a:gd name="T80" fmla="*/ 93 w 103"/>
                <a:gd name="T81" fmla="*/ 70 h 120"/>
                <a:gd name="T82" fmla="*/ 89 w 103"/>
                <a:gd name="T83" fmla="*/ 90 h 120"/>
                <a:gd name="T84" fmla="*/ 89 w 103"/>
                <a:gd name="T85" fmla="*/ 93 h 120"/>
                <a:gd name="T86" fmla="*/ 89 w 103"/>
                <a:gd name="T87" fmla="*/ 98 h 120"/>
                <a:gd name="T88" fmla="*/ 89 w 103"/>
                <a:gd name="T89" fmla="*/ 102 h 120"/>
                <a:gd name="T90" fmla="*/ 95 w 103"/>
                <a:gd name="T91" fmla="*/ 104 h 120"/>
                <a:gd name="T92" fmla="*/ 98 w 103"/>
                <a:gd name="T93" fmla="*/ 104 h 120"/>
                <a:gd name="T94" fmla="*/ 100 w 103"/>
                <a:gd name="T95" fmla="*/ 107 h 120"/>
                <a:gd name="T96" fmla="*/ 98 w 103"/>
                <a:gd name="T97" fmla="*/ 116 h 120"/>
                <a:gd name="T98" fmla="*/ 93 w 103"/>
                <a:gd name="T99" fmla="*/ 118 h 120"/>
                <a:gd name="T100" fmla="*/ 86 w 103"/>
                <a:gd name="T101" fmla="*/ 118 h 120"/>
                <a:gd name="T102" fmla="*/ 81 w 103"/>
                <a:gd name="T103" fmla="*/ 118 h 120"/>
                <a:gd name="T104" fmla="*/ 75 w 103"/>
                <a:gd name="T105" fmla="*/ 114 h 120"/>
                <a:gd name="T106" fmla="*/ 70 w 103"/>
                <a:gd name="T107" fmla="*/ 109 h 120"/>
                <a:gd name="T108" fmla="*/ 68 w 103"/>
                <a:gd name="T109" fmla="*/ 105 h 120"/>
                <a:gd name="T110" fmla="*/ 70 w 103"/>
                <a:gd name="T111" fmla="*/ 104 h 1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3"/>
                <a:gd name="T169" fmla="*/ 0 h 120"/>
                <a:gd name="T170" fmla="*/ 103 w 103"/>
                <a:gd name="T171" fmla="*/ 120 h 1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6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>
                <a:gd name="T0" fmla="*/ 0 w 112"/>
                <a:gd name="T1" fmla="*/ 114 h 116"/>
                <a:gd name="T2" fmla="*/ 16 w 112"/>
                <a:gd name="T3" fmla="*/ 47 h 116"/>
                <a:gd name="T4" fmla="*/ 26 w 112"/>
                <a:gd name="T5" fmla="*/ 3 h 116"/>
                <a:gd name="T6" fmla="*/ 37 w 112"/>
                <a:gd name="T7" fmla="*/ 3 h 116"/>
                <a:gd name="T8" fmla="*/ 44 w 112"/>
                <a:gd name="T9" fmla="*/ 3 h 116"/>
                <a:gd name="T10" fmla="*/ 40 w 112"/>
                <a:gd name="T11" fmla="*/ 14 h 116"/>
                <a:gd name="T12" fmla="*/ 40 w 112"/>
                <a:gd name="T13" fmla="*/ 19 h 116"/>
                <a:gd name="T14" fmla="*/ 51 w 112"/>
                <a:gd name="T15" fmla="*/ 11 h 116"/>
                <a:gd name="T16" fmla="*/ 60 w 112"/>
                <a:gd name="T17" fmla="*/ 5 h 116"/>
                <a:gd name="T18" fmla="*/ 72 w 112"/>
                <a:gd name="T19" fmla="*/ 2 h 116"/>
                <a:gd name="T20" fmla="*/ 83 w 112"/>
                <a:gd name="T21" fmla="*/ 0 h 116"/>
                <a:gd name="T22" fmla="*/ 93 w 112"/>
                <a:gd name="T23" fmla="*/ 2 h 116"/>
                <a:gd name="T24" fmla="*/ 105 w 112"/>
                <a:gd name="T25" fmla="*/ 7 h 116"/>
                <a:gd name="T26" fmla="*/ 109 w 112"/>
                <a:gd name="T27" fmla="*/ 14 h 116"/>
                <a:gd name="T28" fmla="*/ 111 w 112"/>
                <a:gd name="T29" fmla="*/ 25 h 116"/>
                <a:gd name="T30" fmla="*/ 112 w 112"/>
                <a:gd name="T31" fmla="*/ 26 h 116"/>
                <a:gd name="T32" fmla="*/ 112 w 112"/>
                <a:gd name="T33" fmla="*/ 30 h 116"/>
                <a:gd name="T34" fmla="*/ 112 w 112"/>
                <a:gd name="T35" fmla="*/ 32 h 116"/>
                <a:gd name="T36" fmla="*/ 111 w 112"/>
                <a:gd name="T37" fmla="*/ 35 h 116"/>
                <a:gd name="T38" fmla="*/ 111 w 112"/>
                <a:gd name="T39" fmla="*/ 40 h 116"/>
                <a:gd name="T40" fmla="*/ 107 w 112"/>
                <a:gd name="T41" fmla="*/ 53 h 116"/>
                <a:gd name="T42" fmla="*/ 93 w 112"/>
                <a:gd name="T43" fmla="*/ 116 h 116"/>
                <a:gd name="T44" fmla="*/ 91 w 112"/>
                <a:gd name="T45" fmla="*/ 116 h 116"/>
                <a:gd name="T46" fmla="*/ 81 w 112"/>
                <a:gd name="T47" fmla="*/ 116 h 116"/>
                <a:gd name="T48" fmla="*/ 74 w 112"/>
                <a:gd name="T49" fmla="*/ 116 h 116"/>
                <a:gd name="T50" fmla="*/ 83 w 112"/>
                <a:gd name="T51" fmla="*/ 70 h 116"/>
                <a:gd name="T52" fmla="*/ 90 w 112"/>
                <a:gd name="T53" fmla="*/ 42 h 116"/>
                <a:gd name="T54" fmla="*/ 90 w 112"/>
                <a:gd name="T55" fmla="*/ 37 h 116"/>
                <a:gd name="T56" fmla="*/ 91 w 112"/>
                <a:gd name="T57" fmla="*/ 33 h 116"/>
                <a:gd name="T58" fmla="*/ 91 w 112"/>
                <a:gd name="T59" fmla="*/ 30 h 116"/>
                <a:gd name="T60" fmla="*/ 91 w 112"/>
                <a:gd name="T61" fmla="*/ 26 h 116"/>
                <a:gd name="T62" fmla="*/ 88 w 112"/>
                <a:gd name="T63" fmla="*/ 23 h 116"/>
                <a:gd name="T64" fmla="*/ 84 w 112"/>
                <a:gd name="T65" fmla="*/ 19 h 116"/>
                <a:gd name="T66" fmla="*/ 79 w 112"/>
                <a:gd name="T67" fmla="*/ 19 h 116"/>
                <a:gd name="T68" fmla="*/ 76 w 112"/>
                <a:gd name="T69" fmla="*/ 18 h 116"/>
                <a:gd name="T70" fmla="*/ 61 w 112"/>
                <a:gd name="T71" fmla="*/ 21 h 116"/>
                <a:gd name="T72" fmla="*/ 47 w 112"/>
                <a:gd name="T73" fmla="*/ 28 h 116"/>
                <a:gd name="T74" fmla="*/ 42 w 112"/>
                <a:gd name="T75" fmla="*/ 35 h 116"/>
                <a:gd name="T76" fmla="*/ 33 w 112"/>
                <a:gd name="T77" fmla="*/ 58 h 116"/>
                <a:gd name="T78" fmla="*/ 30 w 112"/>
                <a:gd name="T79" fmla="*/ 69 h 116"/>
                <a:gd name="T80" fmla="*/ 19 w 112"/>
                <a:gd name="T81" fmla="*/ 116 h 116"/>
                <a:gd name="T82" fmla="*/ 18 w 112"/>
                <a:gd name="T83" fmla="*/ 116 h 116"/>
                <a:gd name="T84" fmla="*/ 7 w 112"/>
                <a:gd name="T85" fmla="*/ 116 h 116"/>
                <a:gd name="T86" fmla="*/ 0 w 112"/>
                <a:gd name="T87" fmla="*/ 116 h 1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116"/>
                <a:gd name="T134" fmla="*/ 112 w 112"/>
                <a:gd name="T135" fmla="*/ 116 h 1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7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>
                <a:gd name="T0" fmla="*/ 77 w 128"/>
                <a:gd name="T1" fmla="*/ 154 h 161"/>
                <a:gd name="T2" fmla="*/ 77 w 128"/>
                <a:gd name="T3" fmla="*/ 144 h 161"/>
                <a:gd name="T4" fmla="*/ 77 w 128"/>
                <a:gd name="T5" fmla="*/ 144 h 161"/>
                <a:gd name="T6" fmla="*/ 68 w 128"/>
                <a:gd name="T7" fmla="*/ 153 h 161"/>
                <a:gd name="T8" fmla="*/ 61 w 128"/>
                <a:gd name="T9" fmla="*/ 156 h 161"/>
                <a:gd name="T10" fmla="*/ 56 w 128"/>
                <a:gd name="T11" fmla="*/ 160 h 161"/>
                <a:gd name="T12" fmla="*/ 42 w 128"/>
                <a:gd name="T13" fmla="*/ 161 h 161"/>
                <a:gd name="T14" fmla="*/ 38 w 128"/>
                <a:gd name="T15" fmla="*/ 161 h 161"/>
                <a:gd name="T16" fmla="*/ 21 w 128"/>
                <a:gd name="T17" fmla="*/ 158 h 161"/>
                <a:gd name="T18" fmla="*/ 10 w 128"/>
                <a:gd name="T19" fmla="*/ 147 h 161"/>
                <a:gd name="T20" fmla="*/ 5 w 128"/>
                <a:gd name="T21" fmla="*/ 142 h 161"/>
                <a:gd name="T22" fmla="*/ 0 w 128"/>
                <a:gd name="T23" fmla="*/ 124 h 161"/>
                <a:gd name="T24" fmla="*/ 0 w 128"/>
                <a:gd name="T25" fmla="*/ 110 h 161"/>
                <a:gd name="T26" fmla="*/ 1 w 128"/>
                <a:gd name="T27" fmla="*/ 98 h 161"/>
                <a:gd name="T28" fmla="*/ 5 w 128"/>
                <a:gd name="T29" fmla="*/ 86 h 161"/>
                <a:gd name="T30" fmla="*/ 7 w 128"/>
                <a:gd name="T31" fmla="*/ 80 h 161"/>
                <a:gd name="T32" fmla="*/ 15 w 128"/>
                <a:gd name="T33" fmla="*/ 65 h 161"/>
                <a:gd name="T34" fmla="*/ 21 w 128"/>
                <a:gd name="T35" fmla="*/ 58 h 161"/>
                <a:gd name="T36" fmla="*/ 35 w 128"/>
                <a:gd name="T37" fmla="*/ 47 h 161"/>
                <a:gd name="T38" fmla="*/ 38 w 128"/>
                <a:gd name="T39" fmla="*/ 45 h 161"/>
                <a:gd name="T40" fmla="*/ 51 w 128"/>
                <a:gd name="T41" fmla="*/ 42 h 161"/>
                <a:gd name="T42" fmla="*/ 61 w 128"/>
                <a:gd name="T43" fmla="*/ 40 h 161"/>
                <a:gd name="T44" fmla="*/ 79 w 128"/>
                <a:gd name="T45" fmla="*/ 45 h 161"/>
                <a:gd name="T46" fmla="*/ 84 w 128"/>
                <a:gd name="T47" fmla="*/ 49 h 161"/>
                <a:gd name="T48" fmla="*/ 94 w 128"/>
                <a:gd name="T49" fmla="*/ 61 h 161"/>
                <a:gd name="T50" fmla="*/ 98 w 128"/>
                <a:gd name="T51" fmla="*/ 52 h 161"/>
                <a:gd name="T52" fmla="*/ 109 w 128"/>
                <a:gd name="T53" fmla="*/ 1 h 161"/>
                <a:gd name="T54" fmla="*/ 112 w 128"/>
                <a:gd name="T55" fmla="*/ 0 h 161"/>
                <a:gd name="T56" fmla="*/ 126 w 128"/>
                <a:gd name="T57" fmla="*/ 0 h 161"/>
                <a:gd name="T58" fmla="*/ 126 w 128"/>
                <a:gd name="T59" fmla="*/ 3 h 161"/>
                <a:gd name="T60" fmla="*/ 105 w 128"/>
                <a:gd name="T61" fmla="*/ 98 h 161"/>
                <a:gd name="T62" fmla="*/ 93 w 128"/>
                <a:gd name="T63" fmla="*/ 156 h 161"/>
                <a:gd name="T64" fmla="*/ 89 w 128"/>
                <a:gd name="T65" fmla="*/ 156 h 161"/>
                <a:gd name="T66" fmla="*/ 77 w 128"/>
                <a:gd name="T67" fmla="*/ 156 h 161"/>
                <a:gd name="T68" fmla="*/ 77 w 128"/>
                <a:gd name="T69" fmla="*/ 156 h 161"/>
                <a:gd name="T70" fmla="*/ 89 w 128"/>
                <a:gd name="T71" fmla="*/ 87 h 161"/>
                <a:gd name="T72" fmla="*/ 87 w 128"/>
                <a:gd name="T73" fmla="*/ 77 h 161"/>
                <a:gd name="T74" fmla="*/ 82 w 128"/>
                <a:gd name="T75" fmla="*/ 65 h 161"/>
                <a:gd name="T76" fmla="*/ 73 w 128"/>
                <a:gd name="T77" fmla="*/ 59 h 161"/>
                <a:gd name="T78" fmla="*/ 61 w 128"/>
                <a:gd name="T79" fmla="*/ 56 h 161"/>
                <a:gd name="T80" fmla="*/ 47 w 128"/>
                <a:gd name="T81" fmla="*/ 59 h 161"/>
                <a:gd name="T82" fmla="*/ 31 w 128"/>
                <a:gd name="T83" fmla="*/ 73 h 161"/>
                <a:gd name="T84" fmla="*/ 26 w 128"/>
                <a:gd name="T85" fmla="*/ 82 h 161"/>
                <a:gd name="T86" fmla="*/ 19 w 128"/>
                <a:gd name="T87" fmla="*/ 110 h 161"/>
                <a:gd name="T88" fmla="*/ 19 w 128"/>
                <a:gd name="T89" fmla="*/ 117 h 161"/>
                <a:gd name="T90" fmla="*/ 21 w 128"/>
                <a:gd name="T91" fmla="*/ 130 h 161"/>
                <a:gd name="T92" fmla="*/ 26 w 128"/>
                <a:gd name="T93" fmla="*/ 137 h 161"/>
                <a:gd name="T94" fmla="*/ 35 w 128"/>
                <a:gd name="T95" fmla="*/ 145 h 161"/>
                <a:gd name="T96" fmla="*/ 45 w 128"/>
                <a:gd name="T97" fmla="*/ 145 h 161"/>
                <a:gd name="T98" fmla="*/ 54 w 128"/>
                <a:gd name="T99" fmla="*/ 145 h 161"/>
                <a:gd name="T100" fmla="*/ 72 w 128"/>
                <a:gd name="T101" fmla="*/ 131 h 161"/>
                <a:gd name="T102" fmla="*/ 77 w 128"/>
                <a:gd name="T103" fmla="*/ 126 h 161"/>
                <a:gd name="T104" fmla="*/ 86 w 128"/>
                <a:gd name="T105" fmla="*/ 107 h 161"/>
                <a:gd name="T106" fmla="*/ 89 w 128"/>
                <a:gd name="T107" fmla="*/ 87 h 161"/>
                <a:gd name="T108" fmla="*/ 89 w 128"/>
                <a:gd name="T109" fmla="*/ 84 h 161"/>
                <a:gd name="T110" fmla="*/ 89 w 128"/>
                <a:gd name="T111" fmla="*/ 87 h 161"/>
                <a:gd name="T112" fmla="*/ 89 w 128"/>
                <a:gd name="T113" fmla="*/ 87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61"/>
                <a:gd name="T173" fmla="*/ 128 w 12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8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>
                <a:gd name="T0" fmla="*/ 2 w 125"/>
                <a:gd name="T1" fmla="*/ 113 h 165"/>
                <a:gd name="T2" fmla="*/ 17 w 125"/>
                <a:gd name="T3" fmla="*/ 113 h 165"/>
                <a:gd name="T4" fmla="*/ 19 w 125"/>
                <a:gd name="T5" fmla="*/ 114 h 165"/>
                <a:gd name="T6" fmla="*/ 19 w 125"/>
                <a:gd name="T7" fmla="*/ 118 h 165"/>
                <a:gd name="T8" fmla="*/ 21 w 125"/>
                <a:gd name="T9" fmla="*/ 132 h 165"/>
                <a:gd name="T10" fmla="*/ 28 w 125"/>
                <a:gd name="T11" fmla="*/ 139 h 165"/>
                <a:gd name="T12" fmla="*/ 35 w 125"/>
                <a:gd name="T13" fmla="*/ 146 h 165"/>
                <a:gd name="T14" fmla="*/ 54 w 125"/>
                <a:gd name="T15" fmla="*/ 148 h 165"/>
                <a:gd name="T16" fmla="*/ 61 w 125"/>
                <a:gd name="T17" fmla="*/ 148 h 165"/>
                <a:gd name="T18" fmla="*/ 77 w 125"/>
                <a:gd name="T19" fmla="*/ 141 h 165"/>
                <a:gd name="T20" fmla="*/ 83 w 125"/>
                <a:gd name="T21" fmla="*/ 135 h 165"/>
                <a:gd name="T22" fmla="*/ 88 w 125"/>
                <a:gd name="T23" fmla="*/ 125 h 165"/>
                <a:gd name="T24" fmla="*/ 88 w 125"/>
                <a:gd name="T25" fmla="*/ 111 h 165"/>
                <a:gd name="T26" fmla="*/ 79 w 125"/>
                <a:gd name="T27" fmla="*/ 102 h 165"/>
                <a:gd name="T28" fmla="*/ 65 w 125"/>
                <a:gd name="T29" fmla="*/ 93 h 165"/>
                <a:gd name="T30" fmla="*/ 61 w 125"/>
                <a:gd name="T31" fmla="*/ 90 h 165"/>
                <a:gd name="T32" fmla="*/ 47 w 125"/>
                <a:gd name="T33" fmla="*/ 86 h 165"/>
                <a:gd name="T34" fmla="*/ 26 w 125"/>
                <a:gd name="T35" fmla="*/ 72 h 165"/>
                <a:gd name="T36" fmla="*/ 24 w 125"/>
                <a:gd name="T37" fmla="*/ 69 h 165"/>
                <a:gd name="T38" fmla="*/ 19 w 125"/>
                <a:gd name="T39" fmla="*/ 58 h 165"/>
                <a:gd name="T40" fmla="*/ 19 w 125"/>
                <a:gd name="T41" fmla="*/ 46 h 165"/>
                <a:gd name="T42" fmla="*/ 19 w 125"/>
                <a:gd name="T43" fmla="*/ 37 h 165"/>
                <a:gd name="T44" fmla="*/ 32 w 125"/>
                <a:gd name="T45" fmla="*/ 16 h 165"/>
                <a:gd name="T46" fmla="*/ 37 w 125"/>
                <a:gd name="T47" fmla="*/ 11 h 165"/>
                <a:gd name="T48" fmla="*/ 54 w 125"/>
                <a:gd name="T49" fmla="*/ 4 h 165"/>
                <a:gd name="T50" fmla="*/ 74 w 125"/>
                <a:gd name="T51" fmla="*/ 0 h 165"/>
                <a:gd name="T52" fmla="*/ 98 w 125"/>
                <a:gd name="T53" fmla="*/ 5 h 165"/>
                <a:gd name="T54" fmla="*/ 112 w 125"/>
                <a:gd name="T55" fmla="*/ 12 h 165"/>
                <a:gd name="T56" fmla="*/ 118 w 125"/>
                <a:gd name="T57" fmla="*/ 19 h 165"/>
                <a:gd name="T58" fmla="*/ 123 w 125"/>
                <a:gd name="T59" fmla="*/ 44 h 165"/>
                <a:gd name="T60" fmla="*/ 125 w 125"/>
                <a:gd name="T61" fmla="*/ 49 h 165"/>
                <a:gd name="T62" fmla="*/ 123 w 125"/>
                <a:gd name="T63" fmla="*/ 49 h 165"/>
                <a:gd name="T64" fmla="*/ 112 w 125"/>
                <a:gd name="T65" fmla="*/ 49 h 165"/>
                <a:gd name="T66" fmla="*/ 105 w 125"/>
                <a:gd name="T67" fmla="*/ 49 h 165"/>
                <a:gd name="T68" fmla="*/ 104 w 125"/>
                <a:gd name="T69" fmla="*/ 42 h 165"/>
                <a:gd name="T70" fmla="*/ 100 w 125"/>
                <a:gd name="T71" fmla="*/ 30 h 165"/>
                <a:gd name="T72" fmla="*/ 91 w 125"/>
                <a:gd name="T73" fmla="*/ 23 h 165"/>
                <a:gd name="T74" fmla="*/ 84 w 125"/>
                <a:gd name="T75" fmla="*/ 19 h 165"/>
                <a:gd name="T76" fmla="*/ 72 w 125"/>
                <a:gd name="T77" fmla="*/ 18 h 165"/>
                <a:gd name="T78" fmla="*/ 56 w 125"/>
                <a:gd name="T79" fmla="*/ 21 h 165"/>
                <a:gd name="T80" fmla="*/ 49 w 125"/>
                <a:gd name="T81" fmla="*/ 25 h 165"/>
                <a:gd name="T82" fmla="*/ 44 w 125"/>
                <a:gd name="T83" fmla="*/ 30 h 165"/>
                <a:gd name="T84" fmla="*/ 40 w 125"/>
                <a:gd name="T85" fmla="*/ 42 h 165"/>
                <a:gd name="T86" fmla="*/ 40 w 125"/>
                <a:gd name="T87" fmla="*/ 47 h 165"/>
                <a:gd name="T88" fmla="*/ 44 w 125"/>
                <a:gd name="T89" fmla="*/ 56 h 165"/>
                <a:gd name="T90" fmla="*/ 53 w 125"/>
                <a:gd name="T91" fmla="*/ 63 h 165"/>
                <a:gd name="T92" fmla="*/ 65 w 125"/>
                <a:gd name="T93" fmla="*/ 69 h 165"/>
                <a:gd name="T94" fmla="*/ 70 w 125"/>
                <a:gd name="T95" fmla="*/ 72 h 165"/>
                <a:gd name="T96" fmla="*/ 75 w 125"/>
                <a:gd name="T97" fmla="*/ 74 h 165"/>
                <a:gd name="T98" fmla="*/ 93 w 125"/>
                <a:gd name="T99" fmla="*/ 84 h 165"/>
                <a:gd name="T100" fmla="*/ 104 w 125"/>
                <a:gd name="T101" fmla="*/ 91 h 165"/>
                <a:gd name="T102" fmla="*/ 107 w 125"/>
                <a:gd name="T103" fmla="*/ 102 h 165"/>
                <a:gd name="T104" fmla="*/ 111 w 125"/>
                <a:gd name="T105" fmla="*/ 116 h 165"/>
                <a:gd name="T106" fmla="*/ 107 w 125"/>
                <a:gd name="T107" fmla="*/ 134 h 165"/>
                <a:gd name="T108" fmla="*/ 95 w 125"/>
                <a:gd name="T109" fmla="*/ 151 h 165"/>
                <a:gd name="T110" fmla="*/ 84 w 125"/>
                <a:gd name="T111" fmla="*/ 158 h 165"/>
                <a:gd name="T112" fmla="*/ 63 w 125"/>
                <a:gd name="T113" fmla="*/ 165 h 165"/>
                <a:gd name="T114" fmla="*/ 46 w 125"/>
                <a:gd name="T115" fmla="*/ 165 h 165"/>
                <a:gd name="T116" fmla="*/ 26 w 125"/>
                <a:gd name="T117" fmla="*/ 162 h 165"/>
                <a:gd name="T118" fmla="*/ 12 w 125"/>
                <a:gd name="T119" fmla="*/ 153 h 165"/>
                <a:gd name="T120" fmla="*/ 3 w 125"/>
                <a:gd name="T121" fmla="*/ 141 h 165"/>
                <a:gd name="T122" fmla="*/ 0 w 125"/>
                <a:gd name="T123" fmla="*/ 116 h 165"/>
                <a:gd name="T124" fmla="*/ 0 w 125"/>
                <a:gd name="T125" fmla="*/ 113 h 1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"/>
                <a:gd name="T190" fmla="*/ 0 h 165"/>
                <a:gd name="T191" fmla="*/ 125 w 125"/>
                <a:gd name="T192" fmla="*/ 165 h 1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9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>
                <a:gd name="T0" fmla="*/ 84 w 107"/>
                <a:gd name="T1" fmla="*/ 74 h 121"/>
                <a:gd name="T2" fmla="*/ 98 w 107"/>
                <a:gd name="T3" fmla="*/ 74 h 121"/>
                <a:gd name="T4" fmla="*/ 98 w 107"/>
                <a:gd name="T5" fmla="*/ 77 h 121"/>
                <a:gd name="T6" fmla="*/ 91 w 107"/>
                <a:gd name="T7" fmla="*/ 97 h 121"/>
                <a:gd name="T8" fmla="*/ 81 w 107"/>
                <a:gd name="T9" fmla="*/ 107 h 121"/>
                <a:gd name="T10" fmla="*/ 72 w 107"/>
                <a:gd name="T11" fmla="*/ 114 h 121"/>
                <a:gd name="T12" fmla="*/ 47 w 107"/>
                <a:gd name="T13" fmla="*/ 121 h 121"/>
                <a:gd name="T14" fmla="*/ 40 w 107"/>
                <a:gd name="T15" fmla="*/ 121 h 121"/>
                <a:gd name="T16" fmla="*/ 23 w 107"/>
                <a:gd name="T17" fmla="*/ 118 h 121"/>
                <a:gd name="T18" fmla="*/ 12 w 107"/>
                <a:gd name="T19" fmla="*/ 107 h 121"/>
                <a:gd name="T20" fmla="*/ 5 w 107"/>
                <a:gd name="T21" fmla="*/ 100 h 121"/>
                <a:gd name="T22" fmla="*/ 0 w 107"/>
                <a:gd name="T23" fmla="*/ 76 h 121"/>
                <a:gd name="T24" fmla="*/ 2 w 107"/>
                <a:gd name="T25" fmla="*/ 69 h 121"/>
                <a:gd name="T26" fmla="*/ 2 w 107"/>
                <a:gd name="T27" fmla="*/ 54 h 121"/>
                <a:gd name="T28" fmla="*/ 5 w 107"/>
                <a:gd name="T29" fmla="*/ 42 h 121"/>
                <a:gd name="T30" fmla="*/ 12 w 107"/>
                <a:gd name="T31" fmla="*/ 30 h 121"/>
                <a:gd name="T32" fmla="*/ 21 w 107"/>
                <a:gd name="T33" fmla="*/ 19 h 121"/>
                <a:gd name="T34" fmla="*/ 31 w 107"/>
                <a:gd name="T35" fmla="*/ 11 h 121"/>
                <a:gd name="T36" fmla="*/ 40 w 107"/>
                <a:gd name="T37" fmla="*/ 3 h 121"/>
                <a:gd name="T38" fmla="*/ 45 w 107"/>
                <a:gd name="T39" fmla="*/ 3 h 121"/>
                <a:gd name="T40" fmla="*/ 61 w 107"/>
                <a:gd name="T41" fmla="*/ 2 h 121"/>
                <a:gd name="T42" fmla="*/ 74 w 107"/>
                <a:gd name="T43" fmla="*/ 2 h 121"/>
                <a:gd name="T44" fmla="*/ 93 w 107"/>
                <a:gd name="T45" fmla="*/ 11 h 121"/>
                <a:gd name="T46" fmla="*/ 100 w 107"/>
                <a:gd name="T47" fmla="*/ 18 h 121"/>
                <a:gd name="T48" fmla="*/ 105 w 107"/>
                <a:gd name="T49" fmla="*/ 32 h 121"/>
                <a:gd name="T50" fmla="*/ 105 w 107"/>
                <a:gd name="T51" fmla="*/ 40 h 121"/>
                <a:gd name="T52" fmla="*/ 95 w 107"/>
                <a:gd name="T53" fmla="*/ 40 h 121"/>
                <a:gd name="T54" fmla="*/ 88 w 107"/>
                <a:gd name="T55" fmla="*/ 40 h 121"/>
                <a:gd name="T56" fmla="*/ 81 w 107"/>
                <a:gd name="T57" fmla="*/ 25 h 121"/>
                <a:gd name="T58" fmla="*/ 77 w 107"/>
                <a:gd name="T59" fmla="*/ 21 h 121"/>
                <a:gd name="T60" fmla="*/ 70 w 107"/>
                <a:gd name="T61" fmla="*/ 18 h 121"/>
                <a:gd name="T62" fmla="*/ 63 w 107"/>
                <a:gd name="T63" fmla="*/ 16 h 121"/>
                <a:gd name="T64" fmla="*/ 49 w 107"/>
                <a:gd name="T65" fmla="*/ 19 h 121"/>
                <a:gd name="T66" fmla="*/ 33 w 107"/>
                <a:gd name="T67" fmla="*/ 32 h 121"/>
                <a:gd name="T68" fmla="*/ 28 w 107"/>
                <a:gd name="T69" fmla="*/ 40 h 121"/>
                <a:gd name="T70" fmla="*/ 21 w 107"/>
                <a:gd name="T71" fmla="*/ 69 h 121"/>
                <a:gd name="T72" fmla="*/ 21 w 107"/>
                <a:gd name="T73" fmla="*/ 74 h 121"/>
                <a:gd name="T74" fmla="*/ 23 w 107"/>
                <a:gd name="T75" fmla="*/ 88 h 121"/>
                <a:gd name="T76" fmla="*/ 28 w 107"/>
                <a:gd name="T77" fmla="*/ 95 h 121"/>
                <a:gd name="T78" fmla="*/ 33 w 107"/>
                <a:gd name="T79" fmla="*/ 100 h 121"/>
                <a:gd name="T80" fmla="*/ 44 w 107"/>
                <a:gd name="T81" fmla="*/ 102 h 121"/>
                <a:gd name="T82" fmla="*/ 49 w 107"/>
                <a:gd name="T83" fmla="*/ 102 h 121"/>
                <a:gd name="T84" fmla="*/ 60 w 107"/>
                <a:gd name="T85" fmla="*/ 100 h 121"/>
                <a:gd name="T86" fmla="*/ 68 w 107"/>
                <a:gd name="T87" fmla="*/ 95 h 121"/>
                <a:gd name="T88" fmla="*/ 77 w 107"/>
                <a:gd name="T89" fmla="*/ 84 h 121"/>
                <a:gd name="T90" fmla="*/ 82 w 107"/>
                <a:gd name="T91" fmla="*/ 74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121"/>
                <a:gd name="T140" fmla="*/ 107 w 107"/>
                <a:gd name="T141" fmla="*/ 121 h 1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0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>
                <a:gd name="T0" fmla="*/ 31 w 56"/>
                <a:gd name="T1" fmla="*/ 22 h 156"/>
                <a:gd name="T2" fmla="*/ 31 w 56"/>
                <a:gd name="T3" fmla="*/ 19 h 156"/>
                <a:gd name="T4" fmla="*/ 33 w 56"/>
                <a:gd name="T5" fmla="*/ 8 h 156"/>
                <a:gd name="T6" fmla="*/ 35 w 56"/>
                <a:gd name="T7" fmla="*/ 1 h 156"/>
                <a:gd name="T8" fmla="*/ 37 w 56"/>
                <a:gd name="T9" fmla="*/ 0 h 156"/>
                <a:gd name="T10" fmla="*/ 38 w 56"/>
                <a:gd name="T11" fmla="*/ 0 h 156"/>
                <a:gd name="T12" fmla="*/ 47 w 56"/>
                <a:gd name="T13" fmla="*/ 0 h 156"/>
                <a:gd name="T14" fmla="*/ 54 w 56"/>
                <a:gd name="T15" fmla="*/ 0 h 156"/>
                <a:gd name="T16" fmla="*/ 56 w 56"/>
                <a:gd name="T17" fmla="*/ 0 h 156"/>
                <a:gd name="T18" fmla="*/ 54 w 56"/>
                <a:gd name="T19" fmla="*/ 5 h 156"/>
                <a:gd name="T20" fmla="*/ 53 w 56"/>
                <a:gd name="T21" fmla="*/ 15 h 156"/>
                <a:gd name="T22" fmla="*/ 51 w 56"/>
                <a:gd name="T23" fmla="*/ 22 h 156"/>
                <a:gd name="T24" fmla="*/ 51 w 56"/>
                <a:gd name="T25" fmla="*/ 22 h 156"/>
                <a:gd name="T26" fmla="*/ 49 w 56"/>
                <a:gd name="T27" fmla="*/ 22 h 156"/>
                <a:gd name="T28" fmla="*/ 47 w 56"/>
                <a:gd name="T29" fmla="*/ 22 h 156"/>
                <a:gd name="T30" fmla="*/ 38 w 56"/>
                <a:gd name="T31" fmla="*/ 22 h 156"/>
                <a:gd name="T32" fmla="*/ 31 w 56"/>
                <a:gd name="T33" fmla="*/ 22 h 156"/>
                <a:gd name="T34" fmla="*/ 31 w 56"/>
                <a:gd name="T35" fmla="*/ 22 h 156"/>
                <a:gd name="T36" fmla="*/ 31 w 56"/>
                <a:gd name="T37" fmla="*/ 22 h 156"/>
                <a:gd name="T38" fmla="*/ 31 w 56"/>
                <a:gd name="T39" fmla="*/ 22 h 156"/>
                <a:gd name="T40" fmla="*/ 0 w 56"/>
                <a:gd name="T41" fmla="*/ 156 h 156"/>
                <a:gd name="T42" fmla="*/ 0 w 56"/>
                <a:gd name="T43" fmla="*/ 154 h 156"/>
                <a:gd name="T44" fmla="*/ 3 w 56"/>
                <a:gd name="T45" fmla="*/ 138 h 156"/>
                <a:gd name="T46" fmla="*/ 16 w 56"/>
                <a:gd name="T47" fmla="*/ 87 h 156"/>
                <a:gd name="T48" fmla="*/ 24 w 56"/>
                <a:gd name="T49" fmla="*/ 47 h 156"/>
                <a:gd name="T50" fmla="*/ 26 w 56"/>
                <a:gd name="T51" fmla="*/ 43 h 156"/>
                <a:gd name="T52" fmla="*/ 28 w 56"/>
                <a:gd name="T53" fmla="*/ 43 h 156"/>
                <a:gd name="T54" fmla="*/ 37 w 56"/>
                <a:gd name="T55" fmla="*/ 43 h 156"/>
                <a:gd name="T56" fmla="*/ 44 w 56"/>
                <a:gd name="T57" fmla="*/ 43 h 156"/>
                <a:gd name="T58" fmla="*/ 45 w 56"/>
                <a:gd name="T59" fmla="*/ 43 h 156"/>
                <a:gd name="T60" fmla="*/ 44 w 56"/>
                <a:gd name="T61" fmla="*/ 47 h 156"/>
                <a:gd name="T62" fmla="*/ 40 w 56"/>
                <a:gd name="T63" fmla="*/ 61 h 156"/>
                <a:gd name="T64" fmla="*/ 28 w 56"/>
                <a:gd name="T65" fmla="*/ 114 h 156"/>
                <a:gd name="T66" fmla="*/ 19 w 56"/>
                <a:gd name="T67" fmla="*/ 154 h 156"/>
                <a:gd name="T68" fmla="*/ 19 w 56"/>
                <a:gd name="T69" fmla="*/ 156 h 156"/>
                <a:gd name="T70" fmla="*/ 17 w 56"/>
                <a:gd name="T71" fmla="*/ 156 h 156"/>
                <a:gd name="T72" fmla="*/ 16 w 56"/>
                <a:gd name="T73" fmla="*/ 156 h 156"/>
                <a:gd name="T74" fmla="*/ 7 w 56"/>
                <a:gd name="T75" fmla="*/ 156 h 156"/>
                <a:gd name="T76" fmla="*/ 0 w 56"/>
                <a:gd name="T77" fmla="*/ 156 h 156"/>
                <a:gd name="T78" fmla="*/ 0 w 56"/>
                <a:gd name="T79" fmla="*/ 156 h 156"/>
                <a:gd name="T80" fmla="*/ 0 w 56"/>
                <a:gd name="T81" fmla="*/ 156 h 156"/>
                <a:gd name="T82" fmla="*/ 0 w 56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6"/>
                <a:gd name="T127" fmla="*/ 0 h 156"/>
                <a:gd name="T128" fmla="*/ 56 w 56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1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>
                <a:gd name="T0" fmla="*/ 32 w 107"/>
                <a:gd name="T1" fmla="*/ 51 h 123"/>
                <a:gd name="T2" fmla="*/ 84 w 107"/>
                <a:gd name="T3" fmla="*/ 51 h 123"/>
                <a:gd name="T4" fmla="*/ 86 w 107"/>
                <a:gd name="T5" fmla="*/ 49 h 123"/>
                <a:gd name="T6" fmla="*/ 86 w 107"/>
                <a:gd name="T7" fmla="*/ 46 h 123"/>
                <a:gd name="T8" fmla="*/ 83 w 107"/>
                <a:gd name="T9" fmla="*/ 34 h 123"/>
                <a:gd name="T10" fmla="*/ 79 w 107"/>
                <a:gd name="T11" fmla="*/ 25 h 123"/>
                <a:gd name="T12" fmla="*/ 72 w 107"/>
                <a:gd name="T13" fmla="*/ 21 h 123"/>
                <a:gd name="T14" fmla="*/ 62 w 107"/>
                <a:gd name="T15" fmla="*/ 20 h 123"/>
                <a:gd name="T16" fmla="*/ 53 w 107"/>
                <a:gd name="T17" fmla="*/ 20 h 123"/>
                <a:gd name="T18" fmla="*/ 42 w 107"/>
                <a:gd name="T19" fmla="*/ 23 h 123"/>
                <a:gd name="T20" fmla="*/ 35 w 107"/>
                <a:gd name="T21" fmla="*/ 28 h 123"/>
                <a:gd name="T22" fmla="*/ 26 w 107"/>
                <a:gd name="T23" fmla="*/ 41 h 123"/>
                <a:gd name="T24" fmla="*/ 23 w 107"/>
                <a:gd name="T25" fmla="*/ 51 h 123"/>
                <a:gd name="T26" fmla="*/ 23 w 107"/>
                <a:gd name="T27" fmla="*/ 51 h 123"/>
                <a:gd name="T28" fmla="*/ 98 w 107"/>
                <a:gd name="T29" fmla="*/ 85 h 123"/>
                <a:gd name="T30" fmla="*/ 90 w 107"/>
                <a:gd name="T31" fmla="*/ 102 h 123"/>
                <a:gd name="T32" fmla="*/ 81 w 107"/>
                <a:gd name="T33" fmla="*/ 111 h 123"/>
                <a:gd name="T34" fmla="*/ 72 w 107"/>
                <a:gd name="T35" fmla="*/ 118 h 123"/>
                <a:gd name="T36" fmla="*/ 48 w 107"/>
                <a:gd name="T37" fmla="*/ 123 h 123"/>
                <a:gd name="T38" fmla="*/ 40 w 107"/>
                <a:gd name="T39" fmla="*/ 123 h 123"/>
                <a:gd name="T40" fmla="*/ 23 w 107"/>
                <a:gd name="T41" fmla="*/ 120 h 123"/>
                <a:gd name="T42" fmla="*/ 12 w 107"/>
                <a:gd name="T43" fmla="*/ 109 h 123"/>
                <a:gd name="T44" fmla="*/ 5 w 107"/>
                <a:gd name="T45" fmla="*/ 102 h 123"/>
                <a:gd name="T46" fmla="*/ 0 w 107"/>
                <a:gd name="T47" fmla="*/ 78 h 123"/>
                <a:gd name="T48" fmla="*/ 0 w 107"/>
                <a:gd name="T49" fmla="*/ 69 h 123"/>
                <a:gd name="T50" fmla="*/ 5 w 107"/>
                <a:gd name="T51" fmla="*/ 41 h 123"/>
                <a:gd name="T52" fmla="*/ 18 w 107"/>
                <a:gd name="T53" fmla="*/ 21 h 123"/>
                <a:gd name="T54" fmla="*/ 26 w 107"/>
                <a:gd name="T55" fmla="*/ 13 h 123"/>
                <a:gd name="T56" fmla="*/ 56 w 107"/>
                <a:gd name="T57" fmla="*/ 2 h 123"/>
                <a:gd name="T58" fmla="*/ 70 w 107"/>
                <a:gd name="T59" fmla="*/ 2 h 123"/>
                <a:gd name="T60" fmla="*/ 88 w 107"/>
                <a:gd name="T61" fmla="*/ 9 h 123"/>
                <a:gd name="T62" fmla="*/ 98 w 107"/>
                <a:gd name="T63" fmla="*/ 21 h 123"/>
                <a:gd name="T64" fmla="*/ 106 w 107"/>
                <a:gd name="T65" fmla="*/ 39 h 123"/>
                <a:gd name="T66" fmla="*/ 106 w 107"/>
                <a:gd name="T67" fmla="*/ 51 h 123"/>
                <a:gd name="T68" fmla="*/ 106 w 107"/>
                <a:gd name="T69" fmla="*/ 56 h 123"/>
                <a:gd name="T70" fmla="*/ 104 w 107"/>
                <a:gd name="T71" fmla="*/ 64 h 123"/>
                <a:gd name="T72" fmla="*/ 104 w 107"/>
                <a:gd name="T73" fmla="*/ 67 h 123"/>
                <a:gd name="T74" fmla="*/ 90 w 107"/>
                <a:gd name="T75" fmla="*/ 67 h 123"/>
                <a:gd name="T76" fmla="*/ 19 w 107"/>
                <a:gd name="T77" fmla="*/ 67 h 123"/>
                <a:gd name="T78" fmla="*/ 19 w 107"/>
                <a:gd name="T79" fmla="*/ 67 h 123"/>
                <a:gd name="T80" fmla="*/ 19 w 107"/>
                <a:gd name="T81" fmla="*/ 71 h 123"/>
                <a:gd name="T82" fmla="*/ 19 w 107"/>
                <a:gd name="T83" fmla="*/ 74 h 123"/>
                <a:gd name="T84" fmla="*/ 19 w 107"/>
                <a:gd name="T85" fmla="*/ 78 h 123"/>
                <a:gd name="T86" fmla="*/ 21 w 107"/>
                <a:gd name="T87" fmla="*/ 90 h 123"/>
                <a:gd name="T88" fmla="*/ 26 w 107"/>
                <a:gd name="T89" fmla="*/ 99 h 123"/>
                <a:gd name="T90" fmla="*/ 33 w 107"/>
                <a:gd name="T91" fmla="*/ 104 h 123"/>
                <a:gd name="T92" fmla="*/ 49 w 107"/>
                <a:gd name="T93" fmla="*/ 106 h 123"/>
                <a:gd name="T94" fmla="*/ 60 w 107"/>
                <a:gd name="T95" fmla="*/ 104 h 123"/>
                <a:gd name="T96" fmla="*/ 69 w 107"/>
                <a:gd name="T97" fmla="*/ 99 h 123"/>
                <a:gd name="T98" fmla="*/ 74 w 107"/>
                <a:gd name="T99" fmla="*/ 93 h 123"/>
                <a:gd name="T100" fmla="*/ 81 w 107"/>
                <a:gd name="T101" fmla="*/ 81 h 123"/>
                <a:gd name="T102" fmla="*/ 91 w 107"/>
                <a:gd name="T103" fmla="*/ 81 h 123"/>
                <a:gd name="T104" fmla="*/ 100 w 107"/>
                <a:gd name="T105" fmla="*/ 81 h 123"/>
                <a:gd name="T106" fmla="*/ 98 w 107"/>
                <a:gd name="T107" fmla="*/ 88 h 123"/>
                <a:gd name="T108" fmla="*/ 98 w 107"/>
                <a:gd name="T109" fmla="*/ 83 h 123"/>
                <a:gd name="T110" fmla="*/ 100 w 107"/>
                <a:gd name="T111" fmla="*/ 81 h 1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7"/>
                <a:gd name="T169" fmla="*/ 0 h 123"/>
                <a:gd name="T170" fmla="*/ 107 w 107"/>
                <a:gd name="T171" fmla="*/ 123 h 1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2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>
                <a:gd name="T0" fmla="*/ 0 w 113"/>
                <a:gd name="T1" fmla="*/ 114 h 116"/>
                <a:gd name="T2" fmla="*/ 16 w 113"/>
                <a:gd name="T3" fmla="*/ 47 h 116"/>
                <a:gd name="T4" fmla="*/ 27 w 113"/>
                <a:gd name="T5" fmla="*/ 3 h 116"/>
                <a:gd name="T6" fmla="*/ 37 w 113"/>
                <a:gd name="T7" fmla="*/ 3 h 116"/>
                <a:gd name="T8" fmla="*/ 44 w 113"/>
                <a:gd name="T9" fmla="*/ 3 h 116"/>
                <a:gd name="T10" fmla="*/ 41 w 113"/>
                <a:gd name="T11" fmla="*/ 14 h 116"/>
                <a:gd name="T12" fmla="*/ 41 w 113"/>
                <a:gd name="T13" fmla="*/ 19 h 116"/>
                <a:gd name="T14" fmla="*/ 51 w 113"/>
                <a:gd name="T15" fmla="*/ 11 h 116"/>
                <a:gd name="T16" fmla="*/ 60 w 113"/>
                <a:gd name="T17" fmla="*/ 5 h 116"/>
                <a:gd name="T18" fmla="*/ 72 w 113"/>
                <a:gd name="T19" fmla="*/ 2 h 116"/>
                <a:gd name="T20" fmla="*/ 83 w 113"/>
                <a:gd name="T21" fmla="*/ 0 h 116"/>
                <a:gd name="T22" fmla="*/ 93 w 113"/>
                <a:gd name="T23" fmla="*/ 2 h 116"/>
                <a:gd name="T24" fmla="*/ 106 w 113"/>
                <a:gd name="T25" fmla="*/ 7 h 116"/>
                <a:gd name="T26" fmla="*/ 109 w 113"/>
                <a:gd name="T27" fmla="*/ 14 h 116"/>
                <a:gd name="T28" fmla="*/ 111 w 113"/>
                <a:gd name="T29" fmla="*/ 25 h 116"/>
                <a:gd name="T30" fmla="*/ 113 w 113"/>
                <a:gd name="T31" fmla="*/ 26 h 116"/>
                <a:gd name="T32" fmla="*/ 113 w 113"/>
                <a:gd name="T33" fmla="*/ 30 h 116"/>
                <a:gd name="T34" fmla="*/ 113 w 113"/>
                <a:gd name="T35" fmla="*/ 32 h 116"/>
                <a:gd name="T36" fmla="*/ 111 w 113"/>
                <a:gd name="T37" fmla="*/ 35 h 116"/>
                <a:gd name="T38" fmla="*/ 111 w 113"/>
                <a:gd name="T39" fmla="*/ 40 h 116"/>
                <a:gd name="T40" fmla="*/ 108 w 113"/>
                <a:gd name="T41" fmla="*/ 53 h 116"/>
                <a:gd name="T42" fmla="*/ 93 w 113"/>
                <a:gd name="T43" fmla="*/ 116 h 116"/>
                <a:gd name="T44" fmla="*/ 92 w 113"/>
                <a:gd name="T45" fmla="*/ 116 h 116"/>
                <a:gd name="T46" fmla="*/ 81 w 113"/>
                <a:gd name="T47" fmla="*/ 116 h 116"/>
                <a:gd name="T48" fmla="*/ 74 w 113"/>
                <a:gd name="T49" fmla="*/ 116 h 116"/>
                <a:gd name="T50" fmla="*/ 85 w 113"/>
                <a:gd name="T51" fmla="*/ 70 h 116"/>
                <a:gd name="T52" fmla="*/ 92 w 113"/>
                <a:gd name="T53" fmla="*/ 42 h 116"/>
                <a:gd name="T54" fmla="*/ 92 w 113"/>
                <a:gd name="T55" fmla="*/ 37 h 116"/>
                <a:gd name="T56" fmla="*/ 92 w 113"/>
                <a:gd name="T57" fmla="*/ 32 h 116"/>
                <a:gd name="T58" fmla="*/ 92 w 113"/>
                <a:gd name="T59" fmla="*/ 26 h 116"/>
                <a:gd name="T60" fmla="*/ 88 w 113"/>
                <a:gd name="T61" fmla="*/ 23 h 116"/>
                <a:gd name="T62" fmla="*/ 85 w 113"/>
                <a:gd name="T63" fmla="*/ 19 h 116"/>
                <a:gd name="T64" fmla="*/ 79 w 113"/>
                <a:gd name="T65" fmla="*/ 19 h 116"/>
                <a:gd name="T66" fmla="*/ 76 w 113"/>
                <a:gd name="T67" fmla="*/ 18 h 116"/>
                <a:gd name="T68" fmla="*/ 64 w 113"/>
                <a:gd name="T69" fmla="*/ 21 h 116"/>
                <a:gd name="T70" fmla="*/ 50 w 113"/>
                <a:gd name="T71" fmla="*/ 28 h 116"/>
                <a:gd name="T72" fmla="*/ 43 w 113"/>
                <a:gd name="T73" fmla="*/ 35 h 116"/>
                <a:gd name="T74" fmla="*/ 34 w 113"/>
                <a:gd name="T75" fmla="*/ 58 h 116"/>
                <a:gd name="T76" fmla="*/ 30 w 113"/>
                <a:gd name="T77" fmla="*/ 69 h 116"/>
                <a:gd name="T78" fmla="*/ 20 w 113"/>
                <a:gd name="T79" fmla="*/ 116 h 116"/>
                <a:gd name="T80" fmla="*/ 18 w 113"/>
                <a:gd name="T81" fmla="*/ 116 h 116"/>
                <a:gd name="T82" fmla="*/ 7 w 113"/>
                <a:gd name="T83" fmla="*/ 116 h 116"/>
                <a:gd name="T84" fmla="*/ 0 w 113"/>
                <a:gd name="T85" fmla="*/ 116 h 1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3"/>
                <a:gd name="T130" fmla="*/ 0 h 116"/>
                <a:gd name="T131" fmla="*/ 113 w 113"/>
                <a:gd name="T132" fmla="*/ 116 h 1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3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30 w 60"/>
                <a:gd name="T3" fmla="*/ 148 h 148"/>
                <a:gd name="T4" fmla="*/ 26 w 60"/>
                <a:gd name="T5" fmla="*/ 148 h 148"/>
                <a:gd name="T6" fmla="*/ 23 w 60"/>
                <a:gd name="T7" fmla="*/ 148 h 148"/>
                <a:gd name="T8" fmla="*/ 21 w 60"/>
                <a:gd name="T9" fmla="*/ 148 h 148"/>
                <a:gd name="T10" fmla="*/ 10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8 h 148"/>
                <a:gd name="T24" fmla="*/ 2 w 60"/>
                <a:gd name="T25" fmla="*/ 114 h 148"/>
                <a:gd name="T26" fmla="*/ 10 w 60"/>
                <a:gd name="T27" fmla="*/ 72 h 148"/>
                <a:gd name="T28" fmla="*/ 17 w 60"/>
                <a:gd name="T29" fmla="*/ 46 h 148"/>
                <a:gd name="T30" fmla="*/ 14 w 60"/>
                <a:gd name="T31" fmla="*/ 46 h 148"/>
                <a:gd name="T32" fmla="*/ 2 w 60"/>
                <a:gd name="T33" fmla="*/ 46 h 148"/>
                <a:gd name="T34" fmla="*/ 2 w 60"/>
                <a:gd name="T35" fmla="*/ 44 h 148"/>
                <a:gd name="T36" fmla="*/ 3 w 60"/>
                <a:gd name="T37" fmla="*/ 33 h 148"/>
                <a:gd name="T38" fmla="*/ 7 w 60"/>
                <a:gd name="T39" fmla="*/ 31 h 148"/>
                <a:gd name="T40" fmla="*/ 19 w 60"/>
                <a:gd name="T41" fmla="*/ 31 h 148"/>
                <a:gd name="T42" fmla="*/ 21 w 60"/>
                <a:gd name="T43" fmla="*/ 28 h 148"/>
                <a:gd name="T44" fmla="*/ 26 w 60"/>
                <a:gd name="T45" fmla="*/ 2 h 148"/>
                <a:gd name="T46" fmla="*/ 30 w 60"/>
                <a:gd name="T47" fmla="*/ 0 h 148"/>
                <a:gd name="T48" fmla="*/ 46 w 60"/>
                <a:gd name="T49" fmla="*/ 0 h 148"/>
                <a:gd name="T50" fmla="*/ 46 w 60"/>
                <a:gd name="T51" fmla="*/ 5 h 148"/>
                <a:gd name="T52" fmla="*/ 40 w 60"/>
                <a:gd name="T53" fmla="*/ 31 h 148"/>
                <a:gd name="T54" fmla="*/ 42 w 60"/>
                <a:gd name="T55" fmla="*/ 31 h 148"/>
                <a:gd name="T56" fmla="*/ 58 w 60"/>
                <a:gd name="T57" fmla="*/ 31 h 148"/>
                <a:gd name="T58" fmla="*/ 58 w 60"/>
                <a:gd name="T59" fmla="*/ 35 h 148"/>
                <a:gd name="T60" fmla="*/ 56 w 60"/>
                <a:gd name="T61" fmla="*/ 46 h 148"/>
                <a:gd name="T62" fmla="*/ 54 w 60"/>
                <a:gd name="T63" fmla="*/ 46 h 148"/>
                <a:gd name="T64" fmla="*/ 44 w 60"/>
                <a:gd name="T65" fmla="*/ 46 h 148"/>
                <a:gd name="T66" fmla="*/ 37 w 60"/>
                <a:gd name="T67" fmla="*/ 46 h 148"/>
                <a:gd name="T68" fmla="*/ 26 w 60"/>
                <a:gd name="T69" fmla="*/ 91 h 148"/>
                <a:gd name="T70" fmla="*/ 21 w 60"/>
                <a:gd name="T71" fmla="*/ 118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6 w 60"/>
                <a:gd name="T81" fmla="*/ 132 h 148"/>
                <a:gd name="T82" fmla="*/ 30 w 60"/>
                <a:gd name="T83" fmla="*/ 132 h 148"/>
                <a:gd name="T84" fmla="*/ 33 w 60"/>
                <a:gd name="T85" fmla="*/ 132 h 148"/>
                <a:gd name="T86" fmla="*/ 37 w 60"/>
                <a:gd name="T87" fmla="*/ 132 h 148"/>
                <a:gd name="T88" fmla="*/ 40 w 60"/>
                <a:gd name="T89" fmla="*/ 130 h 148"/>
                <a:gd name="T90" fmla="*/ 37 w 60"/>
                <a:gd name="T91" fmla="*/ 139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>
                <a:gd name="T0" fmla="*/ 31 w 54"/>
                <a:gd name="T1" fmla="*/ 22 h 156"/>
                <a:gd name="T2" fmla="*/ 31 w 54"/>
                <a:gd name="T3" fmla="*/ 19 h 156"/>
                <a:gd name="T4" fmla="*/ 33 w 54"/>
                <a:gd name="T5" fmla="*/ 8 h 156"/>
                <a:gd name="T6" fmla="*/ 35 w 54"/>
                <a:gd name="T7" fmla="*/ 1 h 156"/>
                <a:gd name="T8" fmla="*/ 37 w 54"/>
                <a:gd name="T9" fmla="*/ 0 h 156"/>
                <a:gd name="T10" fmla="*/ 38 w 54"/>
                <a:gd name="T11" fmla="*/ 0 h 156"/>
                <a:gd name="T12" fmla="*/ 47 w 54"/>
                <a:gd name="T13" fmla="*/ 0 h 156"/>
                <a:gd name="T14" fmla="*/ 52 w 54"/>
                <a:gd name="T15" fmla="*/ 0 h 156"/>
                <a:gd name="T16" fmla="*/ 54 w 54"/>
                <a:gd name="T17" fmla="*/ 0 h 156"/>
                <a:gd name="T18" fmla="*/ 52 w 54"/>
                <a:gd name="T19" fmla="*/ 5 h 156"/>
                <a:gd name="T20" fmla="*/ 51 w 54"/>
                <a:gd name="T21" fmla="*/ 15 h 156"/>
                <a:gd name="T22" fmla="*/ 49 w 54"/>
                <a:gd name="T23" fmla="*/ 22 h 156"/>
                <a:gd name="T24" fmla="*/ 49 w 54"/>
                <a:gd name="T25" fmla="*/ 22 h 156"/>
                <a:gd name="T26" fmla="*/ 47 w 54"/>
                <a:gd name="T27" fmla="*/ 22 h 156"/>
                <a:gd name="T28" fmla="*/ 45 w 54"/>
                <a:gd name="T29" fmla="*/ 22 h 156"/>
                <a:gd name="T30" fmla="*/ 37 w 54"/>
                <a:gd name="T31" fmla="*/ 22 h 156"/>
                <a:gd name="T32" fmla="*/ 31 w 54"/>
                <a:gd name="T33" fmla="*/ 22 h 156"/>
                <a:gd name="T34" fmla="*/ 31 w 54"/>
                <a:gd name="T35" fmla="*/ 22 h 156"/>
                <a:gd name="T36" fmla="*/ 31 w 54"/>
                <a:gd name="T37" fmla="*/ 22 h 156"/>
                <a:gd name="T38" fmla="*/ 31 w 54"/>
                <a:gd name="T39" fmla="*/ 22 h 156"/>
                <a:gd name="T40" fmla="*/ 0 w 54"/>
                <a:gd name="T41" fmla="*/ 156 h 156"/>
                <a:gd name="T42" fmla="*/ 0 w 54"/>
                <a:gd name="T43" fmla="*/ 154 h 156"/>
                <a:gd name="T44" fmla="*/ 3 w 54"/>
                <a:gd name="T45" fmla="*/ 138 h 156"/>
                <a:gd name="T46" fmla="*/ 15 w 54"/>
                <a:gd name="T47" fmla="*/ 87 h 156"/>
                <a:gd name="T48" fmla="*/ 24 w 54"/>
                <a:gd name="T49" fmla="*/ 47 h 156"/>
                <a:gd name="T50" fmla="*/ 26 w 54"/>
                <a:gd name="T51" fmla="*/ 43 h 156"/>
                <a:gd name="T52" fmla="*/ 28 w 54"/>
                <a:gd name="T53" fmla="*/ 43 h 156"/>
                <a:gd name="T54" fmla="*/ 37 w 54"/>
                <a:gd name="T55" fmla="*/ 43 h 156"/>
                <a:gd name="T56" fmla="*/ 44 w 54"/>
                <a:gd name="T57" fmla="*/ 43 h 156"/>
                <a:gd name="T58" fmla="*/ 45 w 54"/>
                <a:gd name="T59" fmla="*/ 43 h 156"/>
                <a:gd name="T60" fmla="*/ 44 w 54"/>
                <a:gd name="T61" fmla="*/ 47 h 156"/>
                <a:gd name="T62" fmla="*/ 40 w 54"/>
                <a:gd name="T63" fmla="*/ 61 h 156"/>
                <a:gd name="T64" fmla="*/ 28 w 54"/>
                <a:gd name="T65" fmla="*/ 114 h 156"/>
                <a:gd name="T66" fmla="*/ 19 w 54"/>
                <a:gd name="T67" fmla="*/ 154 h 156"/>
                <a:gd name="T68" fmla="*/ 19 w 54"/>
                <a:gd name="T69" fmla="*/ 156 h 156"/>
                <a:gd name="T70" fmla="*/ 17 w 54"/>
                <a:gd name="T71" fmla="*/ 156 h 156"/>
                <a:gd name="T72" fmla="*/ 15 w 54"/>
                <a:gd name="T73" fmla="*/ 156 h 156"/>
                <a:gd name="T74" fmla="*/ 7 w 54"/>
                <a:gd name="T75" fmla="*/ 156 h 156"/>
                <a:gd name="T76" fmla="*/ 0 w 54"/>
                <a:gd name="T77" fmla="*/ 156 h 156"/>
                <a:gd name="T78" fmla="*/ 0 w 54"/>
                <a:gd name="T79" fmla="*/ 156 h 156"/>
                <a:gd name="T80" fmla="*/ 0 w 54"/>
                <a:gd name="T81" fmla="*/ 156 h 156"/>
                <a:gd name="T82" fmla="*/ 0 w 54"/>
                <a:gd name="T83" fmla="*/ 156 h 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4"/>
                <a:gd name="T127" fmla="*/ 0 h 156"/>
                <a:gd name="T128" fmla="*/ 54 w 54"/>
                <a:gd name="T129" fmla="*/ 156 h 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5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>
                <a:gd name="T0" fmla="*/ 3 w 100"/>
                <a:gd name="T1" fmla="*/ 77 h 121"/>
                <a:gd name="T2" fmla="*/ 17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3 w 100"/>
                <a:gd name="T15" fmla="*/ 104 h 121"/>
                <a:gd name="T16" fmla="*/ 49 w 100"/>
                <a:gd name="T17" fmla="*/ 105 h 121"/>
                <a:gd name="T18" fmla="*/ 58 w 100"/>
                <a:gd name="T19" fmla="*/ 104 h 121"/>
                <a:gd name="T20" fmla="*/ 65 w 100"/>
                <a:gd name="T21" fmla="*/ 100 h 121"/>
                <a:gd name="T22" fmla="*/ 68 w 100"/>
                <a:gd name="T23" fmla="*/ 97 h 121"/>
                <a:gd name="T24" fmla="*/ 70 w 100"/>
                <a:gd name="T25" fmla="*/ 93 h 121"/>
                <a:gd name="T26" fmla="*/ 72 w 100"/>
                <a:gd name="T27" fmla="*/ 88 h 121"/>
                <a:gd name="T28" fmla="*/ 68 w 100"/>
                <a:gd name="T29" fmla="*/ 81 h 121"/>
                <a:gd name="T30" fmla="*/ 63 w 100"/>
                <a:gd name="T31" fmla="*/ 76 h 121"/>
                <a:gd name="T32" fmla="*/ 54 w 100"/>
                <a:gd name="T33" fmla="*/ 70 h 121"/>
                <a:gd name="T34" fmla="*/ 51 w 100"/>
                <a:gd name="T35" fmla="*/ 69 h 121"/>
                <a:gd name="T36" fmla="*/ 47 w 100"/>
                <a:gd name="T37" fmla="*/ 65 h 121"/>
                <a:gd name="T38" fmla="*/ 33 w 100"/>
                <a:gd name="T39" fmla="*/ 60 h 121"/>
                <a:gd name="T40" fmla="*/ 17 w 100"/>
                <a:gd name="T41" fmla="*/ 44 h 121"/>
                <a:gd name="T42" fmla="*/ 16 w 100"/>
                <a:gd name="T43" fmla="*/ 33 h 121"/>
                <a:gd name="T44" fmla="*/ 16 w 100"/>
                <a:gd name="T45" fmla="*/ 26 h 121"/>
                <a:gd name="T46" fmla="*/ 26 w 100"/>
                <a:gd name="T47" fmla="*/ 11 h 121"/>
                <a:gd name="T48" fmla="*/ 33 w 100"/>
                <a:gd name="T49" fmla="*/ 5 h 121"/>
                <a:gd name="T50" fmla="*/ 47 w 100"/>
                <a:gd name="T51" fmla="*/ 2 h 121"/>
                <a:gd name="T52" fmla="*/ 67 w 100"/>
                <a:gd name="T53" fmla="*/ 2 h 121"/>
                <a:gd name="T54" fmla="*/ 86 w 100"/>
                <a:gd name="T55" fmla="*/ 9 h 121"/>
                <a:gd name="T56" fmla="*/ 93 w 100"/>
                <a:gd name="T57" fmla="*/ 16 h 121"/>
                <a:gd name="T58" fmla="*/ 98 w 100"/>
                <a:gd name="T59" fmla="*/ 30 h 121"/>
                <a:gd name="T60" fmla="*/ 100 w 100"/>
                <a:gd name="T61" fmla="*/ 39 h 121"/>
                <a:gd name="T62" fmla="*/ 98 w 100"/>
                <a:gd name="T63" fmla="*/ 39 h 121"/>
                <a:gd name="T64" fmla="*/ 88 w 100"/>
                <a:gd name="T65" fmla="*/ 39 h 121"/>
                <a:gd name="T66" fmla="*/ 82 w 100"/>
                <a:gd name="T67" fmla="*/ 39 h 121"/>
                <a:gd name="T68" fmla="*/ 79 w 100"/>
                <a:gd name="T69" fmla="*/ 28 h 121"/>
                <a:gd name="T70" fmla="*/ 75 w 100"/>
                <a:gd name="T71" fmla="*/ 21 h 121"/>
                <a:gd name="T72" fmla="*/ 61 w 100"/>
                <a:gd name="T73" fmla="*/ 18 h 121"/>
                <a:gd name="T74" fmla="*/ 53 w 100"/>
                <a:gd name="T75" fmla="*/ 18 h 121"/>
                <a:gd name="T76" fmla="*/ 40 w 100"/>
                <a:gd name="T77" fmla="*/ 19 h 121"/>
                <a:gd name="T78" fmla="*/ 39 w 100"/>
                <a:gd name="T79" fmla="*/ 21 h 121"/>
                <a:gd name="T80" fmla="*/ 35 w 100"/>
                <a:gd name="T81" fmla="*/ 26 h 121"/>
                <a:gd name="T82" fmla="*/ 35 w 100"/>
                <a:gd name="T83" fmla="*/ 30 h 121"/>
                <a:gd name="T84" fmla="*/ 35 w 100"/>
                <a:gd name="T85" fmla="*/ 35 h 121"/>
                <a:gd name="T86" fmla="*/ 40 w 100"/>
                <a:gd name="T87" fmla="*/ 42 h 121"/>
                <a:gd name="T88" fmla="*/ 49 w 100"/>
                <a:gd name="T89" fmla="*/ 47 h 121"/>
                <a:gd name="T90" fmla="*/ 54 w 100"/>
                <a:gd name="T91" fmla="*/ 49 h 121"/>
                <a:gd name="T92" fmla="*/ 65 w 100"/>
                <a:gd name="T93" fmla="*/ 54 h 121"/>
                <a:gd name="T94" fmla="*/ 84 w 100"/>
                <a:gd name="T95" fmla="*/ 67 h 121"/>
                <a:gd name="T96" fmla="*/ 88 w 100"/>
                <a:gd name="T97" fmla="*/ 72 h 121"/>
                <a:gd name="T98" fmla="*/ 90 w 100"/>
                <a:gd name="T99" fmla="*/ 84 h 121"/>
                <a:gd name="T100" fmla="*/ 90 w 100"/>
                <a:gd name="T101" fmla="*/ 93 h 121"/>
                <a:gd name="T102" fmla="*/ 84 w 100"/>
                <a:gd name="T103" fmla="*/ 105 h 121"/>
                <a:gd name="T104" fmla="*/ 75 w 100"/>
                <a:gd name="T105" fmla="*/ 113 h 121"/>
                <a:gd name="T106" fmla="*/ 61 w 100"/>
                <a:gd name="T107" fmla="*/ 120 h 121"/>
                <a:gd name="T108" fmla="*/ 46 w 100"/>
                <a:gd name="T109" fmla="*/ 121 h 121"/>
                <a:gd name="T110" fmla="*/ 35 w 100"/>
                <a:gd name="T111" fmla="*/ 121 h 121"/>
                <a:gd name="T112" fmla="*/ 14 w 100"/>
                <a:gd name="T113" fmla="*/ 113 h 121"/>
                <a:gd name="T114" fmla="*/ 9 w 100"/>
                <a:gd name="T115" fmla="*/ 109 h 121"/>
                <a:gd name="T116" fmla="*/ 3 w 100"/>
                <a:gd name="T117" fmla="*/ 102 h 121"/>
                <a:gd name="T118" fmla="*/ 0 w 100"/>
                <a:gd name="T119" fmla="*/ 81 h 121"/>
                <a:gd name="T120" fmla="*/ 2 w 100"/>
                <a:gd name="T121" fmla="*/ 77 h 121"/>
                <a:gd name="T122" fmla="*/ 2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6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>
                <a:gd name="T0" fmla="*/ 35 w 60"/>
                <a:gd name="T1" fmla="*/ 146 h 148"/>
                <a:gd name="T2" fmla="*/ 28 w 60"/>
                <a:gd name="T3" fmla="*/ 148 h 148"/>
                <a:gd name="T4" fmla="*/ 27 w 60"/>
                <a:gd name="T5" fmla="*/ 148 h 148"/>
                <a:gd name="T6" fmla="*/ 23 w 60"/>
                <a:gd name="T7" fmla="*/ 148 h 148"/>
                <a:gd name="T8" fmla="*/ 19 w 60"/>
                <a:gd name="T9" fmla="*/ 148 h 148"/>
                <a:gd name="T10" fmla="*/ 11 w 60"/>
                <a:gd name="T11" fmla="*/ 146 h 148"/>
                <a:gd name="T12" fmla="*/ 5 w 60"/>
                <a:gd name="T13" fmla="*/ 142 h 148"/>
                <a:gd name="T14" fmla="*/ 0 w 60"/>
                <a:gd name="T15" fmla="*/ 137 h 148"/>
                <a:gd name="T16" fmla="*/ 0 w 60"/>
                <a:gd name="T17" fmla="*/ 130 h 148"/>
                <a:gd name="T18" fmla="*/ 0 w 60"/>
                <a:gd name="T19" fmla="*/ 126 h 148"/>
                <a:gd name="T20" fmla="*/ 0 w 60"/>
                <a:gd name="T21" fmla="*/ 123 h 148"/>
                <a:gd name="T22" fmla="*/ 0 w 60"/>
                <a:gd name="T23" fmla="*/ 116 h 148"/>
                <a:gd name="T24" fmla="*/ 4 w 60"/>
                <a:gd name="T25" fmla="*/ 104 h 148"/>
                <a:gd name="T26" fmla="*/ 16 w 60"/>
                <a:gd name="T27" fmla="*/ 47 h 148"/>
                <a:gd name="T28" fmla="*/ 16 w 60"/>
                <a:gd name="T29" fmla="*/ 46 h 148"/>
                <a:gd name="T30" fmla="*/ 5 w 60"/>
                <a:gd name="T31" fmla="*/ 46 h 148"/>
                <a:gd name="T32" fmla="*/ 0 w 60"/>
                <a:gd name="T33" fmla="*/ 46 h 148"/>
                <a:gd name="T34" fmla="*/ 2 w 60"/>
                <a:gd name="T35" fmla="*/ 39 h 148"/>
                <a:gd name="T36" fmla="*/ 5 w 60"/>
                <a:gd name="T37" fmla="*/ 31 h 148"/>
                <a:gd name="T38" fmla="*/ 14 w 60"/>
                <a:gd name="T39" fmla="*/ 31 h 148"/>
                <a:gd name="T40" fmla="*/ 21 w 60"/>
                <a:gd name="T41" fmla="*/ 31 h 148"/>
                <a:gd name="T42" fmla="*/ 25 w 60"/>
                <a:gd name="T43" fmla="*/ 12 h 148"/>
                <a:gd name="T44" fmla="*/ 28 w 60"/>
                <a:gd name="T45" fmla="*/ 0 h 148"/>
                <a:gd name="T46" fmla="*/ 39 w 60"/>
                <a:gd name="T47" fmla="*/ 0 h 148"/>
                <a:gd name="T48" fmla="*/ 48 w 60"/>
                <a:gd name="T49" fmla="*/ 0 h 148"/>
                <a:gd name="T50" fmla="*/ 42 w 60"/>
                <a:gd name="T51" fmla="*/ 21 h 148"/>
                <a:gd name="T52" fmla="*/ 41 w 60"/>
                <a:gd name="T53" fmla="*/ 31 h 148"/>
                <a:gd name="T54" fmla="*/ 51 w 60"/>
                <a:gd name="T55" fmla="*/ 31 h 148"/>
                <a:gd name="T56" fmla="*/ 60 w 60"/>
                <a:gd name="T57" fmla="*/ 31 h 148"/>
                <a:gd name="T58" fmla="*/ 56 w 60"/>
                <a:gd name="T59" fmla="*/ 40 h 148"/>
                <a:gd name="T60" fmla="*/ 56 w 60"/>
                <a:gd name="T61" fmla="*/ 46 h 148"/>
                <a:gd name="T62" fmla="*/ 53 w 60"/>
                <a:gd name="T63" fmla="*/ 46 h 148"/>
                <a:gd name="T64" fmla="*/ 37 w 60"/>
                <a:gd name="T65" fmla="*/ 46 h 148"/>
                <a:gd name="T66" fmla="*/ 34 w 60"/>
                <a:gd name="T67" fmla="*/ 58 h 148"/>
                <a:gd name="T68" fmla="*/ 19 w 60"/>
                <a:gd name="T69" fmla="*/ 118 h 148"/>
                <a:gd name="T70" fmla="*/ 19 w 60"/>
                <a:gd name="T71" fmla="*/ 119 h 148"/>
                <a:gd name="T72" fmla="*/ 19 w 60"/>
                <a:gd name="T73" fmla="*/ 121 h 148"/>
                <a:gd name="T74" fmla="*/ 19 w 60"/>
                <a:gd name="T75" fmla="*/ 125 h 148"/>
                <a:gd name="T76" fmla="*/ 19 w 60"/>
                <a:gd name="T77" fmla="*/ 126 h 148"/>
                <a:gd name="T78" fmla="*/ 21 w 60"/>
                <a:gd name="T79" fmla="*/ 130 h 148"/>
                <a:gd name="T80" fmla="*/ 27 w 60"/>
                <a:gd name="T81" fmla="*/ 132 h 148"/>
                <a:gd name="T82" fmla="*/ 30 w 60"/>
                <a:gd name="T83" fmla="*/ 132 h 148"/>
                <a:gd name="T84" fmla="*/ 34 w 60"/>
                <a:gd name="T85" fmla="*/ 132 h 148"/>
                <a:gd name="T86" fmla="*/ 39 w 60"/>
                <a:gd name="T87" fmla="*/ 132 h 148"/>
                <a:gd name="T88" fmla="*/ 39 w 60"/>
                <a:gd name="T89" fmla="*/ 133 h 148"/>
                <a:gd name="T90" fmla="*/ 37 w 60"/>
                <a:gd name="T91" fmla="*/ 144 h 148"/>
                <a:gd name="T92" fmla="*/ 37 w 60"/>
                <a:gd name="T93" fmla="*/ 144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"/>
                <a:gd name="T142" fmla="*/ 0 h 148"/>
                <a:gd name="T143" fmla="*/ 60 w 6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7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>
                <a:gd name="T0" fmla="*/ 2 w 100"/>
                <a:gd name="T1" fmla="*/ 77 h 121"/>
                <a:gd name="T2" fmla="*/ 18 w 100"/>
                <a:gd name="T3" fmla="*/ 77 h 121"/>
                <a:gd name="T4" fmla="*/ 19 w 100"/>
                <a:gd name="T5" fmla="*/ 79 h 121"/>
                <a:gd name="T6" fmla="*/ 19 w 100"/>
                <a:gd name="T7" fmla="*/ 81 h 121"/>
                <a:gd name="T8" fmla="*/ 19 w 100"/>
                <a:gd name="T9" fmla="*/ 84 h 121"/>
                <a:gd name="T10" fmla="*/ 21 w 100"/>
                <a:gd name="T11" fmla="*/ 93 h 121"/>
                <a:gd name="T12" fmla="*/ 26 w 100"/>
                <a:gd name="T13" fmla="*/ 98 h 121"/>
                <a:gd name="T14" fmla="*/ 34 w 100"/>
                <a:gd name="T15" fmla="*/ 104 h 121"/>
                <a:gd name="T16" fmla="*/ 48 w 100"/>
                <a:gd name="T17" fmla="*/ 105 h 121"/>
                <a:gd name="T18" fmla="*/ 53 w 100"/>
                <a:gd name="T19" fmla="*/ 105 h 121"/>
                <a:gd name="T20" fmla="*/ 63 w 100"/>
                <a:gd name="T21" fmla="*/ 102 h 121"/>
                <a:gd name="T22" fmla="*/ 67 w 100"/>
                <a:gd name="T23" fmla="*/ 98 h 121"/>
                <a:gd name="T24" fmla="*/ 70 w 100"/>
                <a:gd name="T25" fmla="*/ 95 h 121"/>
                <a:gd name="T26" fmla="*/ 70 w 100"/>
                <a:gd name="T27" fmla="*/ 90 h 121"/>
                <a:gd name="T28" fmla="*/ 70 w 100"/>
                <a:gd name="T29" fmla="*/ 84 h 121"/>
                <a:gd name="T30" fmla="*/ 69 w 100"/>
                <a:gd name="T31" fmla="*/ 79 h 121"/>
                <a:gd name="T32" fmla="*/ 62 w 100"/>
                <a:gd name="T33" fmla="*/ 74 h 121"/>
                <a:gd name="T34" fmla="*/ 53 w 100"/>
                <a:gd name="T35" fmla="*/ 69 h 121"/>
                <a:gd name="T36" fmla="*/ 48 w 100"/>
                <a:gd name="T37" fmla="*/ 67 h 121"/>
                <a:gd name="T38" fmla="*/ 42 w 100"/>
                <a:gd name="T39" fmla="*/ 63 h 121"/>
                <a:gd name="T40" fmla="*/ 21 w 100"/>
                <a:gd name="T41" fmla="*/ 49 h 121"/>
                <a:gd name="T42" fmla="*/ 16 w 100"/>
                <a:gd name="T43" fmla="*/ 37 h 121"/>
                <a:gd name="T44" fmla="*/ 16 w 100"/>
                <a:gd name="T45" fmla="*/ 32 h 121"/>
                <a:gd name="T46" fmla="*/ 19 w 100"/>
                <a:gd name="T47" fmla="*/ 18 h 121"/>
                <a:gd name="T48" fmla="*/ 28 w 100"/>
                <a:gd name="T49" fmla="*/ 9 h 121"/>
                <a:gd name="T50" fmla="*/ 37 w 100"/>
                <a:gd name="T51" fmla="*/ 3 h 121"/>
                <a:gd name="T52" fmla="*/ 58 w 100"/>
                <a:gd name="T53" fmla="*/ 0 h 121"/>
                <a:gd name="T54" fmla="*/ 77 w 100"/>
                <a:gd name="T55" fmla="*/ 3 h 121"/>
                <a:gd name="T56" fmla="*/ 90 w 100"/>
                <a:gd name="T57" fmla="*/ 9 h 121"/>
                <a:gd name="T58" fmla="*/ 95 w 100"/>
                <a:gd name="T59" fmla="*/ 19 h 121"/>
                <a:gd name="T60" fmla="*/ 100 w 100"/>
                <a:gd name="T61" fmla="*/ 37 h 121"/>
                <a:gd name="T62" fmla="*/ 100 w 100"/>
                <a:gd name="T63" fmla="*/ 39 h 121"/>
                <a:gd name="T64" fmla="*/ 97 w 100"/>
                <a:gd name="T65" fmla="*/ 39 h 121"/>
                <a:gd name="T66" fmla="*/ 83 w 100"/>
                <a:gd name="T67" fmla="*/ 39 h 121"/>
                <a:gd name="T68" fmla="*/ 83 w 100"/>
                <a:gd name="T69" fmla="*/ 39 h 121"/>
                <a:gd name="T70" fmla="*/ 76 w 100"/>
                <a:gd name="T71" fmla="*/ 23 h 121"/>
                <a:gd name="T72" fmla="*/ 72 w 100"/>
                <a:gd name="T73" fmla="*/ 19 h 121"/>
                <a:gd name="T74" fmla="*/ 58 w 100"/>
                <a:gd name="T75" fmla="*/ 16 h 121"/>
                <a:gd name="T76" fmla="*/ 46 w 100"/>
                <a:gd name="T77" fmla="*/ 18 h 121"/>
                <a:gd name="T78" fmla="*/ 41 w 100"/>
                <a:gd name="T79" fmla="*/ 19 h 121"/>
                <a:gd name="T80" fmla="*/ 37 w 100"/>
                <a:gd name="T81" fmla="*/ 23 h 121"/>
                <a:gd name="T82" fmla="*/ 35 w 100"/>
                <a:gd name="T83" fmla="*/ 30 h 121"/>
                <a:gd name="T84" fmla="*/ 35 w 100"/>
                <a:gd name="T85" fmla="*/ 32 h 121"/>
                <a:gd name="T86" fmla="*/ 37 w 100"/>
                <a:gd name="T87" fmla="*/ 39 h 121"/>
                <a:gd name="T88" fmla="*/ 44 w 100"/>
                <a:gd name="T89" fmla="*/ 44 h 121"/>
                <a:gd name="T90" fmla="*/ 53 w 100"/>
                <a:gd name="T91" fmla="*/ 47 h 121"/>
                <a:gd name="T92" fmla="*/ 58 w 100"/>
                <a:gd name="T93" fmla="*/ 51 h 121"/>
                <a:gd name="T94" fmla="*/ 76 w 100"/>
                <a:gd name="T95" fmla="*/ 62 h 121"/>
                <a:gd name="T96" fmla="*/ 86 w 100"/>
                <a:gd name="T97" fmla="*/ 67 h 121"/>
                <a:gd name="T98" fmla="*/ 90 w 100"/>
                <a:gd name="T99" fmla="*/ 77 h 121"/>
                <a:gd name="T100" fmla="*/ 92 w 100"/>
                <a:gd name="T101" fmla="*/ 84 h 121"/>
                <a:gd name="T102" fmla="*/ 88 w 100"/>
                <a:gd name="T103" fmla="*/ 97 h 121"/>
                <a:gd name="T104" fmla="*/ 79 w 100"/>
                <a:gd name="T105" fmla="*/ 111 h 121"/>
                <a:gd name="T106" fmla="*/ 70 w 100"/>
                <a:gd name="T107" fmla="*/ 116 h 121"/>
                <a:gd name="T108" fmla="*/ 48 w 100"/>
                <a:gd name="T109" fmla="*/ 121 h 121"/>
                <a:gd name="T110" fmla="*/ 42 w 100"/>
                <a:gd name="T111" fmla="*/ 121 h 121"/>
                <a:gd name="T112" fmla="*/ 23 w 100"/>
                <a:gd name="T113" fmla="*/ 118 h 121"/>
                <a:gd name="T114" fmla="*/ 12 w 100"/>
                <a:gd name="T115" fmla="*/ 111 h 121"/>
                <a:gd name="T116" fmla="*/ 5 w 100"/>
                <a:gd name="T117" fmla="*/ 105 h 121"/>
                <a:gd name="T118" fmla="*/ 0 w 100"/>
                <a:gd name="T119" fmla="*/ 91 h 121"/>
                <a:gd name="T120" fmla="*/ 0 w 100"/>
                <a:gd name="T121" fmla="*/ 79 h 121"/>
                <a:gd name="T122" fmla="*/ 0 w 100"/>
                <a:gd name="T123" fmla="*/ 77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"/>
                <a:gd name="T187" fmla="*/ 0 h 121"/>
                <a:gd name="T188" fmla="*/ 100 w 100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3|182.7|208.1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|0.7|0.6|0.5|0.5|0.4"/>
</p:tagLst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4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5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6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7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9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0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1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2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3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2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3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4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5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6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7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8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9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3869</TotalTime>
  <Words>414</Words>
  <Application>Microsoft Office PowerPoint</Application>
  <PresentationFormat>On-screen Show (4:3)</PresentationFormat>
  <Paragraphs>167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15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Stream</vt:lpstr>
      <vt:lpstr>1_Stream</vt:lpstr>
      <vt:lpstr>3_Stream</vt:lpstr>
      <vt:lpstr>4_Stream</vt:lpstr>
      <vt:lpstr>5_Stream</vt:lpstr>
      <vt:lpstr>6_Stream</vt:lpstr>
      <vt:lpstr>7_Stream</vt:lpstr>
      <vt:lpstr>8_Stream</vt:lpstr>
      <vt:lpstr>10_Stream</vt:lpstr>
      <vt:lpstr>11_Stream</vt:lpstr>
      <vt:lpstr>14_Stream</vt:lpstr>
      <vt:lpstr>15_Stream</vt:lpstr>
      <vt:lpstr>16_Stream</vt:lpstr>
      <vt:lpstr>17_Stream</vt:lpstr>
      <vt:lpstr>19_Stream</vt:lpstr>
      <vt:lpstr>Rockfall Risk:   Determining the expected costs of rockfall  consequences</vt:lpstr>
      <vt:lpstr>Slide 2</vt:lpstr>
      <vt:lpstr>Current design practice</vt:lpstr>
      <vt:lpstr>Risk-Cost Approach</vt:lpstr>
      <vt:lpstr>Determination of cost of consequences per rockfall</vt:lpstr>
      <vt:lpstr>Excavation Damage Cost</vt:lpstr>
      <vt:lpstr>Determination of Costs: Inputs</vt:lpstr>
      <vt:lpstr>Typical  Mine Costs</vt:lpstr>
      <vt:lpstr>Small Rockfalls</vt:lpstr>
      <vt:lpstr>Large Rockfalls</vt:lpstr>
      <vt:lpstr>Slide 11</vt:lpstr>
      <vt:lpstr>Annual Frequency of Rockfalls</vt:lpstr>
      <vt:lpstr>Annual Frequency of rockfalls distribution </vt:lpstr>
      <vt:lpstr>Cost per rockfall – Small rockfalls</vt:lpstr>
      <vt:lpstr>Cost per rockfall – Large rockfalls</vt:lpstr>
      <vt:lpstr>Cost per rockfall – All sizes</vt:lpstr>
      <vt:lpstr>Expected Annual Cost of Consequences</vt:lpstr>
      <vt:lpstr>Risk-Cost Result</vt:lpstr>
      <vt:lpstr>Slide 19</vt:lpstr>
    </vt:vector>
  </TitlesOfParts>
  <Company>srk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Questions?</dc:title>
  <dc:creator>Lawrence Rwodzi</dc:creator>
  <cp:lastModifiedBy>Lawrence Rwodzi</cp:lastModifiedBy>
  <cp:revision>341</cp:revision>
  <dcterms:created xsi:type="dcterms:W3CDTF">2009-07-21T16:00:47Z</dcterms:created>
  <dcterms:modified xsi:type="dcterms:W3CDTF">2009-09-04T09:09:05Z</dcterms:modified>
</cp:coreProperties>
</file>