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83" r:id="rId10"/>
    <p:sldId id="280" r:id="rId11"/>
    <p:sldId id="288" r:id="rId12"/>
    <p:sldId id="269" r:id="rId13"/>
    <p:sldId id="286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8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0000"/>
    <a:srgbClr val="7A457B"/>
    <a:srgbClr val="4B7552"/>
    <a:srgbClr val="3A7D86"/>
    <a:srgbClr val="95A753"/>
    <a:srgbClr val="959E5C"/>
    <a:srgbClr val="666633"/>
    <a:srgbClr val="CCCC00"/>
    <a:srgbClr val="B4B000"/>
    <a:srgbClr val="C0BB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D23DF-C6DA-4468-98B6-B9C3BD77D72B}" type="datetimeFigureOut">
              <a:rPr lang="en-US" smtClean="0"/>
              <a:pPr/>
              <a:t>9/14/2009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BF251-30E3-4D90-B733-E977C8DB30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A0D5B-6586-4B0B-980C-988324749FB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A0D5B-6586-4B0B-980C-988324749FB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9"/>
            <a:ext cx="7772400" cy="1920875"/>
          </a:xfrm>
        </p:spPr>
        <p:txBody>
          <a:bodyPr/>
          <a:lstStyle>
            <a:lvl1pPr>
              <a:defRPr sz="6000">
                <a:solidFill>
                  <a:srgbClr val="FFC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3805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33806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33807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 algn="r" rtl="0"/>
            <a:fld id="{64723C0F-A7EE-47CB-B5DE-D02B03548669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C1B589B0-D4AE-4E33-8B96-DBE42F29D695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CA613AC9-62C6-4910-A828-887CF411D567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 algn="r" rtl="0"/>
            <a:fld id="{ACE9670A-BC16-46DE-B7B4-3B9BF983374C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AD3F3DC0-3695-431C-9D42-840AAB5EB152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592759BA-0F44-4856-906D-4DD4F8673B1C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AC939628-C0DE-4192-B270-7EE073E538DF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88BDB886-3CBC-468C-B7CA-722F4DBDB543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38C7142C-6B92-48D8-8B44-1414C401F129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3E667577-82CA-4935-A353-CB709A6142F7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7C342CA5-3E60-4029-83CC-38C9EF157579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121403E1-C644-4E69-84AA-310653CEF448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algn="l" rtl="0"/>
            <a:endParaRPr lang="en-US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rtl="0"/>
            <a:fld id="{7D5CB1ED-9173-42CD-B27B-051FD04AB71E}" type="slidenum">
              <a:rPr lang="en-US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rtl="0"/>
              <a:t>‹#›</a:t>
            </a:fld>
            <a:endParaRPr lang="en-US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rtl="0"/>
            <a:endParaRPr lang="en-US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grpSp>
        <p:nvGrpSpPr>
          <p:cNvPr id="59" name="Group 6"/>
          <p:cNvGrpSpPr>
            <a:grpSpLocks/>
          </p:cNvGrpSpPr>
          <p:nvPr userDrawn="1"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60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61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62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63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64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65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6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7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8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9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0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1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2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3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4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5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4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5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6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7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8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9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0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1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2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3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4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5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6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7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8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rgbClr val="FFC0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5852" y="1287836"/>
            <a:ext cx="6572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spc="600" dirty="0" smtClean="0">
                <a:solidFill>
                  <a:srgbClr val="1DE9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 of Joint Trace Plots to Evaluate Stability of Mining Excavations</a:t>
            </a:r>
            <a:endParaRPr lang="en-US" sz="3600" spc="600" dirty="0">
              <a:solidFill>
                <a:srgbClr val="1DE95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14678" y="4143380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Edgar Nezomba</a:t>
            </a:r>
            <a:endParaRPr lang="en-US" sz="2800" dirty="0"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2D Joint Trace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51704" y="2094301"/>
            <a:ext cx="5646420" cy="3360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Excavation Geometry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38296" y="1600200"/>
            <a:ext cx="486740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3716"/>
            <a:ext cx="7772400" cy="1143000"/>
          </a:xfrm>
        </p:spPr>
        <p:txBody>
          <a:bodyPr/>
          <a:lstStyle/>
          <a:p>
            <a:r>
              <a:rPr lang="en-ZA" dirty="0" smtClean="0"/>
              <a:t>Joint trace plot</a:t>
            </a:r>
            <a:endParaRPr lang="en-US" dirty="0"/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3978" y="1602472"/>
            <a:ext cx="639842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9386"/>
            <a:ext cx="8229600" cy="1143000"/>
          </a:xfrm>
        </p:spPr>
        <p:txBody>
          <a:bodyPr/>
          <a:lstStyle/>
          <a:p>
            <a:r>
              <a:rPr lang="en-ZA" dirty="0" smtClean="0"/>
              <a:t>Plan View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39015" y="1600200"/>
            <a:ext cx="643280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7174"/>
            <a:ext cx="7772400" cy="1143000"/>
          </a:xfrm>
        </p:spPr>
        <p:txBody>
          <a:bodyPr/>
          <a:lstStyle/>
          <a:p>
            <a:r>
              <a:rPr lang="en-ZA" dirty="0" smtClean="0"/>
              <a:t>West Face</a:t>
            </a:r>
            <a:endParaRPr lang="en-US" dirty="0"/>
          </a:p>
        </p:txBody>
      </p:sp>
      <p:pic>
        <p:nvPicPr>
          <p:cNvPr id="4812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0820" y="1604542"/>
            <a:ext cx="642158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4" presetClass="entr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Key Block Apex Heights</a:t>
            </a:r>
            <a:endParaRPr lang="en-US" dirty="0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68917" y="1600200"/>
            <a:ext cx="660616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Key Block Face Areas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40509" y="1600200"/>
            <a:ext cx="666298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Key Block Volumes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55561" y="1600200"/>
            <a:ext cx="663287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Application to Slopes</a:t>
            </a:r>
            <a:endParaRPr lang="en-US" dirty="0"/>
          </a:p>
        </p:txBody>
      </p:sp>
      <p:pic>
        <p:nvPicPr>
          <p:cNvPr id="727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50215" y="1981200"/>
            <a:ext cx="7043569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14290"/>
            <a:ext cx="7772400" cy="1143000"/>
          </a:xfrm>
        </p:spPr>
        <p:txBody>
          <a:bodyPr/>
          <a:lstStyle/>
          <a:p>
            <a:r>
              <a:rPr lang="en-ZA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ZA" dirty="0" smtClean="0"/>
              <a:t> Visualise traces and compare with reality</a:t>
            </a:r>
          </a:p>
          <a:p>
            <a:pPr>
              <a:buFont typeface="Wingdings" pitchFamily="2" charset="2"/>
              <a:buChar char="q"/>
            </a:pPr>
            <a:r>
              <a:rPr lang="en-ZA" dirty="0" smtClean="0"/>
              <a:t> Potential failure surface prediction</a:t>
            </a:r>
          </a:p>
          <a:p>
            <a:pPr>
              <a:buFont typeface="Wingdings" pitchFamily="2" charset="2"/>
              <a:buChar char="q"/>
            </a:pPr>
            <a:r>
              <a:rPr lang="en-ZA" dirty="0" smtClean="0"/>
              <a:t> Analyse all block size ranges</a:t>
            </a:r>
          </a:p>
          <a:p>
            <a:pPr>
              <a:buFont typeface="Wingdings" pitchFamily="2" charset="2"/>
              <a:buChar char="q"/>
            </a:pPr>
            <a:r>
              <a:rPr lang="en-ZA" dirty="0" smtClean="0"/>
              <a:t> Applicable in support design analysis</a:t>
            </a:r>
          </a:p>
          <a:p>
            <a:pPr>
              <a:buFont typeface="Wingdings" pitchFamily="2" charset="2"/>
              <a:buChar char="q"/>
            </a:pPr>
            <a:r>
              <a:rPr lang="en-ZA" dirty="0" smtClean="0"/>
              <a:t> It broadens understanding of rock mass </a:t>
            </a:r>
            <a:endParaRPr lang="en-US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58264" y="2509994"/>
            <a:ext cx="3553503" cy="602037"/>
            <a:chOff x="130774" y="1179436"/>
            <a:chExt cx="3553503" cy="602037"/>
          </a:xfrm>
        </p:grpSpPr>
        <p:sp>
          <p:nvSpPr>
            <p:cNvPr id="18" name="Rectangle 17"/>
            <p:cNvSpPr/>
            <p:nvPr/>
          </p:nvSpPr>
          <p:spPr>
            <a:xfrm>
              <a:off x="130774" y="1179436"/>
              <a:ext cx="3553503" cy="602037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bg2">
                  <a:lumMod val="25000"/>
                  <a:lumOff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130774" y="1179436"/>
              <a:ext cx="3553503" cy="602037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2">
                  <a:lumMod val="25000"/>
                  <a:lumOff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3200" kern="1200" dirty="0" smtClean="0">
                  <a:solidFill>
                    <a:schemeClr val="bg2">
                      <a:lumMod val="50000"/>
                      <a:lumOff val="50000"/>
                    </a:schemeClr>
                  </a:solidFill>
                </a:rPr>
                <a:t>Joint sets definition</a:t>
              </a:r>
              <a:endParaRPr lang="en-US" sz="3200" kern="1200" dirty="0">
                <a:solidFill>
                  <a:schemeClr val="bg2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141361" y="1359749"/>
            <a:ext cx="4113758" cy="501372"/>
            <a:chOff x="1813871" y="56487"/>
            <a:chExt cx="4113758" cy="501372"/>
          </a:xfrm>
        </p:grpSpPr>
        <p:sp>
          <p:nvSpPr>
            <p:cNvPr id="16" name="Rectangle 15"/>
            <p:cNvSpPr/>
            <p:nvPr/>
          </p:nvSpPr>
          <p:spPr>
            <a:xfrm>
              <a:off x="1813871" y="56487"/>
              <a:ext cx="4113758" cy="501372"/>
            </a:xfrm>
            <a:prstGeom prst="rect">
              <a:avLst/>
            </a:prstGeom>
            <a:solidFill>
              <a:srgbClr val="FFFFCC"/>
            </a:solidFill>
            <a:ln>
              <a:solidFill>
                <a:srgbClr val="92D05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tangle 16"/>
            <p:cNvSpPr/>
            <p:nvPr/>
          </p:nvSpPr>
          <p:spPr>
            <a:xfrm>
              <a:off x="1813871" y="56487"/>
              <a:ext cx="4113758" cy="5013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3200" kern="1200" dirty="0" smtClean="0">
                  <a:solidFill>
                    <a:schemeClr val="bg2"/>
                  </a:solidFill>
                </a:rPr>
                <a:t>Joint data collection</a:t>
              </a:r>
              <a:endParaRPr lang="en-US" sz="3200" kern="12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257785" y="3773043"/>
            <a:ext cx="4388045" cy="536387"/>
            <a:chOff x="1848407" y="2428837"/>
            <a:chExt cx="4388045" cy="536387"/>
          </a:xfrm>
        </p:grpSpPr>
        <p:sp>
          <p:nvSpPr>
            <p:cNvPr id="14" name="Rectangle 13"/>
            <p:cNvSpPr/>
            <p:nvPr/>
          </p:nvSpPr>
          <p:spPr>
            <a:xfrm>
              <a:off x="1848407" y="2428837"/>
              <a:ext cx="4388045" cy="53638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848407" y="2428837"/>
              <a:ext cx="4388045" cy="536387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3200" kern="1200" dirty="0" smtClean="0">
                  <a:solidFill>
                    <a:srgbClr val="7030A0"/>
                  </a:solidFill>
                </a:rPr>
                <a:t>Joint trace plots</a:t>
              </a:r>
              <a:endParaRPr lang="en-US" sz="3200" kern="1200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36395" y="4964064"/>
            <a:ext cx="3590921" cy="628869"/>
            <a:chOff x="277145" y="3497026"/>
            <a:chExt cx="3590921" cy="628869"/>
          </a:xfrm>
        </p:grpSpPr>
        <p:sp>
          <p:nvSpPr>
            <p:cNvPr id="12" name="Rectangle 11"/>
            <p:cNvSpPr/>
            <p:nvPr/>
          </p:nvSpPr>
          <p:spPr>
            <a:xfrm>
              <a:off x="277145" y="3497026"/>
              <a:ext cx="3590921" cy="62886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277145" y="3497026"/>
              <a:ext cx="3590921" cy="628869"/>
            </a:xfrm>
            <a:prstGeom prst="rect">
              <a:avLst/>
            </a:prstGeom>
            <a:ln>
              <a:solidFill>
                <a:srgbClr val="1DE95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3200" kern="1200" dirty="0" smtClean="0">
                  <a:solidFill>
                    <a:srgbClr val="92D050"/>
                  </a:solidFill>
                </a:rPr>
                <a:t>Slopes Application</a:t>
              </a:r>
              <a:endParaRPr lang="en-US" sz="3200" kern="1200" dirty="0">
                <a:solidFill>
                  <a:srgbClr val="92D050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760728" y="2480288"/>
            <a:ext cx="3924997" cy="625266"/>
            <a:chOff x="4433238" y="1163378"/>
            <a:chExt cx="3924997" cy="625266"/>
          </a:xfrm>
        </p:grpSpPr>
        <p:sp>
          <p:nvSpPr>
            <p:cNvPr id="10" name="Rectangle 9"/>
            <p:cNvSpPr/>
            <p:nvPr/>
          </p:nvSpPr>
          <p:spPr>
            <a:xfrm>
              <a:off x="4433238" y="1163378"/>
              <a:ext cx="3924997" cy="6252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bg2">
                  <a:lumMod val="25000"/>
                  <a:lumOff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4433238" y="1163378"/>
              <a:ext cx="3924997" cy="625266"/>
            </a:xfrm>
            <a:prstGeom prst="rect">
              <a:avLst/>
            </a:prstGeom>
            <a:solidFill>
              <a:srgbClr val="78A89F"/>
            </a:solidFill>
            <a:ln>
              <a:solidFill>
                <a:schemeClr val="bg2">
                  <a:lumMod val="25000"/>
                  <a:lumOff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3200" kern="1200" dirty="0" smtClean="0">
                  <a:solidFill>
                    <a:schemeClr val="bg2">
                      <a:lumMod val="50000"/>
                      <a:lumOff val="50000"/>
                    </a:schemeClr>
                  </a:solidFill>
                </a:rPr>
                <a:t>Excavation geometry</a:t>
              </a:r>
              <a:endParaRPr lang="en-US" sz="3200" kern="1200" dirty="0">
                <a:solidFill>
                  <a:schemeClr val="bg2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001942" y="4974855"/>
            <a:ext cx="3465425" cy="618931"/>
            <a:chOff x="4892820" y="3521465"/>
            <a:chExt cx="3465425" cy="618931"/>
          </a:xfrm>
        </p:grpSpPr>
        <p:sp>
          <p:nvSpPr>
            <p:cNvPr id="8" name="Rectangle 7"/>
            <p:cNvSpPr/>
            <p:nvPr/>
          </p:nvSpPr>
          <p:spPr>
            <a:xfrm>
              <a:off x="4892820" y="3521465"/>
              <a:ext cx="3465425" cy="61893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>
            <a:xfrm>
              <a:off x="4892820" y="3521465"/>
              <a:ext cx="3465425" cy="618931"/>
            </a:xfrm>
            <a:prstGeom prst="rect">
              <a:avLst/>
            </a:prstGeom>
            <a:ln>
              <a:solidFill>
                <a:srgbClr val="1DE95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3200" kern="1200" dirty="0" smtClean="0">
                  <a:solidFill>
                    <a:srgbClr val="92D050"/>
                  </a:solidFill>
                </a:rPr>
                <a:t>Block Analysis</a:t>
              </a:r>
              <a:endParaRPr lang="en-US" sz="3200" kern="1200" dirty="0">
                <a:solidFill>
                  <a:srgbClr val="92D050"/>
                </a:solidFill>
              </a:endParaRPr>
            </a:p>
          </p:txBody>
        </p:sp>
      </p:grpSp>
      <p:sp>
        <p:nvSpPr>
          <p:cNvPr id="20" name="Down Arrow 19"/>
          <p:cNvSpPr/>
          <p:nvPr/>
        </p:nvSpPr>
        <p:spPr bwMode="auto">
          <a:xfrm>
            <a:off x="3357554" y="3111898"/>
            <a:ext cx="285752" cy="642942"/>
          </a:xfrm>
          <a:prstGeom prst="downArrow">
            <a:avLst/>
          </a:prstGeom>
          <a:solidFill>
            <a:srgbClr val="FFCC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1" name="Down Arrow 20"/>
          <p:cNvSpPr/>
          <p:nvPr/>
        </p:nvSpPr>
        <p:spPr bwMode="auto">
          <a:xfrm>
            <a:off x="5871532" y="4306300"/>
            <a:ext cx="285752" cy="642942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2" name="Down Arrow 21"/>
          <p:cNvSpPr/>
          <p:nvPr/>
        </p:nvSpPr>
        <p:spPr bwMode="auto">
          <a:xfrm>
            <a:off x="5129856" y="3111898"/>
            <a:ext cx="285752" cy="642942"/>
          </a:xfrm>
          <a:prstGeom prst="downArrow">
            <a:avLst/>
          </a:prstGeom>
          <a:solidFill>
            <a:srgbClr val="78A89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3" name="Down Arrow 22"/>
          <p:cNvSpPr/>
          <p:nvPr/>
        </p:nvSpPr>
        <p:spPr bwMode="auto">
          <a:xfrm>
            <a:off x="2956222" y="4316750"/>
            <a:ext cx="285752" cy="642942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4" name="Down Arrow 23"/>
          <p:cNvSpPr/>
          <p:nvPr/>
        </p:nvSpPr>
        <p:spPr bwMode="auto">
          <a:xfrm>
            <a:off x="3697898" y="1857364"/>
            <a:ext cx="285752" cy="642942"/>
          </a:xfrm>
          <a:prstGeom prst="downArrow">
            <a:avLst/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685800" y="228600"/>
            <a:ext cx="79248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uLnTx/>
                <a:uFillTx/>
                <a:latin typeface="+mj-lt"/>
                <a:ea typeface="+mj-ea"/>
                <a:cs typeface="+mj-cs"/>
              </a:rPr>
              <a:t>Overview of Joint Trace Method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7938"/>
            <a:ext cx="7772400" cy="1143000"/>
          </a:xfrm>
        </p:spPr>
        <p:txBody>
          <a:bodyPr/>
          <a:lstStyle/>
          <a:p>
            <a:r>
              <a:rPr lang="en-ZA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ZA" dirty="0" smtClean="0"/>
              <a:t>Joint data collection in 3 orthogonal faces where possible</a:t>
            </a:r>
          </a:p>
          <a:p>
            <a:pPr>
              <a:buFont typeface="Wingdings" pitchFamily="2" charset="2"/>
              <a:buChar char="Ø"/>
            </a:pPr>
            <a:r>
              <a:rPr lang="en-ZA" dirty="0" smtClean="0"/>
              <a:t>Emphasis on precision in data collection</a:t>
            </a:r>
          </a:p>
          <a:p>
            <a:pPr>
              <a:buFont typeface="Wingdings" pitchFamily="2" charset="2"/>
              <a:buChar char="Ø"/>
            </a:pPr>
            <a:r>
              <a:rPr lang="en-ZA" dirty="0" smtClean="0"/>
              <a:t>Need for automation</a:t>
            </a:r>
          </a:p>
          <a:p>
            <a:endParaRPr lang="en-ZA" dirty="0" smtClean="0"/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1886" y="2928934"/>
            <a:ext cx="52149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000" dirty="0" smtClean="0"/>
              <a:t>Questions!</a:t>
            </a:r>
            <a:endParaRPr lang="en-US" sz="4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42852"/>
            <a:ext cx="7772400" cy="1143000"/>
          </a:xfrm>
        </p:spPr>
        <p:txBody>
          <a:bodyPr/>
          <a:lstStyle/>
          <a:p>
            <a:r>
              <a:rPr lang="en-ZA" dirty="0" smtClean="0"/>
              <a:t>Application of Joint Trace Plots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en-ZA" dirty="0" smtClean="0"/>
              <a:t>Jointed hard rocks</a:t>
            </a:r>
          </a:p>
          <a:p>
            <a:pPr>
              <a:buFont typeface="Courier New" pitchFamily="49" charset="0"/>
              <a:buChar char="o"/>
            </a:pPr>
            <a:r>
              <a:rPr lang="en-ZA" dirty="0" smtClean="0"/>
              <a:t>Shallow excavations</a:t>
            </a:r>
          </a:p>
          <a:p>
            <a:pPr>
              <a:buFont typeface="Courier New" pitchFamily="49" charset="0"/>
              <a:buChar char="o"/>
            </a:pPr>
            <a:r>
              <a:rPr lang="en-ZA" dirty="0" smtClean="0"/>
              <a:t>Low stress or </a:t>
            </a:r>
            <a:r>
              <a:rPr lang="en-ZA" dirty="0" err="1" smtClean="0"/>
              <a:t>destressed</a:t>
            </a:r>
            <a:r>
              <a:rPr lang="en-ZA" dirty="0" smtClean="0"/>
              <a:t> deep level conditions  </a:t>
            </a:r>
          </a:p>
          <a:p>
            <a:pPr>
              <a:buFont typeface="Courier New" pitchFamily="49" charset="0"/>
              <a:buChar char="o"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59698"/>
            <a:ext cx="8229600" cy="1143000"/>
          </a:xfrm>
        </p:spPr>
        <p:txBody>
          <a:bodyPr/>
          <a:lstStyle/>
          <a:p>
            <a:r>
              <a:rPr lang="en-ZA" dirty="0" smtClean="0"/>
              <a:t>Joint Data Collection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algn="ctr"/>
            <a:r>
              <a:rPr lang="en-ZA" dirty="0" smtClean="0"/>
              <a:t>    </a:t>
            </a:r>
          </a:p>
          <a:p>
            <a:pPr algn="ctr"/>
            <a:r>
              <a:rPr lang="en-ZA" sz="10100" dirty="0" err="1" smtClean="0"/>
              <a:t>Scanline</a:t>
            </a:r>
            <a:r>
              <a:rPr lang="en-ZA" sz="10100" dirty="0" smtClean="0"/>
              <a:t> mapping</a:t>
            </a:r>
            <a:r>
              <a:rPr lang="en-ZA" sz="3800" dirty="0" smtClean="0"/>
              <a:t>	</a:t>
            </a:r>
            <a:r>
              <a:rPr lang="en-ZA" dirty="0" smtClean="0"/>
              <a:t>		</a:t>
            </a:r>
            <a:endParaRPr lang="en-US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5379" y="2898440"/>
            <a:ext cx="3542241" cy="25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2500" dirty="0" smtClean="0"/>
              <a:t>Area or Cell mapping</a:t>
            </a:r>
            <a:endParaRPr lang="en-US" sz="2500" dirty="0"/>
          </a:p>
        </p:txBody>
      </p:sp>
      <p:pic>
        <p:nvPicPr>
          <p:cNvPr id="12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 bwMode="auto">
          <a:xfrm>
            <a:off x="4951412" y="2897981"/>
            <a:ext cx="34290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00034" y="5500702"/>
            <a:ext cx="30718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200" dirty="0" smtClean="0"/>
              <a:t>Priest and Hudson, 1981</a:t>
            </a:r>
            <a:endParaRPr lang="en-US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5214942" y="5500702"/>
            <a:ext cx="31432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200" dirty="0" smtClean="0"/>
              <a:t>Zhang and Einstein, 1998</a:t>
            </a:r>
            <a:endParaRPr lang="en-US" sz="22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471948" y="4161504"/>
            <a:ext cx="3200400" cy="15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5805948" y="3473244"/>
            <a:ext cx="1386348" cy="1371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uiExpand="1" build="p"/>
      <p:bldP spid="9" grpId="0" build="p"/>
      <p:bldP spid="10" grpId="0" uiExpand="1"/>
      <p:bldP spid="8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9698"/>
            <a:ext cx="7772400" cy="1143000"/>
          </a:xfrm>
        </p:spPr>
        <p:txBody>
          <a:bodyPr/>
          <a:lstStyle/>
          <a:p>
            <a:r>
              <a:rPr lang="en-ZA" dirty="0" smtClean="0"/>
              <a:t>Photogrammetric Mapping</a:t>
            </a:r>
            <a:endParaRPr lang="en-US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923925" y="2000240"/>
            <a:ext cx="729615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857224" y="5929330"/>
            <a:ext cx="37862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200" dirty="0" err="1" smtClean="0"/>
              <a:t>Sturzenegger</a:t>
            </a:r>
            <a:r>
              <a:rPr lang="en-ZA" sz="2200" dirty="0" smtClean="0"/>
              <a:t> and Stead, 2009</a:t>
            </a:r>
            <a:endParaRPr lang="en-US" sz="2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2896"/>
            <a:ext cx="7772400" cy="1143000"/>
          </a:xfrm>
        </p:spPr>
        <p:txBody>
          <a:bodyPr/>
          <a:lstStyle/>
          <a:p>
            <a:r>
              <a:rPr lang="en-ZA" dirty="0" smtClean="0"/>
              <a:t>Sampling Bias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Orientation</a:t>
            </a:r>
          </a:p>
          <a:p>
            <a:r>
              <a:rPr lang="en-ZA" dirty="0" smtClean="0"/>
              <a:t>Truncation</a:t>
            </a:r>
          </a:p>
          <a:p>
            <a:r>
              <a:rPr lang="en-ZA" dirty="0" smtClean="0"/>
              <a:t>Censoring</a:t>
            </a:r>
          </a:p>
          <a:p>
            <a:r>
              <a:rPr lang="en-ZA" dirty="0" smtClean="0"/>
              <a:t>Length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9216"/>
            <a:ext cx="7772400" cy="1143000"/>
          </a:xfrm>
        </p:spPr>
        <p:txBody>
          <a:bodyPr/>
          <a:lstStyle/>
          <a:p>
            <a:r>
              <a:rPr lang="en-ZA" dirty="0" smtClean="0"/>
              <a:t>Joint Properties Required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ZA" dirty="0" smtClean="0"/>
              <a:t>Orientation i.e. dip and dip direction</a:t>
            </a:r>
          </a:p>
          <a:p>
            <a:pPr>
              <a:buFont typeface="Wingdings" pitchFamily="2" charset="2"/>
              <a:buChar char="ü"/>
            </a:pPr>
            <a:r>
              <a:rPr lang="en-ZA" dirty="0" smtClean="0"/>
              <a:t>Spacing</a:t>
            </a:r>
          </a:p>
          <a:p>
            <a:pPr>
              <a:buFont typeface="Wingdings" pitchFamily="2" charset="2"/>
              <a:buChar char="ü"/>
            </a:pPr>
            <a:r>
              <a:rPr lang="en-ZA" dirty="0" smtClean="0"/>
              <a:t>Length</a:t>
            </a:r>
          </a:p>
          <a:p>
            <a:pPr>
              <a:buFont typeface="Wingdings" pitchFamily="2" charset="2"/>
              <a:buChar char="ü"/>
            </a:pPr>
            <a:r>
              <a:rPr lang="en-ZA" dirty="0"/>
              <a:t> </a:t>
            </a:r>
            <a:r>
              <a:rPr lang="en-ZA" dirty="0" smtClean="0"/>
              <a:t>Joint strength parameters</a:t>
            </a:r>
          </a:p>
          <a:p>
            <a:pPr>
              <a:buNone/>
            </a:pPr>
            <a:endParaRPr lang="en-ZA" dirty="0" smtClean="0"/>
          </a:p>
          <a:p>
            <a:pPr>
              <a:buNone/>
            </a:pPr>
            <a:r>
              <a:rPr lang="en-ZA" dirty="0" smtClean="0"/>
              <a:t>Joints are assumed to be planar</a:t>
            </a:r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6500"/>
            <a:ext cx="7772400" cy="1143000"/>
          </a:xfrm>
        </p:spPr>
        <p:txBody>
          <a:bodyPr/>
          <a:lstStyle/>
          <a:p>
            <a:r>
              <a:rPr lang="en-ZA" dirty="0" smtClean="0"/>
              <a:t>Observed Joint Properties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1643050"/>
          <a:ext cx="8229600" cy="1483360"/>
        </p:xfrm>
        <a:graphic>
          <a:graphicData uri="http://schemas.openxmlformats.org/drawingml/2006/table">
            <a:tbl>
              <a:tblPr firstRow="1" bandRow="1">
                <a:effectLst>
                  <a:outerShdw blurRad="152400" dist="317500" dir="5400000" sx="90000" sy="-19000" rotWithShape="0">
                    <a:prstClr val="black">
                      <a:alpha val="15000"/>
                    </a:prstClr>
                  </a:outerShdw>
                </a:effectLst>
                <a:tableStyleId>{1E171933-4619-4E11-9A3F-F7608DF75F80}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Property</a:t>
                      </a:r>
                      <a:endParaRPr lang="en-ZA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A4A4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Distribution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A4A42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Orientation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A4A4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Normal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A4A42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Length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A4A4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Lognormal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A4A42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Spacing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A4A4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Lognormal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A4A42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07/7/12/main" xmlns="" val="1075361646"/>
              </p:ext>
            </p:extLst>
          </p:nvPr>
        </p:nvGraphicFramePr>
        <p:xfrm>
          <a:off x="428596" y="3704290"/>
          <a:ext cx="8229600" cy="221996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{2D5ABB26-0587-4C30-8999-92F81FD0307C}</a:tableStyleId>
              </a:tblPr>
              <a:tblGrid>
                <a:gridCol w="1028700"/>
                <a:gridCol w="1028700"/>
                <a:gridCol w="1028700"/>
                <a:gridCol w="1028700"/>
                <a:gridCol w="1028700"/>
                <a:gridCol w="1028700"/>
                <a:gridCol w="1028700"/>
                <a:gridCol w="1028700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ZA" dirty="0" smtClean="0">
                          <a:solidFill>
                            <a:schemeClr val="bg2"/>
                          </a:solidFill>
                        </a:rPr>
                        <a:t>Joint set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ZA" dirty="0" smtClean="0">
                          <a:solidFill>
                            <a:schemeClr val="bg2"/>
                          </a:solidFill>
                        </a:rPr>
                        <a:t>Dip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>
                          <a:solidFill>
                            <a:schemeClr val="bg2"/>
                          </a:solidFill>
                        </a:rPr>
                        <a:t>Dip direction</a:t>
                      </a:r>
                      <a:endParaRPr lang="en-US" dirty="0" smtClean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>
                          <a:solidFill>
                            <a:schemeClr val="bg2"/>
                          </a:solidFill>
                        </a:rPr>
                        <a:t>Spacing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ZA" dirty="0" smtClean="0">
                          <a:solidFill>
                            <a:schemeClr val="bg2"/>
                          </a:solidFill>
                        </a:rPr>
                        <a:t>Length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4595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>
                          <a:solidFill>
                            <a:schemeClr val="bg2"/>
                          </a:solidFill>
                        </a:rPr>
                        <a:t>µ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bg2"/>
                          </a:solidFill>
                        </a:rPr>
                        <a:t>σ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>
                          <a:solidFill>
                            <a:schemeClr val="bg2"/>
                          </a:solidFill>
                        </a:rPr>
                        <a:t>µ</a:t>
                      </a:r>
                      <a:endParaRPr lang="en-US" dirty="0" smtClean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>
                          <a:solidFill>
                            <a:schemeClr val="bg2"/>
                          </a:solidFill>
                        </a:rPr>
                        <a:t>σ</a:t>
                      </a:r>
                      <a:endParaRPr lang="en-US" dirty="0" smtClean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>
                          <a:solidFill>
                            <a:schemeClr val="bg2"/>
                          </a:solidFill>
                        </a:rPr>
                        <a:t>µ</a:t>
                      </a:r>
                      <a:endParaRPr lang="en-US" dirty="0" smtClean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>
                          <a:solidFill>
                            <a:schemeClr val="bg2"/>
                          </a:solidFill>
                        </a:rPr>
                        <a:t>µ</a:t>
                      </a:r>
                      <a:endParaRPr lang="en-US" dirty="0" smtClean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>
                          <a:solidFill>
                            <a:schemeClr val="bg2"/>
                          </a:solidFill>
                        </a:rPr>
                        <a:t>σ</a:t>
                      </a:r>
                      <a:endParaRPr lang="en-US" dirty="0" smtClean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80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162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0.3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70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22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0.4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22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286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6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1.25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0.75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66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184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6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500694" y="3214686"/>
            <a:ext cx="32147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200" dirty="0" smtClean="0"/>
              <a:t>Barton, 1976</a:t>
            </a:r>
            <a:endParaRPr lang="en-US" sz="2200" dirty="0" smtClean="0"/>
          </a:p>
          <a:p>
            <a:r>
              <a:rPr lang="en-ZA" sz="2200" dirty="0" err="1" smtClean="0"/>
              <a:t>Kulatilake</a:t>
            </a:r>
            <a:r>
              <a:rPr lang="en-ZA" sz="2200" dirty="0" smtClean="0"/>
              <a:t> and Wu, 1984</a:t>
            </a:r>
          </a:p>
          <a:p>
            <a:r>
              <a:rPr lang="en-ZA" sz="2200" dirty="0" err="1" smtClean="0"/>
              <a:t>Gumede</a:t>
            </a:r>
            <a:r>
              <a:rPr lang="en-ZA" sz="2200" dirty="0" smtClean="0"/>
              <a:t> and Stacey, 2007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87684" y="2554238"/>
            <a:ext cx="4800600" cy="602037"/>
            <a:chOff x="130774" y="1179436"/>
            <a:chExt cx="3553503" cy="602037"/>
          </a:xfrm>
        </p:grpSpPr>
        <p:sp>
          <p:nvSpPr>
            <p:cNvPr id="18" name="Rectangle 17"/>
            <p:cNvSpPr/>
            <p:nvPr/>
          </p:nvSpPr>
          <p:spPr>
            <a:xfrm>
              <a:off x="130774" y="1179436"/>
              <a:ext cx="3553503" cy="602037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bg2">
                  <a:lumMod val="25000"/>
                  <a:lumOff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130774" y="1179436"/>
              <a:ext cx="3553503" cy="602037"/>
            </a:xfrm>
            <a:prstGeom prst="rect">
              <a:avLst/>
            </a:prstGeom>
            <a:solidFill>
              <a:srgbClr val="4B7552"/>
            </a:solidFill>
            <a:ln>
              <a:solidFill>
                <a:schemeClr val="bg2">
                  <a:lumMod val="25000"/>
                  <a:lumOff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3200" kern="1200" dirty="0" smtClean="0">
                  <a:solidFill>
                    <a:schemeClr val="bg2">
                      <a:lumMod val="50000"/>
                      <a:lumOff val="50000"/>
                    </a:schemeClr>
                  </a:solidFill>
                </a:rPr>
                <a:t>Generate Random Numbers</a:t>
              </a:r>
              <a:endParaRPr lang="en-US" sz="3200" kern="1200" dirty="0">
                <a:solidFill>
                  <a:schemeClr val="bg2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510061" y="1330253"/>
            <a:ext cx="4113758" cy="501372"/>
            <a:chOff x="1813871" y="56487"/>
            <a:chExt cx="4113758" cy="501372"/>
          </a:xfrm>
          <a:solidFill>
            <a:srgbClr val="95A753"/>
          </a:solidFill>
        </p:grpSpPr>
        <p:sp>
          <p:nvSpPr>
            <p:cNvPr id="16" name="Rectangle 15"/>
            <p:cNvSpPr/>
            <p:nvPr/>
          </p:nvSpPr>
          <p:spPr>
            <a:xfrm>
              <a:off x="1813871" y="56487"/>
              <a:ext cx="4113758" cy="501372"/>
            </a:xfrm>
            <a:prstGeom prst="rect">
              <a:avLst/>
            </a:prstGeom>
            <a:grpFill/>
            <a:ln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tangle 16"/>
            <p:cNvSpPr/>
            <p:nvPr/>
          </p:nvSpPr>
          <p:spPr>
            <a:xfrm>
              <a:off x="1813871" y="56487"/>
              <a:ext cx="4113758" cy="501372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3200" dirty="0" smtClean="0">
                  <a:solidFill>
                    <a:schemeClr val="bg2"/>
                  </a:solidFill>
                </a:rPr>
                <a:t>Select Simulation Space</a:t>
              </a:r>
              <a:endParaRPr lang="en-US" sz="3200" kern="12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391295" y="3979512"/>
            <a:ext cx="4388045" cy="1369315"/>
            <a:chOff x="1924607" y="2428837"/>
            <a:chExt cx="4388045" cy="551266"/>
          </a:xfrm>
        </p:grpSpPr>
        <p:sp>
          <p:nvSpPr>
            <p:cNvPr id="14" name="Rectangle 13"/>
            <p:cNvSpPr/>
            <p:nvPr/>
          </p:nvSpPr>
          <p:spPr>
            <a:xfrm>
              <a:off x="1924607" y="2428837"/>
              <a:ext cx="4388045" cy="536387"/>
            </a:xfrm>
            <a:prstGeom prst="rect">
              <a:avLst/>
            </a:prstGeom>
            <a:solidFill>
              <a:srgbClr val="7A457B"/>
            </a:solidFill>
            <a:ln>
              <a:solidFill>
                <a:srgbClr val="7030A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924607" y="2443716"/>
              <a:ext cx="4388045" cy="536387"/>
            </a:xfrm>
            <a:prstGeom prst="rect">
              <a:avLst/>
            </a:prstGeom>
            <a:ln>
              <a:solidFill>
                <a:srgbClr val="7030A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3200" dirty="0" smtClean="0">
                  <a:solidFill>
                    <a:schemeClr val="bg2">
                      <a:lumMod val="25000"/>
                      <a:lumOff val="75000"/>
                    </a:schemeClr>
                  </a:solidFill>
                </a:rPr>
                <a:t>Produce Coordinates of the Trace and </a:t>
              </a:r>
              <a:r>
                <a:rPr lang="en-ZA" sz="3200" kern="1200" dirty="0" smtClean="0">
                  <a:solidFill>
                    <a:schemeClr val="bg2">
                      <a:lumMod val="25000"/>
                      <a:lumOff val="75000"/>
                    </a:schemeClr>
                  </a:solidFill>
                </a:rPr>
                <a:t>Plot them in 2D </a:t>
              </a:r>
              <a:endParaRPr lang="en-US" sz="3200" kern="1200" dirty="0">
                <a:solidFill>
                  <a:schemeClr val="bg2">
                    <a:lumMod val="25000"/>
                    <a:lumOff val="75000"/>
                  </a:schemeClr>
                </a:solidFill>
              </a:endParaRPr>
            </a:p>
          </p:txBody>
        </p:sp>
      </p:grpSp>
      <p:sp>
        <p:nvSpPr>
          <p:cNvPr id="20" name="Down Arrow 19"/>
          <p:cNvSpPr/>
          <p:nvPr/>
        </p:nvSpPr>
        <p:spPr bwMode="auto">
          <a:xfrm>
            <a:off x="4466304" y="3200400"/>
            <a:ext cx="228600" cy="762000"/>
          </a:xfrm>
          <a:prstGeom prst="downArrow">
            <a:avLst/>
          </a:prstGeom>
          <a:solidFill>
            <a:srgbClr val="7A457B"/>
          </a:solidFill>
          <a:ln w="9525" cap="flat" cmpd="sng" algn="ctr">
            <a:solidFill>
              <a:srgbClr val="7A457B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4" name="Down Arrow 23"/>
          <p:cNvSpPr/>
          <p:nvPr/>
        </p:nvSpPr>
        <p:spPr bwMode="auto">
          <a:xfrm>
            <a:off x="4441716" y="1857364"/>
            <a:ext cx="228600" cy="642942"/>
          </a:xfrm>
          <a:prstGeom prst="downArrow">
            <a:avLst/>
          </a:prstGeom>
          <a:solidFill>
            <a:srgbClr val="4B755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57200" y="16714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Steps in Joint Trace Simulation 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</p:bldLst>
  </p:timing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</TotalTime>
  <Words>277</Words>
  <Application>Microsoft Office PowerPoint</Application>
  <PresentationFormat>On-screen Show (4:3)</PresentationFormat>
  <Paragraphs>115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Stream</vt:lpstr>
      <vt:lpstr>Slide 1</vt:lpstr>
      <vt:lpstr>Slide 2</vt:lpstr>
      <vt:lpstr>Application of Joint Trace Plots</vt:lpstr>
      <vt:lpstr>Joint Data Collection</vt:lpstr>
      <vt:lpstr>Photogrammetric Mapping</vt:lpstr>
      <vt:lpstr>Sampling Bias</vt:lpstr>
      <vt:lpstr>Joint Properties Required</vt:lpstr>
      <vt:lpstr>Observed Joint Properties</vt:lpstr>
      <vt:lpstr>Slide 9</vt:lpstr>
      <vt:lpstr>2D Joint Trace</vt:lpstr>
      <vt:lpstr>Excavation Geometry</vt:lpstr>
      <vt:lpstr>Joint trace plot</vt:lpstr>
      <vt:lpstr>Plan View</vt:lpstr>
      <vt:lpstr>West Face</vt:lpstr>
      <vt:lpstr>Key Block Apex Heights</vt:lpstr>
      <vt:lpstr>Key Block Face Areas</vt:lpstr>
      <vt:lpstr>Key Block Volumes</vt:lpstr>
      <vt:lpstr>Application to Slopes</vt:lpstr>
      <vt:lpstr>Conclusions</vt:lpstr>
      <vt:lpstr>Recommendations</vt:lpstr>
      <vt:lpstr>Slide 21</vt:lpstr>
    </vt:vector>
  </TitlesOfParts>
  <Company>srk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Lawrence Rwodzi</dc:creator>
  <cp:lastModifiedBy>neze</cp:lastModifiedBy>
  <cp:revision>60</cp:revision>
  <dcterms:created xsi:type="dcterms:W3CDTF">2009-09-03T05:43:56Z</dcterms:created>
  <dcterms:modified xsi:type="dcterms:W3CDTF">2009-09-14T08:37:18Z</dcterms:modified>
</cp:coreProperties>
</file>