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png"/>
  <Default Extension="emf" ContentType="image/x-emf"/>
  <Default Extension="xlsx" ContentType="application/vnd.openxmlformats-officedocument.spreadsheetml.sheet"/>
  <Default Extension="tmp" ContentType="image/pn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9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21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37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rts/chart12.xml" ContentType="application/vnd.openxmlformats-officedocument.drawingml.chart+xml"/>
  <Override PartName="/ppt/notesSlides/notesSlide52.xml" ContentType="application/vnd.openxmlformats-officedocument.presentationml.notesSlide+xml"/>
  <Override PartName="/ppt/charts/chart13.xml" ContentType="application/vnd.openxmlformats-officedocument.drawingml.chart+xml"/>
  <Override PartName="/ppt/embeddings/oleObject1.bin" ContentType="application/vnd.openxmlformats-officedocument.oleObject"/>
  <Override PartName="/ppt/notesSlides/notesSlide53.xml" ContentType="application/vnd.openxmlformats-officedocument.presentationml.notesSlide+xml"/>
  <Override PartName="/ppt/charts/chart14.xml" ContentType="application/vnd.openxmlformats-officedocument.drawingml.chart+xml"/>
  <Override PartName="/ppt/embeddings/oleObject2.bin" ContentType="application/vnd.openxmlformats-officedocument.oleObject"/>
  <Override PartName="/ppt/notesSlides/notesSlide54.xml" ContentType="application/vnd.openxmlformats-officedocument.presentationml.notesSlide+xml"/>
  <Override PartName="/ppt/charts/chart15.xml" ContentType="application/vnd.openxmlformats-officedocument.drawingml.chart+xml"/>
  <Override PartName="/ppt/embeddings/oleObject3.bin" ContentType="application/vnd.openxmlformats-officedocument.oleObject"/>
  <Override PartName="/ppt/notesSlides/notesSlide55.xml" ContentType="application/vnd.openxmlformats-officedocument.presentationml.notesSlide+xml"/>
  <Override PartName="/ppt/charts/chart16.xml" ContentType="application/vnd.openxmlformats-officedocument.drawingml.chart+xml"/>
  <Override PartName="/ppt/embeddings/oleObject4.bin" ContentType="application/vnd.openxmlformats-officedocument.oleObject"/>
  <Override PartName="/ppt/notesSlides/notesSlide56.xml" ContentType="application/vnd.openxmlformats-officedocument.presentationml.notesSlide+xml"/>
  <Override PartName="/ppt/charts/chart17.xml" ContentType="application/vnd.openxmlformats-officedocument.drawingml.chart+xml"/>
  <Override PartName="/ppt/embeddings/oleObject5.bin" ContentType="application/vnd.openxmlformats-officedocument.oleObject"/>
  <Override PartName="/ppt/notesSlides/notesSlide57.xml" ContentType="application/vnd.openxmlformats-officedocument.presentationml.notesSlide+xml"/>
  <Override PartName="/ppt/charts/chart18.xml" ContentType="application/vnd.openxmlformats-officedocument.drawingml.chart+xml"/>
  <Override PartName="/ppt/embeddings/oleObject6.bin" ContentType="application/vnd.openxmlformats-officedocument.oleObject"/>
  <Override PartName="/ppt/notesSlides/notesSlide58.xml" ContentType="application/vnd.openxmlformats-officedocument.presentationml.notesSlide+xml"/>
  <Override PartName="/ppt/charts/chart19.xml" ContentType="application/vnd.openxmlformats-officedocument.drawingml.chart+xml"/>
  <Override PartName="/ppt/embeddings/oleObject7.bin" ContentType="application/vnd.openxmlformats-officedocument.oleObject"/>
  <Override PartName="/ppt/notesSlides/notesSlide59.xml" ContentType="application/vnd.openxmlformats-officedocument.presentationml.notesSlide+xml"/>
  <Override PartName="/ppt/charts/chart20.xml" ContentType="application/vnd.openxmlformats-officedocument.drawingml.chart+xml"/>
  <Override PartName="/ppt/theme/themeOverride12.xml" ContentType="application/vnd.openxmlformats-officedocument.themeOverride+xml"/>
  <Override PartName="/ppt/embeddings/oleObject8.bin" ContentType="application/vnd.openxmlformats-officedocument.oleObject"/>
  <Override PartName="/ppt/notesSlides/notesSlide60.xml" ContentType="application/vnd.openxmlformats-officedocument.presentationml.notesSlide+xml"/>
  <Override PartName="/ppt/charts/chart21.xml" ContentType="application/vnd.openxmlformats-officedocument.drawingml.chart+xml"/>
  <Override PartName="/ppt/theme/themeOverride13.xml" ContentType="application/vnd.openxmlformats-officedocument.themeOverride+xml"/>
  <Override PartName="/ppt/notesSlides/notesSlide61.xml" ContentType="application/vnd.openxmlformats-officedocument.presentationml.notesSlide+xml"/>
  <Override PartName="/ppt/charts/chart22.xml" ContentType="application/vnd.openxmlformats-officedocument.drawingml.chart+xml"/>
  <Override PartName="/ppt/theme/themeOverride14.xml" ContentType="application/vnd.openxmlformats-officedocument.themeOverr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charts/chart23.xml" ContentType="application/vnd.openxmlformats-officedocument.drawingml.chart+xml"/>
  <Override PartName="/ppt/theme/themeOverride15.xml" ContentType="application/vnd.openxmlformats-officedocument.themeOverride+xml"/>
  <Override PartName="/ppt/notesSlides/notesSlide65.xml" ContentType="application/vnd.openxmlformats-officedocument.presentationml.notesSlide+xml"/>
  <Override PartName="/ppt/charts/chart24.xml" ContentType="application/vnd.openxmlformats-officedocument.drawingml.chart+xml"/>
  <Override PartName="/ppt/theme/themeOverride16.xml" ContentType="application/vnd.openxmlformats-officedocument.themeOverride+xml"/>
  <Override PartName="/ppt/notesSlides/notesSlide66.xml" ContentType="application/vnd.openxmlformats-officedocument.presentationml.notesSlide+xml"/>
  <Override PartName="/ppt/charts/chart25.xml" ContentType="application/vnd.openxmlformats-officedocument.drawingml.chart+xml"/>
  <Override PartName="/ppt/theme/themeOverride17.xml" ContentType="application/vnd.openxmlformats-officedocument.themeOverr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  <Override PartName="/ppt/charts/style8.xml" ContentType="application/vnd.ms-office.chartstyle+xml"/>
  <Override PartName="/ppt/charts/colors8.xml" ContentType="application/vnd.ms-office.chartcolorstyle+xml"/>
  <Override PartName="/ppt/charts/style9.xml" ContentType="application/vnd.ms-office.chartstyle+xml"/>
  <Override PartName="/ppt/charts/colors9.xml" ContentType="application/vnd.ms-office.chartcolorstyle+xml"/>
  <Override PartName="/ppt/charts/style10.xml" ContentType="application/vnd.ms-office.chartstyle+xml"/>
  <Override PartName="/ppt/charts/colors10.xml" ContentType="application/vnd.ms-office.chartcolorstyle+xml"/>
  <Override PartName="/ppt/charts/style11.xml" ContentType="application/vnd.ms-office.chartstyle+xml"/>
  <Override PartName="/ppt/charts/colors11.xml" ContentType="application/vnd.ms-office.chartcolorstyle+xml"/>
  <Override PartName="/ppt/charts/style12.xml" ContentType="application/vnd.ms-office.chartstyle+xml"/>
  <Override PartName="/ppt/charts/colors12.xml" ContentType="application/vnd.ms-office.chartcolorstyle+xml"/>
  <Override PartName="/ppt/charts/style13.xml" ContentType="application/vnd.ms-office.chartstyle+xml"/>
  <Override PartName="/ppt/charts/colors13.xml" ContentType="application/vnd.ms-office.chartcolorstyle+xml"/>
  <Override PartName="/ppt/charts/style14.xml" ContentType="application/vnd.ms-office.chartstyle+xml"/>
  <Override PartName="/ppt/charts/colors14.xml" ContentType="application/vnd.ms-office.chartcolorstyle+xml"/>
  <Override PartName="/ppt/charts/style15.xml" ContentType="application/vnd.ms-office.chartstyle+xml"/>
  <Override PartName="/ppt/charts/colors1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4"/>
  </p:sldMasterIdLst>
  <p:notesMasterIdLst>
    <p:notesMasterId r:id="rId100"/>
  </p:notesMasterIdLst>
  <p:sldIdLst>
    <p:sldId id="312" r:id="rId5"/>
    <p:sldId id="314" r:id="rId6"/>
    <p:sldId id="630" r:id="rId7"/>
    <p:sldId id="857" r:id="rId8"/>
    <p:sldId id="858" r:id="rId9"/>
    <p:sldId id="860" r:id="rId10"/>
    <p:sldId id="861" r:id="rId11"/>
    <p:sldId id="863" r:id="rId12"/>
    <p:sldId id="865" r:id="rId13"/>
    <p:sldId id="864" r:id="rId14"/>
    <p:sldId id="867" r:id="rId15"/>
    <p:sldId id="868" r:id="rId16"/>
    <p:sldId id="869" r:id="rId17"/>
    <p:sldId id="871" r:id="rId18"/>
    <p:sldId id="870" r:id="rId19"/>
    <p:sldId id="872" r:id="rId20"/>
    <p:sldId id="873" r:id="rId21"/>
    <p:sldId id="875" r:id="rId22"/>
    <p:sldId id="877" r:id="rId23"/>
    <p:sldId id="878" r:id="rId24"/>
    <p:sldId id="879" r:id="rId25"/>
    <p:sldId id="880" r:id="rId26"/>
    <p:sldId id="881" r:id="rId27"/>
    <p:sldId id="882" r:id="rId28"/>
    <p:sldId id="889" r:id="rId29"/>
    <p:sldId id="883" r:id="rId30"/>
    <p:sldId id="884" r:id="rId31"/>
    <p:sldId id="890" r:id="rId32"/>
    <p:sldId id="885" r:id="rId33"/>
    <p:sldId id="886" r:id="rId34"/>
    <p:sldId id="887" r:id="rId35"/>
    <p:sldId id="888" r:id="rId36"/>
    <p:sldId id="891" r:id="rId37"/>
    <p:sldId id="892" r:id="rId38"/>
    <p:sldId id="893" r:id="rId39"/>
    <p:sldId id="894" r:id="rId40"/>
    <p:sldId id="895" r:id="rId41"/>
    <p:sldId id="896" r:id="rId42"/>
    <p:sldId id="897" r:id="rId43"/>
    <p:sldId id="898" r:id="rId44"/>
    <p:sldId id="899" r:id="rId45"/>
    <p:sldId id="900" r:id="rId46"/>
    <p:sldId id="901" r:id="rId47"/>
    <p:sldId id="902" r:id="rId48"/>
    <p:sldId id="903" r:id="rId49"/>
    <p:sldId id="904" r:id="rId50"/>
    <p:sldId id="905" r:id="rId51"/>
    <p:sldId id="906" r:id="rId52"/>
    <p:sldId id="907" r:id="rId53"/>
    <p:sldId id="908" r:id="rId54"/>
    <p:sldId id="909" r:id="rId55"/>
    <p:sldId id="910" r:id="rId56"/>
    <p:sldId id="911" r:id="rId57"/>
    <p:sldId id="912" r:id="rId58"/>
    <p:sldId id="913" r:id="rId59"/>
    <p:sldId id="914" r:id="rId60"/>
    <p:sldId id="916" r:id="rId61"/>
    <p:sldId id="915" r:id="rId62"/>
    <p:sldId id="917" r:id="rId63"/>
    <p:sldId id="918" r:id="rId64"/>
    <p:sldId id="919" r:id="rId65"/>
    <p:sldId id="920" r:id="rId66"/>
    <p:sldId id="921" r:id="rId67"/>
    <p:sldId id="922" r:id="rId68"/>
    <p:sldId id="923" r:id="rId69"/>
    <p:sldId id="924" r:id="rId70"/>
    <p:sldId id="925" r:id="rId71"/>
    <p:sldId id="926" r:id="rId72"/>
    <p:sldId id="927" r:id="rId73"/>
    <p:sldId id="928" r:id="rId74"/>
    <p:sldId id="929" r:id="rId75"/>
    <p:sldId id="930" r:id="rId76"/>
    <p:sldId id="931" r:id="rId77"/>
    <p:sldId id="932" r:id="rId78"/>
    <p:sldId id="933" r:id="rId79"/>
    <p:sldId id="934" r:id="rId80"/>
    <p:sldId id="935" r:id="rId81"/>
    <p:sldId id="936" r:id="rId82"/>
    <p:sldId id="937" r:id="rId83"/>
    <p:sldId id="938" r:id="rId84"/>
    <p:sldId id="939" r:id="rId85"/>
    <p:sldId id="940" r:id="rId86"/>
    <p:sldId id="941" r:id="rId87"/>
    <p:sldId id="942" r:id="rId88"/>
    <p:sldId id="943" r:id="rId89"/>
    <p:sldId id="944" r:id="rId90"/>
    <p:sldId id="945" r:id="rId91"/>
    <p:sldId id="946" r:id="rId92"/>
    <p:sldId id="947" r:id="rId93"/>
    <p:sldId id="948" r:id="rId94"/>
    <p:sldId id="949" r:id="rId95"/>
    <p:sldId id="950" r:id="rId96"/>
    <p:sldId id="951" r:id="rId97"/>
    <p:sldId id="952" r:id="rId98"/>
    <p:sldId id="953" r:id="rId9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09318"/>
    <a:srgbClr val="C7A61B"/>
    <a:srgbClr val="DCB81E"/>
    <a:srgbClr val="777777"/>
    <a:srgbClr val="283267"/>
    <a:srgbClr val="283569"/>
    <a:srgbClr val="4E5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83" autoAdjust="0"/>
    <p:restoredTop sz="95033" autoAdjust="0"/>
  </p:normalViewPr>
  <p:slideViewPr>
    <p:cSldViewPr snapToGrid="0">
      <p:cViewPr>
        <p:scale>
          <a:sx n="70" d="100"/>
          <a:sy n="70" d="100"/>
        </p:scale>
        <p:origin x="-1336" y="-16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printerSettings" Target="printerSettings/printerSettings1.bin"/><Relationship Id="rId102" Type="http://schemas.openxmlformats.org/officeDocument/2006/relationships/presProps" Target="presProps.xml"/><Relationship Id="rId103" Type="http://schemas.openxmlformats.org/officeDocument/2006/relationships/viewProps" Target="viewProps.xml"/><Relationship Id="rId104" Type="http://schemas.openxmlformats.org/officeDocument/2006/relationships/theme" Target="theme/theme1.xml"/><Relationship Id="rId105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70" Type="http://schemas.openxmlformats.org/officeDocument/2006/relationships/slide" Target="slides/slide66.xml"/><Relationship Id="rId71" Type="http://schemas.openxmlformats.org/officeDocument/2006/relationships/slide" Target="slides/slide67.xml"/><Relationship Id="rId72" Type="http://schemas.openxmlformats.org/officeDocument/2006/relationships/slide" Target="slides/slide68.xml"/><Relationship Id="rId73" Type="http://schemas.openxmlformats.org/officeDocument/2006/relationships/slide" Target="slides/slide69.xml"/><Relationship Id="rId74" Type="http://schemas.openxmlformats.org/officeDocument/2006/relationships/slide" Target="slides/slide70.xml"/><Relationship Id="rId75" Type="http://schemas.openxmlformats.org/officeDocument/2006/relationships/slide" Target="slides/slide71.xml"/><Relationship Id="rId76" Type="http://schemas.openxmlformats.org/officeDocument/2006/relationships/slide" Target="slides/slide72.xml"/><Relationship Id="rId77" Type="http://schemas.openxmlformats.org/officeDocument/2006/relationships/slide" Target="slides/slide73.xml"/><Relationship Id="rId78" Type="http://schemas.openxmlformats.org/officeDocument/2006/relationships/slide" Target="slides/slide74.xml"/><Relationship Id="rId79" Type="http://schemas.openxmlformats.org/officeDocument/2006/relationships/slide" Target="slides/slide75.xml"/><Relationship Id="rId90" Type="http://schemas.openxmlformats.org/officeDocument/2006/relationships/slide" Target="slides/slide86.xml"/><Relationship Id="rId91" Type="http://schemas.openxmlformats.org/officeDocument/2006/relationships/slide" Target="slides/slide87.xml"/><Relationship Id="rId92" Type="http://schemas.openxmlformats.org/officeDocument/2006/relationships/slide" Target="slides/slide88.xml"/><Relationship Id="rId93" Type="http://schemas.openxmlformats.org/officeDocument/2006/relationships/slide" Target="slides/slide89.xml"/><Relationship Id="rId94" Type="http://schemas.openxmlformats.org/officeDocument/2006/relationships/slide" Target="slides/slide90.xml"/><Relationship Id="rId95" Type="http://schemas.openxmlformats.org/officeDocument/2006/relationships/slide" Target="slides/slide91.xml"/><Relationship Id="rId96" Type="http://schemas.openxmlformats.org/officeDocument/2006/relationships/slide" Target="slides/slide92.xml"/><Relationship Id="rId97" Type="http://schemas.openxmlformats.org/officeDocument/2006/relationships/slide" Target="slides/slide93.xml"/><Relationship Id="rId98" Type="http://schemas.openxmlformats.org/officeDocument/2006/relationships/slide" Target="slides/slide94.xml"/><Relationship Id="rId99" Type="http://schemas.openxmlformats.org/officeDocument/2006/relationships/slide" Target="slides/slide9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slide" Target="slides/slide58.xml"/><Relationship Id="rId63" Type="http://schemas.openxmlformats.org/officeDocument/2006/relationships/slide" Target="slides/slide59.xml"/><Relationship Id="rId64" Type="http://schemas.openxmlformats.org/officeDocument/2006/relationships/slide" Target="slides/slide60.xml"/><Relationship Id="rId65" Type="http://schemas.openxmlformats.org/officeDocument/2006/relationships/slide" Target="slides/slide61.xml"/><Relationship Id="rId66" Type="http://schemas.openxmlformats.org/officeDocument/2006/relationships/slide" Target="slides/slide62.xml"/><Relationship Id="rId67" Type="http://schemas.openxmlformats.org/officeDocument/2006/relationships/slide" Target="slides/slide63.xml"/><Relationship Id="rId68" Type="http://schemas.openxmlformats.org/officeDocument/2006/relationships/slide" Target="slides/slide64.xml"/><Relationship Id="rId69" Type="http://schemas.openxmlformats.org/officeDocument/2006/relationships/slide" Target="slides/slide65.xml"/><Relationship Id="rId100" Type="http://schemas.openxmlformats.org/officeDocument/2006/relationships/notesMaster" Target="notesMasters/notesMaster1.xml"/><Relationship Id="rId80" Type="http://schemas.openxmlformats.org/officeDocument/2006/relationships/slide" Target="slides/slide76.xml"/><Relationship Id="rId81" Type="http://schemas.openxmlformats.org/officeDocument/2006/relationships/slide" Target="slides/slide77.xml"/><Relationship Id="rId82" Type="http://schemas.openxmlformats.org/officeDocument/2006/relationships/slide" Target="slides/slide78.xml"/><Relationship Id="rId83" Type="http://schemas.openxmlformats.org/officeDocument/2006/relationships/slide" Target="slides/slide79.xml"/><Relationship Id="rId84" Type="http://schemas.openxmlformats.org/officeDocument/2006/relationships/slide" Target="slides/slide80.xml"/><Relationship Id="rId85" Type="http://schemas.openxmlformats.org/officeDocument/2006/relationships/slide" Target="slides/slide81.xml"/><Relationship Id="rId86" Type="http://schemas.openxmlformats.org/officeDocument/2006/relationships/slide" Target="slides/slide82.xml"/><Relationship Id="rId87" Type="http://schemas.openxmlformats.org/officeDocument/2006/relationships/slide" Target="slides/slide83.xml"/><Relationship Id="rId88" Type="http://schemas.openxmlformats.org/officeDocument/2006/relationships/slide" Target="slides/slide84.xml"/><Relationship Id="rId89" Type="http://schemas.openxmlformats.org/officeDocument/2006/relationships/slide" Target="slides/slide85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4" Type="http://schemas.microsoft.com/office/2011/relationships/chartColorStyle" Target="colors1.xml"/><Relationship Id="rId1" Type="http://schemas.openxmlformats.org/officeDocument/2006/relationships/themeOverride" Target="../theme/themeOverride1.xml"/><Relationship Id="rId2" Type="http://schemas.openxmlformats.org/officeDocument/2006/relationships/package" Target="../embeddings/Microsoft_Excel_Sheet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4" Type="http://schemas.microsoft.com/office/2011/relationships/chartColorStyle" Target="colors9.xml"/><Relationship Id="rId1" Type="http://schemas.openxmlformats.org/officeDocument/2006/relationships/themeOverride" Target="../theme/themeOverride10.xml"/><Relationship Id="rId2" Type="http://schemas.openxmlformats.org/officeDocument/2006/relationships/package" Target="../embeddings/Microsoft_Excel_Sheet10.xlsx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4" Type="http://schemas.microsoft.com/office/2011/relationships/chartColorStyle" Target="colors10.xml"/><Relationship Id="rId1" Type="http://schemas.openxmlformats.org/officeDocument/2006/relationships/themeOverride" Target="../theme/themeOverride11.xml"/><Relationship Id="rId2" Type="http://schemas.openxmlformats.org/officeDocument/2006/relationships/package" Target="../embeddings/Microsoft_Excel_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5.bin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6.bin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7.bin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4" Type="http://schemas.microsoft.com/office/2011/relationships/chartColorStyle" Target="colors2.xml"/><Relationship Id="rId1" Type="http://schemas.openxmlformats.org/officeDocument/2006/relationships/themeOverride" Target="../theme/themeOverride2.xml"/><Relationship Id="rId2" Type="http://schemas.openxmlformats.org/officeDocument/2006/relationships/package" Target="../embeddings/Microsoft_Excel_Sheet2.xlsx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4" Type="http://schemas.microsoft.com/office/2011/relationships/chartColorStyle" Target="colors11.xml"/><Relationship Id="rId1" Type="http://schemas.openxmlformats.org/officeDocument/2006/relationships/themeOverride" Target="../theme/themeOverride12.xml"/><Relationship Id="rId2" Type="http://schemas.openxmlformats.org/officeDocument/2006/relationships/oleObject" Target="../embeddings/oleObject8.bin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13.xlsx"/><Relationship Id="rId4" Type="http://schemas.microsoft.com/office/2011/relationships/chartStyle" Target="style12.xml"/><Relationship Id="rId5" Type="http://schemas.microsoft.com/office/2011/relationships/chartColorStyle" Target="colors12.xml"/><Relationship Id="rId1" Type="http://schemas.openxmlformats.org/officeDocument/2006/relationships/themeOverride" Target="../theme/themeOverride13.xml"/><Relationship Id="rId2" Type="http://schemas.openxmlformats.org/officeDocument/2006/relationships/image" Target="../media/image87.jpeg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4.xml"/><Relationship Id="rId2" Type="http://schemas.openxmlformats.org/officeDocument/2006/relationships/package" Target="../embeddings/Microsoft_Excel_Sheet14.xlsx"/></Relationships>
</file>

<file path=ppt/charts/_rels/chart23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4" Type="http://schemas.microsoft.com/office/2011/relationships/chartColorStyle" Target="colors13.xml"/><Relationship Id="rId1" Type="http://schemas.openxmlformats.org/officeDocument/2006/relationships/themeOverride" Target="../theme/themeOverride15.xml"/><Relationship Id="rId2" Type="http://schemas.openxmlformats.org/officeDocument/2006/relationships/package" Target="../embeddings/Microsoft_Excel_Sheet15.xlsx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4" Type="http://schemas.microsoft.com/office/2011/relationships/chartColorStyle" Target="colors14.xml"/><Relationship Id="rId1" Type="http://schemas.openxmlformats.org/officeDocument/2006/relationships/themeOverride" Target="../theme/themeOverride16.xml"/><Relationship Id="rId2" Type="http://schemas.openxmlformats.org/officeDocument/2006/relationships/package" Target="../embeddings/Microsoft_Excel_Sheet16.xlsx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4" Type="http://schemas.microsoft.com/office/2011/relationships/chartColorStyle" Target="colors15.xml"/><Relationship Id="rId1" Type="http://schemas.openxmlformats.org/officeDocument/2006/relationships/themeOverride" Target="../theme/themeOverride17.xml"/><Relationship Id="rId2" Type="http://schemas.openxmlformats.org/officeDocument/2006/relationships/package" Target="../embeddings/Microsoft_Excel_Sheet17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4" Type="http://schemas.microsoft.com/office/2011/relationships/chartColorStyle" Target="colors3.xml"/><Relationship Id="rId1" Type="http://schemas.openxmlformats.org/officeDocument/2006/relationships/themeOverride" Target="../theme/themeOverride3.xml"/><Relationship Id="rId2" Type="http://schemas.openxmlformats.org/officeDocument/2006/relationships/package" Target="../embeddings/Microsoft_Excel_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4" Type="http://schemas.microsoft.com/office/2011/relationships/chartColorStyle" Target="colors4.xml"/><Relationship Id="rId1" Type="http://schemas.openxmlformats.org/officeDocument/2006/relationships/themeOverride" Target="../theme/themeOverride4.xml"/><Relationship Id="rId2" Type="http://schemas.openxmlformats.org/officeDocument/2006/relationships/package" Target="../embeddings/Microsoft_Excel_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package" Target="../embeddings/Microsoft_Excel_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4" Type="http://schemas.microsoft.com/office/2011/relationships/chartColorStyle" Target="colors5.xml"/><Relationship Id="rId1" Type="http://schemas.openxmlformats.org/officeDocument/2006/relationships/themeOverride" Target="../theme/themeOverride6.xml"/><Relationship Id="rId2" Type="http://schemas.openxmlformats.org/officeDocument/2006/relationships/package" Target="../embeddings/Microsoft_Excel_Sheet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4" Type="http://schemas.microsoft.com/office/2011/relationships/chartColorStyle" Target="colors6.xml"/><Relationship Id="rId1" Type="http://schemas.openxmlformats.org/officeDocument/2006/relationships/themeOverride" Target="../theme/themeOverride7.xml"/><Relationship Id="rId2" Type="http://schemas.openxmlformats.org/officeDocument/2006/relationships/package" Target="../embeddings/Microsoft_Excel_Sheet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4" Type="http://schemas.microsoft.com/office/2011/relationships/chartColorStyle" Target="colors7.xml"/><Relationship Id="rId1" Type="http://schemas.openxmlformats.org/officeDocument/2006/relationships/themeOverride" Target="../theme/themeOverride8.xml"/><Relationship Id="rId2" Type="http://schemas.openxmlformats.org/officeDocument/2006/relationships/package" Target="../embeddings/Microsoft_Excel_Sheet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4" Type="http://schemas.microsoft.com/office/2011/relationships/chartColorStyle" Target="colors8.xml"/><Relationship Id="rId1" Type="http://schemas.openxmlformats.org/officeDocument/2006/relationships/themeOverride" Target="../theme/themeOverride9.xml"/><Relationship Id="rId2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ZA" sz="2000" b="0" dirty="0"/>
              <a:t>SANIRE Membership</a:t>
            </a:r>
          </a:p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ZA" sz="2000" b="0" dirty="0"/>
              <a:t> 2020-2024</a:t>
            </a:r>
          </a:p>
        </c:rich>
      </c:tx>
      <c:layout>
        <c:manualLayout>
          <c:xMode val="edge"/>
          <c:yMode val="edge"/>
          <c:x val="0.390034861692537"/>
          <c:y val="0.0401505487505118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490541943126674"/>
          <c:y val="0.247698683653245"/>
          <c:w val="0.930923322989674"/>
          <c:h val="0.586857176278297"/>
        </c:manualLayout>
      </c:layout>
      <c:bar3D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C1-415B-B096-30C4E5A0DC3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8C1-415B-B096-30C4E5A0DC3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8C1-415B-B096-30C4E5A0DC3A}"/>
              </c:ext>
            </c:extLst>
          </c:dPt>
          <c:dPt>
            <c:idx val="4"/>
            <c:invertIfNegative val="0"/>
            <c:bubble3D val="0"/>
            <c:spPr>
              <a:solidFill>
                <a:schemeClr val="tx2">
                  <a:lumMod val="7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8C1-415B-B096-30C4E5A0DC3A}"/>
              </c:ext>
            </c:extLst>
          </c:dPt>
          <c:dLbls>
            <c:dLbl>
              <c:idx val="0"/>
              <c:layout>
                <c:manualLayout>
                  <c:x val="0.0"/>
                  <c:y val="-0.02774475697434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8C1-415B-B096-30C4E5A0DC3A}"/>
                </c:ext>
              </c:extLst>
            </c:dLbl>
            <c:dLbl>
              <c:idx val="1"/>
              <c:layout>
                <c:manualLayout>
                  <c:x val="0.00158730138891365"/>
                  <c:y val="-0.02774475697434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C1-415B-B096-30C4E5A0DC3A}"/>
                </c:ext>
              </c:extLst>
            </c:dLbl>
            <c:dLbl>
              <c:idx val="2"/>
              <c:layout>
                <c:manualLayout>
                  <c:x val="0.00476190416674108"/>
                  <c:y val="-0.01981768355310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C1-415B-B096-30C4E5A0DC3A}"/>
                </c:ext>
              </c:extLst>
            </c:dLbl>
            <c:dLbl>
              <c:idx val="3"/>
              <c:layout>
                <c:manualLayout>
                  <c:x val="0.0"/>
                  <c:y val="-0.03170829368496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8C1-415B-B096-30C4E5A0DC3A}"/>
                </c:ext>
              </c:extLst>
            </c:dLbl>
            <c:dLbl>
              <c:idx val="4"/>
              <c:layout>
                <c:manualLayout>
                  <c:x val="0.00158730138891371"/>
                  <c:y val="-0.03170829368496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8C1-415B-B096-30C4E5A0DC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Sheet1!$B$90:$B$94</c:f>
              <c:strCach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 (YTD)</c:v>
                </c:pt>
              </c:strCache>
            </c:strRef>
          </c:cat>
          <c:val>
            <c:numRef>
              <c:f>Sheet1!$C$90:$C$94</c:f>
              <c:numCache>
                <c:formatCode>General</c:formatCode>
                <c:ptCount val="5"/>
                <c:pt idx="0">
                  <c:v>533.0</c:v>
                </c:pt>
                <c:pt idx="1">
                  <c:v>556.0</c:v>
                </c:pt>
                <c:pt idx="2">
                  <c:v>694.0</c:v>
                </c:pt>
                <c:pt idx="3">
                  <c:v>742.0</c:v>
                </c:pt>
                <c:pt idx="4">
                  <c:v>776.0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18C1-415B-B096-30C4E5A0DC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125379336"/>
        <c:axId val="2125382424"/>
        <c:axId val="0"/>
      </c:bar3DChart>
      <c:catAx>
        <c:axId val="2125379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5382424"/>
        <c:crosses val="autoZero"/>
        <c:auto val="1"/>
        <c:lblAlgn val="ctr"/>
        <c:lblOffset val="100"/>
        <c:noMultiLvlLbl val="0"/>
      </c:catAx>
      <c:valAx>
        <c:axId val="2125382424"/>
        <c:scaling>
          <c:orientation val="minMax"/>
          <c:max val="70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5379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Main Branch Actual Expenses</a:t>
            </a:r>
          </a:p>
        </c:rich>
      </c:tx>
      <c:layout>
        <c:manualLayout>
          <c:xMode val="edge"/>
          <c:yMode val="edge"/>
          <c:x val="0.369770778652668"/>
          <c:y val="0.023612750885478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'Income vs Expenses vs Discrepen'!$F$2</c:f>
              <c:strCache>
                <c:ptCount val="1"/>
                <c:pt idx="0">
                  <c:v>Actual Expenses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0.0444444444444445"/>
                  <c:y val="-0.02777777777777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AC-4DF6-B067-B1D77E5C6AFF}"/>
                </c:ext>
              </c:extLst>
            </c:dLbl>
            <c:dLbl>
              <c:idx val="3"/>
              <c:layout>
                <c:manualLayout>
                  <c:x val="-8.49812936749717E-17"/>
                  <c:y val="-0.004208083430058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AC-4DF6-B067-B1D77E5C6A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'Income vs Expenses vs Discrepen'!$B$3:$B$6</c:f>
              <c:strCache>
                <c:ptCount val="4"/>
                <c:pt idx="0">
                  <c:v>FY 2020/2021</c:v>
                </c:pt>
                <c:pt idx="1">
                  <c:v>FY 2021/2022</c:v>
                </c:pt>
                <c:pt idx="2">
                  <c:v>FY 2022/2023</c:v>
                </c:pt>
                <c:pt idx="3">
                  <c:v>FY 2023/2024</c:v>
                </c:pt>
              </c:strCache>
            </c:strRef>
          </c:cat>
          <c:val>
            <c:numRef>
              <c:f>'Income vs Expenses vs Discrepen'!$F$3:$F$6</c:f>
              <c:numCache>
                <c:formatCode>_-"R"* #\ ##0_-;\-"R"* #\ ##0_-;_-"R"* "-"??_-;_-@_-</c:formatCode>
                <c:ptCount val="4"/>
                <c:pt idx="0">
                  <c:v>750428.6799999999</c:v>
                </c:pt>
                <c:pt idx="1">
                  <c:v>1.285449E6</c:v>
                </c:pt>
                <c:pt idx="2">
                  <c:v>2.789154E6</c:v>
                </c:pt>
                <c:pt idx="3">
                  <c:v>1.44386639E6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1AC-4DF6-B067-B1D77E5C6A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6301080"/>
        <c:axId val="-2136289544"/>
        <c:axId val="0"/>
      </c:bar3DChart>
      <c:catAx>
        <c:axId val="-2136301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36289544"/>
        <c:crosses val="autoZero"/>
        <c:auto val="1"/>
        <c:lblAlgn val="ctr"/>
        <c:lblOffset val="100"/>
        <c:noMultiLvlLbl val="0"/>
      </c:catAx>
      <c:valAx>
        <c:axId val="-2136289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R&quot;* #\ ##0_-;\-&quot;R&quot;* #\ ##0_-;_-&quot;R&quot;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36301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  <a:scene3d>
      <a:camera prst="orthographicFront"/>
      <a:lightRig rig="threePt" dir="t"/>
    </a:scene3d>
    <a:sp3d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Membership Fees Other Associations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Member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90500" h="38100"/>
            </a:sp3d>
          </c:spPr>
          <c:invertIfNegative val="0"/>
          <c:cat>
            <c:strRef>
              <c:f>(Sheet1!$B$2:$E$2,Sheet1!$G$2:$O$2)</c:f>
              <c:strCache>
                <c:ptCount val="13"/>
                <c:pt idx="0">
                  <c:v>AMFAM</c:v>
                </c:pt>
                <c:pt idx="1">
                  <c:v>AMIHRP</c:v>
                </c:pt>
                <c:pt idx="2">
                  <c:v>AMMSA</c:v>
                </c:pt>
                <c:pt idx="3">
                  <c:v>AMRE</c:v>
                </c:pt>
                <c:pt idx="4">
                  <c:v>MMMA</c:v>
                </c:pt>
                <c:pt idx="5">
                  <c:v>SACAFMA</c:v>
                </c:pt>
                <c:pt idx="6">
                  <c:v>SACEA</c:v>
                </c:pt>
                <c:pt idx="7">
                  <c:v>SACESHA</c:v>
                </c:pt>
                <c:pt idx="8">
                  <c:v>SACHRA</c:v>
                </c:pt>
                <c:pt idx="9">
                  <c:v>SACMA</c:v>
                </c:pt>
                <c:pt idx="10">
                  <c:v>SAIMM</c:v>
                </c:pt>
                <c:pt idx="11">
                  <c:v>SANIRE 2024/2025 (No Vat)</c:v>
                </c:pt>
                <c:pt idx="12">
                  <c:v>SANIRE 2023/2024 (with VAT)</c:v>
                </c:pt>
              </c:strCache>
              <c:extLst xmlns:c16r2="http://schemas.microsoft.com/office/drawing/2015/06/chart"/>
            </c:strRef>
          </c:cat>
          <c:val>
            <c:numRef>
              <c:f>(Sheet1!$B$3:$E$3,Sheet1!$G$3:$O$3)</c:f>
              <c:numCache>
                <c:formatCode>General</c:formatCode>
                <c:ptCount val="13"/>
                <c:pt idx="0">
                  <c:v>1575.0</c:v>
                </c:pt>
                <c:pt idx="1">
                  <c:v>1650.0</c:v>
                </c:pt>
                <c:pt idx="2">
                  <c:v>1700.0</c:v>
                </c:pt>
                <c:pt idx="3">
                  <c:v>1650.0</c:v>
                </c:pt>
                <c:pt idx="4">
                  <c:v>1500.0</c:v>
                </c:pt>
                <c:pt idx="5">
                  <c:v>1700.0</c:v>
                </c:pt>
                <c:pt idx="6">
                  <c:v>1575.0</c:v>
                </c:pt>
                <c:pt idx="7">
                  <c:v>1400.0</c:v>
                </c:pt>
                <c:pt idx="8">
                  <c:v>1800.0</c:v>
                </c:pt>
                <c:pt idx="9">
                  <c:v>1400.0</c:v>
                </c:pt>
                <c:pt idx="10">
                  <c:v>1717.0</c:v>
                </c:pt>
                <c:pt idx="11">
                  <c:v>1300.0</c:v>
                </c:pt>
                <c:pt idx="12">
                  <c:v>1495.0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A3-40D2-BEE5-BD57AD639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5222264"/>
        <c:axId val="-2135215688"/>
      </c:barChart>
      <c:catAx>
        <c:axId val="-2135222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Professional Associations</a:t>
                </a:r>
              </a:p>
            </c:rich>
          </c:tx>
          <c:layout>
            <c:manualLayout>
              <c:xMode val="edge"/>
              <c:yMode val="edge"/>
              <c:x val="0.418885485483042"/>
              <c:y val="0.92343751569932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35215688"/>
        <c:crosses val="autoZero"/>
        <c:auto val="1"/>
        <c:lblAlgn val="ctr"/>
        <c:lblOffset val="100"/>
        <c:noMultiLvlLbl val="0"/>
      </c:catAx>
      <c:valAx>
        <c:axId val="-213521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Membership Fees (R)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352222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ZA"/>
              <a:t>SCO Met Pass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Data!$U$11</c:f>
              <c:strCache>
                <c:ptCount val="1"/>
                <c:pt idx="0">
                  <c:v>SCO Met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Data!$T$12:$T$26</c:f>
              <c:numCache>
                <c:formatCode>mmm\-yy</c:formatCode>
                <c:ptCount val="15"/>
                <c:pt idx="0">
                  <c:v>42491.0</c:v>
                </c:pt>
                <c:pt idx="1">
                  <c:v>42644.0</c:v>
                </c:pt>
                <c:pt idx="2">
                  <c:v>42856.0</c:v>
                </c:pt>
                <c:pt idx="3">
                  <c:v>43009.0</c:v>
                </c:pt>
                <c:pt idx="4">
                  <c:v>43221.0</c:v>
                </c:pt>
                <c:pt idx="5">
                  <c:v>43374.0</c:v>
                </c:pt>
                <c:pt idx="6">
                  <c:v>43586.0</c:v>
                </c:pt>
                <c:pt idx="7">
                  <c:v>43739.0</c:v>
                </c:pt>
                <c:pt idx="8">
                  <c:v>43952.0</c:v>
                </c:pt>
                <c:pt idx="9">
                  <c:v>44105.0</c:v>
                </c:pt>
                <c:pt idx="10">
                  <c:v>44317.0</c:v>
                </c:pt>
                <c:pt idx="11">
                  <c:v>44470.0</c:v>
                </c:pt>
                <c:pt idx="12">
                  <c:v>44682.0</c:v>
                </c:pt>
                <c:pt idx="13">
                  <c:v>44835.0</c:v>
                </c:pt>
                <c:pt idx="14">
                  <c:v>45047.0</c:v>
                </c:pt>
              </c:numCache>
              <c:extLst xmlns:c16r2="http://schemas.microsoft.com/office/drawing/2015/06/chart"/>
            </c:numRef>
          </c:cat>
          <c:val>
            <c:numRef>
              <c:f>Data!$U$12:$U$26</c:f>
              <c:numCache>
                <c:formatCode>0.0%</c:formatCode>
                <c:ptCount val="15"/>
                <c:pt idx="0">
                  <c:v>0.33125</c:v>
                </c:pt>
                <c:pt idx="1">
                  <c:v>0.0975609756097561</c:v>
                </c:pt>
                <c:pt idx="2">
                  <c:v>0.438775510204082</c:v>
                </c:pt>
                <c:pt idx="3">
                  <c:v>0.0201342281879195</c:v>
                </c:pt>
                <c:pt idx="4">
                  <c:v>0.0821917808219178</c:v>
                </c:pt>
                <c:pt idx="5">
                  <c:v>0.0357142857142857</c:v>
                </c:pt>
                <c:pt idx="6">
                  <c:v>0.0534351145038168</c:v>
                </c:pt>
                <c:pt idx="7">
                  <c:v>0.257142857142857</c:v>
                </c:pt>
                <c:pt idx="8">
                  <c:v>0.0</c:v>
                </c:pt>
                <c:pt idx="9">
                  <c:v>0.248322147651007</c:v>
                </c:pt>
                <c:pt idx="10">
                  <c:v>0.261904761904762</c:v>
                </c:pt>
                <c:pt idx="11">
                  <c:v>0.264705882352941</c:v>
                </c:pt>
                <c:pt idx="12">
                  <c:v>0.231884057971014</c:v>
                </c:pt>
                <c:pt idx="13">
                  <c:v>0.162011173184358</c:v>
                </c:pt>
                <c:pt idx="14">
                  <c:v>0.155440414507772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70-4275-8C7E-3CAB0F53C6B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5012216"/>
        <c:axId val="-2135002712"/>
        <c:axId val="0"/>
      </c:bar3DChart>
      <c:catAx>
        <c:axId val="-213501221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5002712"/>
        <c:crosses val="autoZero"/>
        <c:auto val="0"/>
        <c:lblAlgn val="ctr"/>
        <c:lblOffset val="100"/>
        <c:noMultiLvlLbl val="0"/>
      </c:catAx>
      <c:valAx>
        <c:axId val="-2135002712"/>
        <c:scaling>
          <c:orientation val="minMax"/>
          <c:max val="1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5012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ZA"/>
              <a:t>SCO Coal pass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Data!$V$11</c:f>
              <c:strCache>
                <c:ptCount val="1"/>
                <c:pt idx="0">
                  <c:v>SCO Coal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Data!$T$12:$T$28</c:f>
              <c:numCache>
                <c:formatCode>mmm\-yy</c:formatCode>
                <c:ptCount val="17"/>
                <c:pt idx="0">
                  <c:v>42491.0</c:v>
                </c:pt>
                <c:pt idx="1">
                  <c:v>42644.0</c:v>
                </c:pt>
                <c:pt idx="2">
                  <c:v>42856.0</c:v>
                </c:pt>
                <c:pt idx="3">
                  <c:v>43009.0</c:v>
                </c:pt>
                <c:pt idx="4">
                  <c:v>43221.0</c:v>
                </c:pt>
                <c:pt idx="5">
                  <c:v>43374.0</c:v>
                </c:pt>
                <c:pt idx="6">
                  <c:v>43586.0</c:v>
                </c:pt>
                <c:pt idx="7">
                  <c:v>43739.0</c:v>
                </c:pt>
                <c:pt idx="8">
                  <c:v>43952.0</c:v>
                </c:pt>
                <c:pt idx="9">
                  <c:v>44105.0</c:v>
                </c:pt>
                <c:pt idx="10">
                  <c:v>44317.0</c:v>
                </c:pt>
                <c:pt idx="11">
                  <c:v>44470.0</c:v>
                </c:pt>
                <c:pt idx="12">
                  <c:v>44682.0</c:v>
                </c:pt>
                <c:pt idx="13">
                  <c:v>44835.0</c:v>
                </c:pt>
                <c:pt idx="14">
                  <c:v>45047.0</c:v>
                </c:pt>
                <c:pt idx="15">
                  <c:v>45200.0</c:v>
                </c:pt>
                <c:pt idx="16">
                  <c:v>45413.0</c:v>
                </c:pt>
              </c:numCache>
            </c:numRef>
          </c:cat>
          <c:val>
            <c:numRef>
              <c:f>Data!$V$12:$V$28</c:f>
              <c:numCache>
                <c:formatCode>0.0%</c:formatCode>
                <c:ptCount val="17"/>
                <c:pt idx="0">
                  <c:v>0.0769230769230769</c:v>
                </c:pt>
                <c:pt idx="1">
                  <c:v>0.0</c:v>
                </c:pt>
                <c:pt idx="2">
                  <c:v>0.45</c:v>
                </c:pt>
                <c:pt idx="3">
                  <c:v>0.291666666666667</c:v>
                </c:pt>
                <c:pt idx="4">
                  <c:v>0.173913043478261</c:v>
                </c:pt>
                <c:pt idx="5">
                  <c:v>0.45</c:v>
                </c:pt>
                <c:pt idx="6">
                  <c:v>0.4</c:v>
                </c:pt>
                <c:pt idx="7">
                  <c:v>0.466666666666667</c:v>
                </c:pt>
                <c:pt idx="8">
                  <c:v>0.0</c:v>
                </c:pt>
                <c:pt idx="9">
                  <c:v>0.333333333333333</c:v>
                </c:pt>
                <c:pt idx="10">
                  <c:v>0.4</c:v>
                </c:pt>
                <c:pt idx="11">
                  <c:v>0.0833333333333333</c:v>
                </c:pt>
                <c:pt idx="12">
                  <c:v>0.5</c:v>
                </c:pt>
                <c:pt idx="13">
                  <c:v>0.357142857142857</c:v>
                </c:pt>
                <c:pt idx="14">
                  <c:v>0.133333333333333</c:v>
                </c:pt>
                <c:pt idx="15">
                  <c:v>0.181818181818182</c:v>
                </c:pt>
                <c:pt idx="16">
                  <c:v>0.0869565217391304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B7-43BD-A66C-5BA50C5E03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4942824"/>
        <c:axId val="-2134933336"/>
        <c:axId val="0"/>
      </c:bar3DChart>
      <c:catAx>
        <c:axId val="-2134942824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4933336"/>
        <c:crosses val="autoZero"/>
        <c:auto val="0"/>
        <c:lblAlgn val="ctr"/>
        <c:lblOffset val="100"/>
        <c:noMultiLvlLbl val="0"/>
      </c:catAx>
      <c:valAx>
        <c:axId val="-2134933336"/>
        <c:scaling>
          <c:orientation val="minMax"/>
          <c:max val="1.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-2134942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RMC P1 Pass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Data!$W$11</c:f>
              <c:strCache>
                <c:ptCount val="1"/>
                <c:pt idx="0">
                  <c:v>RMC P1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Data!$T$12:$T$28</c:f>
              <c:numCache>
                <c:formatCode>mmm\-yy</c:formatCode>
                <c:ptCount val="17"/>
                <c:pt idx="0">
                  <c:v>42491.0</c:v>
                </c:pt>
                <c:pt idx="1">
                  <c:v>42644.0</c:v>
                </c:pt>
                <c:pt idx="2">
                  <c:v>42856.0</c:v>
                </c:pt>
                <c:pt idx="3">
                  <c:v>43009.0</c:v>
                </c:pt>
                <c:pt idx="4">
                  <c:v>43221.0</c:v>
                </c:pt>
                <c:pt idx="5">
                  <c:v>43374.0</c:v>
                </c:pt>
                <c:pt idx="6">
                  <c:v>43586.0</c:v>
                </c:pt>
                <c:pt idx="7">
                  <c:v>43739.0</c:v>
                </c:pt>
                <c:pt idx="8">
                  <c:v>43952.0</c:v>
                </c:pt>
                <c:pt idx="9">
                  <c:v>44105.0</c:v>
                </c:pt>
                <c:pt idx="10">
                  <c:v>44317.0</c:v>
                </c:pt>
                <c:pt idx="11">
                  <c:v>44470.0</c:v>
                </c:pt>
                <c:pt idx="12">
                  <c:v>44682.0</c:v>
                </c:pt>
                <c:pt idx="13">
                  <c:v>44835.0</c:v>
                </c:pt>
                <c:pt idx="14">
                  <c:v>45047.0</c:v>
                </c:pt>
                <c:pt idx="15">
                  <c:v>45200.0</c:v>
                </c:pt>
                <c:pt idx="16">
                  <c:v>45413.0</c:v>
                </c:pt>
              </c:numCache>
            </c:numRef>
          </c:cat>
          <c:val>
            <c:numRef>
              <c:f>Data!$W$12:$W$28</c:f>
              <c:numCache>
                <c:formatCode>0.0%</c:formatCode>
                <c:ptCount val="17"/>
                <c:pt idx="0">
                  <c:v>0.196969696969697</c:v>
                </c:pt>
                <c:pt idx="1">
                  <c:v>0.220779220779221</c:v>
                </c:pt>
                <c:pt idx="2">
                  <c:v>0.173333333333333</c:v>
                </c:pt>
                <c:pt idx="3">
                  <c:v>0.25</c:v>
                </c:pt>
                <c:pt idx="4">
                  <c:v>0.180851063829787</c:v>
                </c:pt>
                <c:pt idx="5">
                  <c:v>0.126582278481013</c:v>
                </c:pt>
                <c:pt idx="6">
                  <c:v>0.207317073170732</c:v>
                </c:pt>
                <c:pt idx="7">
                  <c:v>0.0506329113924051</c:v>
                </c:pt>
                <c:pt idx="8">
                  <c:v>0.0</c:v>
                </c:pt>
                <c:pt idx="9">
                  <c:v>0.0952380952380952</c:v>
                </c:pt>
                <c:pt idx="10">
                  <c:v>0.117647058823529</c:v>
                </c:pt>
                <c:pt idx="11">
                  <c:v>0.0561797752808989</c:v>
                </c:pt>
                <c:pt idx="12">
                  <c:v>0.189473684210526</c:v>
                </c:pt>
                <c:pt idx="13">
                  <c:v>0.0909090909090909</c:v>
                </c:pt>
                <c:pt idx="14">
                  <c:v>0.102040816326531</c:v>
                </c:pt>
                <c:pt idx="15">
                  <c:v>0.111111111111111</c:v>
                </c:pt>
                <c:pt idx="16">
                  <c:v>0.0681818181818182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F2-4491-918B-BBEE8C59000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5720888"/>
        <c:axId val="-2135741832"/>
        <c:axId val="0"/>
      </c:bar3DChart>
      <c:catAx>
        <c:axId val="-213572088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5741832"/>
        <c:crosses val="autoZero"/>
        <c:auto val="0"/>
        <c:lblAlgn val="ctr"/>
        <c:lblOffset val="100"/>
        <c:noMultiLvlLbl val="0"/>
      </c:catAx>
      <c:valAx>
        <c:axId val="-2135741832"/>
        <c:scaling>
          <c:orientation val="minMax"/>
          <c:max val="1.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-2135720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RMC P2 Pass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Data!$X$11</c:f>
              <c:strCache>
                <c:ptCount val="1"/>
                <c:pt idx="0">
                  <c:v>RMC P2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Data!$T$12:$T$28</c:f>
              <c:numCache>
                <c:formatCode>mmm\-yy</c:formatCode>
                <c:ptCount val="17"/>
                <c:pt idx="0">
                  <c:v>42491.0</c:v>
                </c:pt>
                <c:pt idx="1">
                  <c:v>42644.0</c:v>
                </c:pt>
                <c:pt idx="2">
                  <c:v>42856.0</c:v>
                </c:pt>
                <c:pt idx="3">
                  <c:v>43009.0</c:v>
                </c:pt>
                <c:pt idx="4">
                  <c:v>43221.0</c:v>
                </c:pt>
                <c:pt idx="5">
                  <c:v>43374.0</c:v>
                </c:pt>
                <c:pt idx="6">
                  <c:v>43586.0</c:v>
                </c:pt>
                <c:pt idx="7">
                  <c:v>43739.0</c:v>
                </c:pt>
                <c:pt idx="8">
                  <c:v>43952.0</c:v>
                </c:pt>
                <c:pt idx="9">
                  <c:v>44105.0</c:v>
                </c:pt>
                <c:pt idx="10">
                  <c:v>44317.0</c:v>
                </c:pt>
                <c:pt idx="11">
                  <c:v>44470.0</c:v>
                </c:pt>
                <c:pt idx="12">
                  <c:v>44682.0</c:v>
                </c:pt>
                <c:pt idx="13">
                  <c:v>44835.0</c:v>
                </c:pt>
                <c:pt idx="14">
                  <c:v>45047.0</c:v>
                </c:pt>
                <c:pt idx="15">
                  <c:v>45200.0</c:v>
                </c:pt>
                <c:pt idx="16">
                  <c:v>45413.0</c:v>
                </c:pt>
              </c:numCache>
            </c:numRef>
          </c:cat>
          <c:val>
            <c:numRef>
              <c:f>Data!$X$12:$X$28</c:f>
              <c:numCache>
                <c:formatCode>0.0%</c:formatCode>
                <c:ptCount val="17"/>
                <c:pt idx="0">
                  <c:v>0.0810810810810811</c:v>
                </c:pt>
                <c:pt idx="1">
                  <c:v>0.0909090909090909</c:v>
                </c:pt>
                <c:pt idx="2">
                  <c:v>0.0379746835443038</c:v>
                </c:pt>
                <c:pt idx="3">
                  <c:v>0.135416666666667</c:v>
                </c:pt>
                <c:pt idx="4">
                  <c:v>0.333333333333333</c:v>
                </c:pt>
                <c:pt idx="5">
                  <c:v>0.139240506329114</c:v>
                </c:pt>
                <c:pt idx="6">
                  <c:v>0.268292682926829</c:v>
                </c:pt>
                <c:pt idx="7">
                  <c:v>0.103896103896104</c:v>
                </c:pt>
                <c:pt idx="8">
                  <c:v>0.0</c:v>
                </c:pt>
                <c:pt idx="9">
                  <c:v>0.223529411764706</c:v>
                </c:pt>
                <c:pt idx="10">
                  <c:v>0.271186440677966</c:v>
                </c:pt>
                <c:pt idx="11">
                  <c:v>0.192982456140351</c:v>
                </c:pt>
                <c:pt idx="12">
                  <c:v>0.166666666666667</c:v>
                </c:pt>
                <c:pt idx="13">
                  <c:v>0.154929577464789</c:v>
                </c:pt>
                <c:pt idx="14">
                  <c:v>0.323529411764706</c:v>
                </c:pt>
                <c:pt idx="15">
                  <c:v>0.328125</c:v>
                </c:pt>
                <c:pt idx="16">
                  <c:v>0.177777777777778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041-4A5E-8E65-1E053F9BCF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5790056"/>
        <c:axId val="-2135810872"/>
        <c:axId val="0"/>
      </c:bar3DChart>
      <c:catAx>
        <c:axId val="-213579005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5810872"/>
        <c:crosses val="autoZero"/>
        <c:auto val="0"/>
        <c:lblAlgn val="ctr"/>
        <c:lblOffset val="100"/>
        <c:noMultiLvlLbl val="0"/>
      </c:catAx>
      <c:valAx>
        <c:axId val="-2135810872"/>
        <c:scaling>
          <c:orientation val="minMax"/>
          <c:max val="1.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-2135790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RMC P3.1 (Hardrock) Pass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Data!$Y$11</c:f>
              <c:strCache>
                <c:ptCount val="1"/>
                <c:pt idx="0">
                  <c:v>RMC P3.1 (Hardrock)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Data!$T$12:$T$28</c:f>
              <c:numCache>
                <c:formatCode>mmm\-yy</c:formatCode>
                <c:ptCount val="17"/>
                <c:pt idx="0">
                  <c:v>42491.0</c:v>
                </c:pt>
                <c:pt idx="1">
                  <c:v>42644.0</c:v>
                </c:pt>
                <c:pt idx="2">
                  <c:v>42856.0</c:v>
                </c:pt>
                <c:pt idx="3">
                  <c:v>43009.0</c:v>
                </c:pt>
                <c:pt idx="4">
                  <c:v>43221.0</c:v>
                </c:pt>
                <c:pt idx="5">
                  <c:v>43374.0</c:v>
                </c:pt>
                <c:pt idx="6">
                  <c:v>43586.0</c:v>
                </c:pt>
                <c:pt idx="7">
                  <c:v>43739.0</c:v>
                </c:pt>
                <c:pt idx="8">
                  <c:v>43952.0</c:v>
                </c:pt>
                <c:pt idx="9">
                  <c:v>44105.0</c:v>
                </c:pt>
                <c:pt idx="10">
                  <c:v>44317.0</c:v>
                </c:pt>
                <c:pt idx="11">
                  <c:v>44470.0</c:v>
                </c:pt>
                <c:pt idx="12">
                  <c:v>44682.0</c:v>
                </c:pt>
                <c:pt idx="13">
                  <c:v>44835.0</c:v>
                </c:pt>
                <c:pt idx="14">
                  <c:v>45047.0</c:v>
                </c:pt>
                <c:pt idx="15">
                  <c:v>45200.0</c:v>
                </c:pt>
                <c:pt idx="16">
                  <c:v>45413.0</c:v>
                </c:pt>
              </c:numCache>
            </c:numRef>
          </c:cat>
          <c:val>
            <c:numRef>
              <c:f>Data!$Y$12:$Y$28</c:f>
              <c:numCache>
                <c:formatCode>0.0%</c:formatCode>
                <c:ptCount val="17"/>
                <c:pt idx="0">
                  <c:v>0.0227272727272727</c:v>
                </c:pt>
                <c:pt idx="1">
                  <c:v>0.105263157894737</c:v>
                </c:pt>
                <c:pt idx="2">
                  <c:v>0.214285714285714</c:v>
                </c:pt>
                <c:pt idx="3">
                  <c:v>0.131578947368421</c:v>
                </c:pt>
                <c:pt idx="4">
                  <c:v>0.0769230769230769</c:v>
                </c:pt>
                <c:pt idx="5">
                  <c:v>0.0512820512820513</c:v>
                </c:pt>
                <c:pt idx="6">
                  <c:v>0.0408163265306123</c:v>
                </c:pt>
                <c:pt idx="7">
                  <c:v>0.0178571428571429</c:v>
                </c:pt>
                <c:pt idx="8">
                  <c:v>0.0</c:v>
                </c:pt>
                <c:pt idx="9">
                  <c:v>0.178082191780822</c:v>
                </c:pt>
                <c:pt idx="10">
                  <c:v>0.17741935483871</c:v>
                </c:pt>
                <c:pt idx="11">
                  <c:v>0.0535714285714286</c:v>
                </c:pt>
                <c:pt idx="12">
                  <c:v>0.203703703703704</c:v>
                </c:pt>
                <c:pt idx="13">
                  <c:v>0.269230769230769</c:v>
                </c:pt>
                <c:pt idx="14">
                  <c:v>0.22</c:v>
                </c:pt>
                <c:pt idx="15">
                  <c:v>0.302325581395349</c:v>
                </c:pt>
                <c:pt idx="16">
                  <c:v>0.0512820512820513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EE-4D32-AC8E-E62FE564E9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5858696"/>
        <c:axId val="-2135879672"/>
        <c:axId val="0"/>
      </c:bar3DChart>
      <c:catAx>
        <c:axId val="-213585869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5879672"/>
        <c:crosses val="autoZero"/>
        <c:auto val="0"/>
        <c:lblAlgn val="ctr"/>
        <c:lblOffset val="100"/>
        <c:noMultiLvlLbl val="0"/>
      </c:catAx>
      <c:valAx>
        <c:axId val="-2135879672"/>
        <c:scaling>
          <c:orientation val="minMax"/>
          <c:max val="1.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-2135858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RMC P3.2 (Coal) Pass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Data!$Z$11</c:f>
              <c:strCache>
                <c:ptCount val="1"/>
                <c:pt idx="0">
                  <c:v>RMC P3.2 (Coal)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Data!$T$12:$T$28</c:f>
              <c:numCache>
                <c:formatCode>mmm\-yy</c:formatCode>
                <c:ptCount val="17"/>
                <c:pt idx="0">
                  <c:v>42491.0</c:v>
                </c:pt>
                <c:pt idx="1">
                  <c:v>42644.0</c:v>
                </c:pt>
                <c:pt idx="2">
                  <c:v>42856.0</c:v>
                </c:pt>
                <c:pt idx="3">
                  <c:v>43009.0</c:v>
                </c:pt>
                <c:pt idx="4">
                  <c:v>43221.0</c:v>
                </c:pt>
                <c:pt idx="5">
                  <c:v>43374.0</c:v>
                </c:pt>
                <c:pt idx="6">
                  <c:v>43586.0</c:v>
                </c:pt>
                <c:pt idx="7">
                  <c:v>43739.0</c:v>
                </c:pt>
                <c:pt idx="8">
                  <c:v>43952.0</c:v>
                </c:pt>
                <c:pt idx="9">
                  <c:v>44105.0</c:v>
                </c:pt>
                <c:pt idx="10">
                  <c:v>44317.0</c:v>
                </c:pt>
                <c:pt idx="11">
                  <c:v>44470.0</c:v>
                </c:pt>
                <c:pt idx="12">
                  <c:v>44682.0</c:v>
                </c:pt>
                <c:pt idx="13">
                  <c:v>44835.0</c:v>
                </c:pt>
                <c:pt idx="14">
                  <c:v>45047.0</c:v>
                </c:pt>
                <c:pt idx="15">
                  <c:v>45200.0</c:v>
                </c:pt>
                <c:pt idx="16">
                  <c:v>45413.0</c:v>
                </c:pt>
              </c:numCache>
            </c:numRef>
          </c:cat>
          <c:val>
            <c:numRef>
              <c:f>Data!$Z$12:$Z$28</c:f>
              <c:numCache>
                <c:formatCode>0.0%</c:formatCode>
                <c:ptCount val="17"/>
                <c:pt idx="0">
                  <c:v>0.25</c:v>
                </c:pt>
                <c:pt idx="1">
                  <c:v>0.166666666666667</c:v>
                </c:pt>
                <c:pt idx="2">
                  <c:v>0.222222222222222</c:v>
                </c:pt>
                <c:pt idx="3">
                  <c:v>0.1</c:v>
                </c:pt>
                <c:pt idx="4">
                  <c:v>0.3125</c:v>
                </c:pt>
                <c:pt idx="5">
                  <c:v>0.333333333333333</c:v>
                </c:pt>
                <c:pt idx="6">
                  <c:v>0.0666666666666667</c:v>
                </c:pt>
                <c:pt idx="7">
                  <c:v>0.133333333333333</c:v>
                </c:pt>
                <c:pt idx="8">
                  <c:v>0.0</c:v>
                </c:pt>
                <c:pt idx="9">
                  <c:v>0.333333333333333</c:v>
                </c:pt>
                <c:pt idx="10">
                  <c:v>0.0</c:v>
                </c:pt>
                <c:pt idx="11">
                  <c:v>1.0</c:v>
                </c:pt>
                <c:pt idx="12">
                  <c:v>0.153846153846154</c:v>
                </c:pt>
                <c:pt idx="13">
                  <c:v>0.384615384615385</c:v>
                </c:pt>
                <c:pt idx="14">
                  <c:v>0.05</c:v>
                </c:pt>
                <c:pt idx="15">
                  <c:v>0.0</c:v>
                </c:pt>
                <c:pt idx="16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91-46AE-A0B2-720E31566F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5928728"/>
        <c:axId val="-2134640120"/>
        <c:axId val="0"/>
      </c:bar3DChart>
      <c:catAx>
        <c:axId val="-213592872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4640120"/>
        <c:crosses val="autoZero"/>
        <c:auto val="0"/>
        <c:lblAlgn val="ctr"/>
        <c:lblOffset val="100"/>
        <c:noMultiLvlLbl val="0"/>
      </c:catAx>
      <c:valAx>
        <c:axId val="-2134640120"/>
        <c:scaling>
          <c:orientation val="minMax"/>
          <c:max val="1.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-2135928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RMC P3.3 (Massive) Pass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Data!$AA$11</c:f>
              <c:strCache>
                <c:ptCount val="1"/>
                <c:pt idx="0">
                  <c:v>RMC P3.3 (Massive)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Data!$T$12:$T$28</c:f>
              <c:numCache>
                <c:formatCode>mmm\-yy</c:formatCode>
                <c:ptCount val="17"/>
                <c:pt idx="0">
                  <c:v>42491.0</c:v>
                </c:pt>
                <c:pt idx="1">
                  <c:v>42644.0</c:v>
                </c:pt>
                <c:pt idx="2">
                  <c:v>42856.0</c:v>
                </c:pt>
                <c:pt idx="3">
                  <c:v>43009.0</c:v>
                </c:pt>
                <c:pt idx="4">
                  <c:v>43221.0</c:v>
                </c:pt>
                <c:pt idx="5">
                  <c:v>43374.0</c:v>
                </c:pt>
                <c:pt idx="6">
                  <c:v>43586.0</c:v>
                </c:pt>
                <c:pt idx="7">
                  <c:v>43739.0</c:v>
                </c:pt>
                <c:pt idx="8">
                  <c:v>43952.0</c:v>
                </c:pt>
                <c:pt idx="9">
                  <c:v>44105.0</c:v>
                </c:pt>
                <c:pt idx="10">
                  <c:v>44317.0</c:v>
                </c:pt>
                <c:pt idx="11">
                  <c:v>44470.0</c:v>
                </c:pt>
                <c:pt idx="12">
                  <c:v>44682.0</c:v>
                </c:pt>
                <c:pt idx="13">
                  <c:v>44835.0</c:v>
                </c:pt>
                <c:pt idx="14">
                  <c:v>45047.0</c:v>
                </c:pt>
                <c:pt idx="15">
                  <c:v>45200.0</c:v>
                </c:pt>
                <c:pt idx="16">
                  <c:v>45413.0</c:v>
                </c:pt>
              </c:numCache>
            </c:numRef>
          </c:cat>
          <c:val>
            <c:numRef>
              <c:f>Data!$AA$12:$AA$28</c:f>
              <c:numCache>
                <c:formatCode>0.0%</c:formatCode>
                <c:ptCount val="17"/>
                <c:pt idx="0">
                  <c:v>0.25</c:v>
                </c:pt>
                <c:pt idx="1">
                  <c:v>0.75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0.166666666666667</c:v>
                </c:pt>
                <c:pt idx="6">
                  <c:v>0.111111111111111</c:v>
                </c:pt>
                <c:pt idx="7">
                  <c:v>0.222222222222222</c:v>
                </c:pt>
                <c:pt idx="8">
                  <c:v>0.0</c:v>
                </c:pt>
                <c:pt idx="9">
                  <c:v>0.0</c:v>
                </c:pt>
                <c:pt idx="10">
                  <c:v>0.0769230769230769</c:v>
                </c:pt>
                <c:pt idx="11">
                  <c:v>0.111111111111111</c:v>
                </c:pt>
                <c:pt idx="12">
                  <c:v>0.363636363636364</c:v>
                </c:pt>
                <c:pt idx="13">
                  <c:v>0.0</c:v>
                </c:pt>
                <c:pt idx="14">
                  <c:v>0.75</c:v>
                </c:pt>
                <c:pt idx="15">
                  <c:v>0.5</c:v>
                </c:pt>
                <c:pt idx="16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3E-4641-AA44-5EA0837D4C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4580616"/>
        <c:axId val="-2134570904"/>
        <c:axId val="0"/>
      </c:bar3DChart>
      <c:catAx>
        <c:axId val="-2134580616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4570904"/>
        <c:crosses val="autoZero"/>
        <c:auto val="0"/>
        <c:lblAlgn val="ctr"/>
        <c:lblOffset val="100"/>
        <c:noMultiLvlLbl val="0"/>
      </c:catAx>
      <c:valAx>
        <c:axId val="-2134570904"/>
        <c:scaling>
          <c:orientation val="minMax"/>
          <c:max val="1.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crossAx val="-2134580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en-US"/>
              <a:t>RMC P3.4 (Surface) Pass Rate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Data!$AB$11</c:f>
              <c:strCache>
                <c:ptCount val="1"/>
                <c:pt idx="0">
                  <c:v>RMC P3.4 (Surface)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Data!$T$12:$T$28</c:f>
              <c:numCache>
                <c:formatCode>mmm\-yy</c:formatCode>
                <c:ptCount val="17"/>
                <c:pt idx="0">
                  <c:v>42491.0</c:v>
                </c:pt>
                <c:pt idx="1">
                  <c:v>42644.0</c:v>
                </c:pt>
                <c:pt idx="2">
                  <c:v>42856.0</c:v>
                </c:pt>
                <c:pt idx="3">
                  <c:v>43009.0</c:v>
                </c:pt>
                <c:pt idx="4">
                  <c:v>43221.0</c:v>
                </c:pt>
                <c:pt idx="5">
                  <c:v>43374.0</c:v>
                </c:pt>
                <c:pt idx="6">
                  <c:v>43586.0</c:v>
                </c:pt>
                <c:pt idx="7">
                  <c:v>43739.0</c:v>
                </c:pt>
                <c:pt idx="8">
                  <c:v>43952.0</c:v>
                </c:pt>
                <c:pt idx="9">
                  <c:v>44105.0</c:v>
                </c:pt>
                <c:pt idx="10">
                  <c:v>44317.0</c:v>
                </c:pt>
                <c:pt idx="11">
                  <c:v>44470.0</c:v>
                </c:pt>
                <c:pt idx="12">
                  <c:v>44682.0</c:v>
                </c:pt>
                <c:pt idx="13">
                  <c:v>44835.0</c:v>
                </c:pt>
                <c:pt idx="14">
                  <c:v>45047.0</c:v>
                </c:pt>
                <c:pt idx="15">
                  <c:v>45200.0</c:v>
                </c:pt>
                <c:pt idx="16">
                  <c:v>45413.0</c:v>
                </c:pt>
              </c:numCache>
            </c:numRef>
          </c:cat>
          <c:val>
            <c:numRef>
              <c:f>Data!$AB$12:$AB$28</c:f>
              <c:numCache>
                <c:formatCode>0.0%</c:formatCode>
                <c:ptCount val="17"/>
                <c:pt idx="0">
                  <c:v>0.333333333333333</c:v>
                </c:pt>
                <c:pt idx="1">
                  <c:v>0.5</c:v>
                </c:pt>
                <c:pt idx="2">
                  <c:v>0.5</c:v>
                </c:pt>
                <c:pt idx="3">
                  <c:v>1.0</c:v>
                </c:pt>
                <c:pt idx="4">
                  <c:v>0.5</c:v>
                </c:pt>
                <c:pt idx="5">
                  <c:v>0.6</c:v>
                </c:pt>
                <c:pt idx="6">
                  <c:v>0.333333333333333</c:v>
                </c:pt>
                <c:pt idx="7">
                  <c:v>0.6</c:v>
                </c:pt>
                <c:pt idx="8">
                  <c:v>0.0</c:v>
                </c:pt>
                <c:pt idx="9">
                  <c:v>0.333333333333333</c:v>
                </c:pt>
                <c:pt idx="10">
                  <c:v>0.125</c:v>
                </c:pt>
                <c:pt idx="11">
                  <c:v>0.5</c:v>
                </c:pt>
                <c:pt idx="12">
                  <c:v>0.875</c:v>
                </c:pt>
                <c:pt idx="13">
                  <c:v>0.333333333333333</c:v>
                </c:pt>
                <c:pt idx="14">
                  <c:v>0.142857142857143</c:v>
                </c:pt>
                <c:pt idx="15">
                  <c:v>0.5</c:v>
                </c:pt>
                <c:pt idx="16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D07-416A-8CF4-62474F1BD83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4510808"/>
        <c:axId val="-2134501160"/>
        <c:axId val="0"/>
      </c:bar3DChart>
      <c:catAx>
        <c:axId val="-213451080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4501160"/>
        <c:crosses val="autoZero"/>
        <c:auto val="0"/>
        <c:lblAlgn val="ctr"/>
        <c:lblOffset val="100"/>
        <c:noMultiLvlLbl val="0"/>
      </c:catAx>
      <c:valAx>
        <c:axId val="-2134501160"/>
        <c:scaling>
          <c:orientation val="minMax"/>
          <c:max val="1.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out"/>
        <c:minorTickMark val="none"/>
        <c:tickLblPos val="nextTo"/>
        <c:crossAx val="-2134510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ZA" sz="2000" b="0" dirty="0"/>
              <a:t>SANIRE Membership</a:t>
            </a:r>
          </a:p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ZA" sz="2000" b="0" dirty="0"/>
              <a:t>YTD</a:t>
            </a:r>
          </a:p>
        </c:rich>
      </c:tx>
      <c:layout>
        <c:manualLayout>
          <c:xMode val="edge"/>
          <c:yMode val="edge"/>
          <c:x val="0.390034827532833"/>
          <c:y val="0.0200257163683779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568442627913351"/>
          <c:y val="0.183918347149434"/>
          <c:w val="0.930923322989674"/>
          <c:h val="0.58685717627829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Sheet1!$J$68</c:f>
              <c:strCache>
                <c:ptCount val="1"/>
                <c:pt idx="0">
                  <c:v>30-Jul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372-411C-84C7-39577F6A9D42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372-411C-84C7-39577F6A9D42}"/>
              </c:ext>
            </c:extLst>
          </c:dPt>
          <c:dPt>
            <c:idx val="2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1372-411C-84C7-39577F6A9D42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1372-411C-84C7-39577F6A9D42}"/>
              </c:ext>
            </c:extLst>
          </c:dPt>
          <c:dPt>
            <c:idx val="4"/>
            <c:invertIfNegative val="0"/>
            <c:bubble3D val="0"/>
            <c:spPr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1372-411C-84C7-39577F6A9D42}"/>
              </c:ext>
            </c:extLst>
          </c:dPt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1372-411C-84C7-39577F6A9D4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Sheet1!$B$69:$B$76</c:f>
              <c:strCache>
                <c:ptCount val="8"/>
                <c:pt idx="0">
                  <c:v>Associate</c:v>
                </c:pt>
                <c:pt idx="1">
                  <c:v>Member</c:v>
                </c:pt>
                <c:pt idx="2">
                  <c:v>Fellow</c:v>
                </c:pt>
                <c:pt idx="3">
                  <c:v>Honorary Life Fellow</c:v>
                </c:pt>
                <c:pt idx="4">
                  <c:v>RET</c:v>
                </c:pt>
                <c:pt idx="5">
                  <c:v>Foreign</c:v>
                </c:pt>
                <c:pt idx="6">
                  <c:v>Honorary Life Member</c:v>
                </c:pt>
                <c:pt idx="7">
                  <c:v>Student</c:v>
                </c:pt>
              </c:strCache>
            </c:strRef>
          </c:cat>
          <c:val>
            <c:numRef>
              <c:f>Sheet1!$J$69:$J$76</c:f>
              <c:numCache>
                <c:formatCode>General</c:formatCode>
                <c:ptCount val="8"/>
                <c:pt idx="0">
                  <c:v>540.0</c:v>
                </c:pt>
                <c:pt idx="1">
                  <c:v>175.0</c:v>
                </c:pt>
                <c:pt idx="2">
                  <c:v>15.0</c:v>
                </c:pt>
                <c:pt idx="3">
                  <c:v>17.0</c:v>
                </c:pt>
                <c:pt idx="4">
                  <c:v>13.0</c:v>
                </c:pt>
                <c:pt idx="6">
                  <c:v>5.0</c:v>
                </c:pt>
                <c:pt idx="7">
                  <c:v>11.0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C-1372-411C-84C7-39577F6A9D4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7629896"/>
        <c:axId val="-2137613800"/>
        <c:axId val="0"/>
        <c:extLst xmlns:c16r2="http://schemas.microsoft.com/office/drawing/2015/06/chart"/>
      </c:bar3DChart>
      <c:catAx>
        <c:axId val="-2137629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7613800"/>
        <c:crosses val="autoZero"/>
        <c:auto val="1"/>
        <c:lblAlgn val="ctr"/>
        <c:lblOffset val="100"/>
        <c:noMultiLvlLbl val="0"/>
      </c:catAx>
      <c:valAx>
        <c:axId val="-2137613800"/>
        <c:scaling>
          <c:orientation val="minMax"/>
          <c:max val="500.0"/>
        </c:scaling>
        <c:delete val="0"/>
        <c:axPos val="l"/>
        <c:majorGridlines>
          <c:spPr>
            <a:ln w="6350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7629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200" b="0" i="0" u="none" strike="noStrike" kern="1200" spc="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ZA"/>
              <a:t>Summary number of candidates per paper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Data!$J$12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Data!$K$12:$R$12</c:f>
              <c:numCache>
                <c:formatCode>General</c:formatCode>
                <c:ptCount val="8"/>
                <c:pt idx="0">
                  <c:v>160.0</c:v>
                </c:pt>
                <c:pt idx="1">
                  <c:v>13.0</c:v>
                </c:pt>
                <c:pt idx="2">
                  <c:v>66.0</c:v>
                </c:pt>
                <c:pt idx="3">
                  <c:v>74.0</c:v>
                </c:pt>
                <c:pt idx="4">
                  <c:v>44.0</c:v>
                </c:pt>
                <c:pt idx="5">
                  <c:v>8.0</c:v>
                </c:pt>
                <c:pt idx="6">
                  <c:v>4.0</c:v>
                </c:pt>
                <c:pt idx="7">
                  <c:v>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86-455E-9C8F-A06DE35B2127}"/>
            </c:ext>
          </c:extLst>
        </c:ser>
        <c:ser>
          <c:idx val="1"/>
          <c:order val="1"/>
          <c:tx>
            <c:strRef>
              <c:f>Data!$J$13</c:f>
              <c:strCache>
                <c:ptCount val="1"/>
                <c:pt idx="0">
                  <c:v>Oct-16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Data!$K$13:$R$13</c:f>
              <c:numCache>
                <c:formatCode>General</c:formatCode>
                <c:ptCount val="8"/>
                <c:pt idx="0">
                  <c:v>164.0</c:v>
                </c:pt>
                <c:pt idx="1">
                  <c:v>16.0</c:v>
                </c:pt>
                <c:pt idx="2">
                  <c:v>77.0</c:v>
                </c:pt>
                <c:pt idx="3">
                  <c:v>66.0</c:v>
                </c:pt>
                <c:pt idx="4">
                  <c:v>38.0</c:v>
                </c:pt>
                <c:pt idx="5">
                  <c:v>12.0</c:v>
                </c:pt>
                <c:pt idx="6">
                  <c:v>4.0</c:v>
                </c:pt>
                <c:pt idx="7">
                  <c:v>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D86-455E-9C8F-A06DE35B2127}"/>
            </c:ext>
          </c:extLst>
        </c:ser>
        <c:ser>
          <c:idx val="2"/>
          <c:order val="2"/>
          <c:tx>
            <c:strRef>
              <c:f>Data!$J$14</c:f>
              <c:strCache>
                <c:ptCount val="1"/>
                <c:pt idx="0">
                  <c:v>May-17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Data!$K$14:$R$14</c:f>
              <c:numCache>
                <c:formatCode>General</c:formatCode>
                <c:ptCount val="8"/>
                <c:pt idx="0">
                  <c:v>196.0</c:v>
                </c:pt>
                <c:pt idx="1">
                  <c:v>20.0</c:v>
                </c:pt>
                <c:pt idx="2">
                  <c:v>75.0</c:v>
                </c:pt>
                <c:pt idx="3">
                  <c:v>79.0</c:v>
                </c:pt>
                <c:pt idx="4">
                  <c:v>42.0</c:v>
                </c:pt>
                <c:pt idx="5">
                  <c:v>9.0</c:v>
                </c:pt>
                <c:pt idx="6">
                  <c:v>3.0</c:v>
                </c:pt>
                <c:pt idx="7">
                  <c:v>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D86-455E-9C8F-A06DE35B2127}"/>
            </c:ext>
          </c:extLst>
        </c:ser>
        <c:ser>
          <c:idx val="3"/>
          <c:order val="3"/>
          <c:tx>
            <c:strRef>
              <c:f>Data!$J$15</c:f>
              <c:strCache>
                <c:ptCount val="1"/>
                <c:pt idx="0">
                  <c:v>Oct-17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Data!$K$15:$R$15</c:f>
              <c:numCache>
                <c:formatCode>General</c:formatCode>
                <c:ptCount val="8"/>
                <c:pt idx="0">
                  <c:v>149.0</c:v>
                </c:pt>
                <c:pt idx="1">
                  <c:v>24.0</c:v>
                </c:pt>
                <c:pt idx="2">
                  <c:v>84.0</c:v>
                </c:pt>
                <c:pt idx="3">
                  <c:v>96.0</c:v>
                </c:pt>
                <c:pt idx="4">
                  <c:v>38.0</c:v>
                </c:pt>
                <c:pt idx="5">
                  <c:v>10.0</c:v>
                </c:pt>
                <c:pt idx="6">
                  <c:v>6.0</c:v>
                </c:pt>
                <c:pt idx="7">
                  <c:v>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D86-455E-9C8F-A06DE35B2127}"/>
            </c:ext>
          </c:extLst>
        </c:ser>
        <c:ser>
          <c:idx val="4"/>
          <c:order val="4"/>
          <c:tx>
            <c:strRef>
              <c:f>Data!$J$16</c:f>
              <c:strCache>
                <c:ptCount val="1"/>
                <c:pt idx="0">
                  <c:v>May-18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Data!$K$16:$R$16</c:f>
              <c:numCache>
                <c:formatCode>General</c:formatCode>
                <c:ptCount val="8"/>
                <c:pt idx="0">
                  <c:v>146.0</c:v>
                </c:pt>
                <c:pt idx="1">
                  <c:v>23.0</c:v>
                </c:pt>
                <c:pt idx="2">
                  <c:v>94.0</c:v>
                </c:pt>
                <c:pt idx="3">
                  <c:v>84.0</c:v>
                </c:pt>
                <c:pt idx="4">
                  <c:v>39.0</c:v>
                </c:pt>
                <c:pt idx="5">
                  <c:v>16.0</c:v>
                </c:pt>
                <c:pt idx="6">
                  <c:v>9.0</c:v>
                </c:pt>
                <c:pt idx="7">
                  <c:v>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D86-455E-9C8F-A06DE35B2127}"/>
            </c:ext>
          </c:extLst>
        </c:ser>
        <c:ser>
          <c:idx val="5"/>
          <c:order val="5"/>
          <c:tx>
            <c:strRef>
              <c:f>Data!$J$17</c:f>
              <c:strCache>
                <c:ptCount val="1"/>
                <c:pt idx="0">
                  <c:v>Oct-18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Data!$K$17:$R$17</c:f>
              <c:numCache>
                <c:formatCode>General</c:formatCode>
                <c:ptCount val="8"/>
                <c:pt idx="0">
                  <c:v>196.0</c:v>
                </c:pt>
                <c:pt idx="1">
                  <c:v>20.0</c:v>
                </c:pt>
                <c:pt idx="2">
                  <c:v>79.0</c:v>
                </c:pt>
                <c:pt idx="3">
                  <c:v>79.0</c:v>
                </c:pt>
                <c:pt idx="4">
                  <c:v>39.0</c:v>
                </c:pt>
                <c:pt idx="5">
                  <c:v>9.0</c:v>
                </c:pt>
                <c:pt idx="6">
                  <c:v>12.0</c:v>
                </c:pt>
                <c:pt idx="7">
                  <c:v>5.0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D86-455E-9C8F-A06DE35B2127}"/>
            </c:ext>
          </c:extLst>
        </c:ser>
        <c:ser>
          <c:idx val="6"/>
          <c:order val="6"/>
          <c:tx>
            <c:strRef>
              <c:f>Data!$J$18</c:f>
              <c:strCache>
                <c:ptCount val="1"/>
                <c:pt idx="0">
                  <c:v>May-19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Data!$K$18:$R$18</c:f>
              <c:numCache>
                <c:formatCode>General</c:formatCode>
                <c:ptCount val="8"/>
                <c:pt idx="0">
                  <c:v>131.0</c:v>
                </c:pt>
                <c:pt idx="1">
                  <c:v>20.0</c:v>
                </c:pt>
                <c:pt idx="2">
                  <c:v>82.0</c:v>
                </c:pt>
                <c:pt idx="3">
                  <c:v>82.0</c:v>
                </c:pt>
                <c:pt idx="4">
                  <c:v>49.0</c:v>
                </c:pt>
                <c:pt idx="5">
                  <c:v>15.0</c:v>
                </c:pt>
                <c:pt idx="6">
                  <c:v>9.0</c:v>
                </c:pt>
                <c:pt idx="7">
                  <c:v>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D86-455E-9C8F-A06DE35B2127}"/>
            </c:ext>
          </c:extLst>
        </c:ser>
        <c:ser>
          <c:idx val="7"/>
          <c:order val="7"/>
          <c:tx>
            <c:strRef>
              <c:f>Data!$J$19</c:f>
              <c:strCache>
                <c:ptCount val="1"/>
                <c:pt idx="0">
                  <c:v>Oct-19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Data!$K$19:$R$19</c:f>
              <c:numCache>
                <c:formatCode>General</c:formatCode>
                <c:ptCount val="8"/>
                <c:pt idx="0">
                  <c:v>140.0</c:v>
                </c:pt>
                <c:pt idx="1">
                  <c:v>15.0</c:v>
                </c:pt>
                <c:pt idx="2">
                  <c:v>79.0</c:v>
                </c:pt>
                <c:pt idx="3">
                  <c:v>77.0</c:v>
                </c:pt>
                <c:pt idx="4">
                  <c:v>56.0</c:v>
                </c:pt>
                <c:pt idx="5">
                  <c:v>15.0</c:v>
                </c:pt>
                <c:pt idx="6">
                  <c:v>9.0</c:v>
                </c:pt>
                <c:pt idx="7">
                  <c:v>5.0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D86-455E-9C8F-A06DE35B2127}"/>
            </c:ext>
          </c:extLst>
        </c:ser>
        <c:ser>
          <c:idx val="8"/>
          <c:order val="8"/>
          <c:tx>
            <c:strRef>
              <c:f>Data!$J$20</c:f>
              <c:strCache>
                <c:ptCount val="1"/>
                <c:pt idx="0">
                  <c:v>May-20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Data!$K$20:$R$20</c:f>
              <c:numCache>
                <c:formatCode>General</c:formatCode>
                <c:ptCount val="8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0.0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D86-455E-9C8F-A06DE35B2127}"/>
            </c:ext>
          </c:extLst>
        </c:ser>
        <c:ser>
          <c:idx val="9"/>
          <c:order val="9"/>
          <c:tx>
            <c:strRef>
              <c:f>Data!$J$21</c:f>
              <c:strCache>
                <c:ptCount val="1"/>
                <c:pt idx="0">
                  <c:v>Oct-20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Data!$K$21:$R$21</c:f>
              <c:numCache>
                <c:formatCode>General</c:formatCode>
                <c:ptCount val="8"/>
                <c:pt idx="0">
                  <c:v>149.0</c:v>
                </c:pt>
                <c:pt idx="1">
                  <c:v>18.0</c:v>
                </c:pt>
                <c:pt idx="2">
                  <c:v>84.0</c:v>
                </c:pt>
                <c:pt idx="3">
                  <c:v>85.0</c:v>
                </c:pt>
                <c:pt idx="4">
                  <c:v>73.0</c:v>
                </c:pt>
                <c:pt idx="5">
                  <c:v>9.0</c:v>
                </c:pt>
                <c:pt idx="6">
                  <c:v>5.0</c:v>
                </c:pt>
                <c:pt idx="7">
                  <c:v>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BD86-455E-9C8F-A06DE35B2127}"/>
            </c:ext>
          </c:extLst>
        </c:ser>
        <c:ser>
          <c:idx val="10"/>
          <c:order val="10"/>
          <c:tx>
            <c:strRef>
              <c:f>Data!$J$22</c:f>
              <c:strCache>
                <c:ptCount val="1"/>
                <c:pt idx="0">
                  <c:v>May-21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Data!$K$22:$R$22</c:f>
              <c:numCache>
                <c:formatCode>General</c:formatCode>
                <c:ptCount val="8"/>
                <c:pt idx="0">
                  <c:v>84.0</c:v>
                </c:pt>
                <c:pt idx="1">
                  <c:v>10.0</c:v>
                </c:pt>
                <c:pt idx="2">
                  <c:v>68.0</c:v>
                </c:pt>
                <c:pt idx="3">
                  <c:v>59.0</c:v>
                </c:pt>
                <c:pt idx="4">
                  <c:v>62.0</c:v>
                </c:pt>
                <c:pt idx="5">
                  <c:v>10.0</c:v>
                </c:pt>
                <c:pt idx="6">
                  <c:v>13.0</c:v>
                </c:pt>
                <c:pt idx="7">
                  <c:v>8.0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BD86-455E-9C8F-A06DE35B2127}"/>
            </c:ext>
          </c:extLst>
        </c:ser>
        <c:ser>
          <c:idx val="11"/>
          <c:order val="11"/>
          <c:tx>
            <c:strRef>
              <c:f>Data!$J$23</c:f>
              <c:strCache>
                <c:ptCount val="1"/>
                <c:pt idx="0">
                  <c:v>Oct-21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Data!$K$23:$R$23</c:f>
              <c:numCache>
                <c:formatCode>General</c:formatCode>
                <c:ptCount val="8"/>
                <c:pt idx="0">
                  <c:v>170.0</c:v>
                </c:pt>
                <c:pt idx="1">
                  <c:v>12.0</c:v>
                </c:pt>
                <c:pt idx="2">
                  <c:v>89.0</c:v>
                </c:pt>
                <c:pt idx="3">
                  <c:v>57.0</c:v>
                </c:pt>
                <c:pt idx="4">
                  <c:v>56.0</c:v>
                </c:pt>
                <c:pt idx="5">
                  <c:v>16.0</c:v>
                </c:pt>
                <c:pt idx="6">
                  <c:v>9.0</c:v>
                </c:pt>
                <c:pt idx="7">
                  <c:v>4.0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BD86-455E-9C8F-A06DE35B2127}"/>
            </c:ext>
          </c:extLst>
        </c:ser>
        <c:ser>
          <c:idx val="12"/>
          <c:order val="12"/>
          <c:tx>
            <c:strRef>
              <c:f>Data!$J$24</c:f>
              <c:strCache>
                <c:ptCount val="1"/>
                <c:pt idx="0">
                  <c:v>May-22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Data!$K$24:$R$24</c:f>
              <c:numCache>
                <c:formatCode>General</c:formatCode>
                <c:ptCount val="8"/>
                <c:pt idx="0">
                  <c:v>138.0</c:v>
                </c:pt>
                <c:pt idx="1">
                  <c:v>6.0</c:v>
                </c:pt>
                <c:pt idx="2">
                  <c:v>95.0</c:v>
                </c:pt>
                <c:pt idx="3">
                  <c:v>48.0</c:v>
                </c:pt>
                <c:pt idx="4">
                  <c:v>54.0</c:v>
                </c:pt>
                <c:pt idx="5">
                  <c:v>13.0</c:v>
                </c:pt>
                <c:pt idx="6">
                  <c:v>11.0</c:v>
                </c:pt>
                <c:pt idx="7">
                  <c:v>8.0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D86-455E-9C8F-A06DE35B2127}"/>
            </c:ext>
          </c:extLst>
        </c:ser>
        <c:ser>
          <c:idx val="13"/>
          <c:order val="13"/>
          <c:tx>
            <c:strRef>
              <c:f>Data!$J$25</c:f>
              <c:strCache>
                <c:ptCount val="1"/>
                <c:pt idx="0">
                  <c:v>Oct-22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Data!$K$25:$R$25</c:f>
              <c:numCache>
                <c:formatCode>General</c:formatCode>
                <c:ptCount val="8"/>
                <c:pt idx="0">
                  <c:v>179.0</c:v>
                </c:pt>
                <c:pt idx="1">
                  <c:v>14.0</c:v>
                </c:pt>
                <c:pt idx="2">
                  <c:v>99.0</c:v>
                </c:pt>
                <c:pt idx="3">
                  <c:v>71.0</c:v>
                </c:pt>
                <c:pt idx="4">
                  <c:v>52.0</c:v>
                </c:pt>
                <c:pt idx="5">
                  <c:v>13.0</c:v>
                </c:pt>
                <c:pt idx="6">
                  <c:v>6.0</c:v>
                </c:pt>
                <c:pt idx="7">
                  <c:v>6.0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D-BD86-455E-9C8F-A06DE35B2127}"/>
            </c:ext>
          </c:extLst>
        </c:ser>
        <c:ser>
          <c:idx val="14"/>
          <c:order val="14"/>
          <c:tx>
            <c:strRef>
              <c:f>Data!$J$26</c:f>
              <c:strCache>
                <c:ptCount val="1"/>
                <c:pt idx="0">
                  <c:v>May-23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Data!$K$26:$R$26</c:f>
              <c:numCache>
                <c:formatCode>General</c:formatCode>
                <c:ptCount val="8"/>
                <c:pt idx="0">
                  <c:v>193.0</c:v>
                </c:pt>
                <c:pt idx="1">
                  <c:v>15.0</c:v>
                </c:pt>
                <c:pt idx="2">
                  <c:v>98.0</c:v>
                </c:pt>
                <c:pt idx="3">
                  <c:v>68.0</c:v>
                </c:pt>
                <c:pt idx="4">
                  <c:v>50.0</c:v>
                </c:pt>
                <c:pt idx="5">
                  <c:v>20.0</c:v>
                </c:pt>
                <c:pt idx="6">
                  <c:v>4.0</c:v>
                </c:pt>
                <c:pt idx="7">
                  <c:v>7.0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E-BD86-455E-9C8F-A06DE35B2127}"/>
            </c:ext>
          </c:extLst>
        </c:ser>
        <c:ser>
          <c:idx val="15"/>
          <c:order val="15"/>
          <c:tx>
            <c:strRef>
              <c:f>Data!$J$27</c:f>
              <c:strCache>
                <c:ptCount val="1"/>
                <c:pt idx="0">
                  <c:v>Oct-23</c:v>
                </c:pt>
              </c:strCache>
            </c:strRef>
          </c:tx>
          <c:spPr>
            <a:solidFill>
              <a:schemeClr val="accent4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Data!$K$27:$R$27</c:f>
              <c:numCache>
                <c:formatCode>General</c:formatCode>
                <c:ptCount val="8"/>
                <c:pt idx="0">
                  <c:v>198.0</c:v>
                </c:pt>
                <c:pt idx="1">
                  <c:v>22.0</c:v>
                </c:pt>
                <c:pt idx="2">
                  <c:v>99.0</c:v>
                </c:pt>
                <c:pt idx="3">
                  <c:v>64.0</c:v>
                </c:pt>
                <c:pt idx="4">
                  <c:v>43.0</c:v>
                </c:pt>
                <c:pt idx="5">
                  <c:v>16.0</c:v>
                </c:pt>
                <c:pt idx="6">
                  <c:v>8.0</c:v>
                </c:pt>
                <c:pt idx="7">
                  <c:v>4.0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F-BD86-455E-9C8F-A06DE35B2127}"/>
            </c:ext>
          </c:extLst>
        </c:ser>
        <c:ser>
          <c:idx val="16"/>
          <c:order val="16"/>
          <c:tx>
            <c:strRef>
              <c:f>Data!$J$28</c:f>
              <c:strCache>
                <c:ptCount val="1"/>
                <c:pt idx="0">
                  <c:v>May-24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Data!$K$11:$R$11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Data!$K$28:$R$28</c:f>
              <c:numCache>
                <c:formatCode>General</c:formatCode>
                <c:ptCount val="8"/>
                <c:pt idx="0">
                  <c:v>214.0</c:v>
                </c:pt>
                <c:pt idx="1">
                  <c:v>23.0</c:v>
                </c:pt>
                <c:pt idx="2">
                  <c:v>88.0</c:v>
                </c:pt>
                <c:pt idx="3">
                  <c:v>45.0</c:v>
                </c:pt>
                <c:pt idx="4">
                  <c:v>39.0</c:v>
                </c:pt>
                <c:pt idx="5">
                  <c:v>13.0</c:v>
                </c:pt>
                <c:pt idx="6">
                  <c:v>8.0</c:v>
                </c:pt>
                <c:pt idx="7">
                  <c:v>4.0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BD86-455E-9C8F-A06DE35B21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34317640"/>
        <c:axId val="-2134314456"/>
        <c:extLst xmlns:c16r2="http://schemas.microsoft.com/office/drawing/2015/06/chart"/>
      </c:barChart>
      <c:catAx>
        <c:axId val="-2134317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-2134314456"/>
        <c:crosses val="autoZero"/>
        <c:auto val="1"/>
        <c:lblAlgn val="ctr"/>
        <c:lblOffset val="100"/>
        <c:noMultiLvlLbl val="0"/>
      </c:catAx>
      <c:valAx>
        <c:axId val="-2134314456"/>
        <c:scaling>
          <c:orientation val="minMax"/>
          <c:max val="20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-2134317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October 2023 &amp; May 2024 Combined Results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blipFill rotWithShape="1">
              <a:blip xmlns:r="http://schemas.openxmlformats.org/officeDocument/2006/relationships" r:embed="rId2">
                <a:duotone>
                  <a:schemeClr val="accent1">
                    <a:tint val="80000"/>
                    <a:satMod val="135000"/>
                  </a:schemeClr>
                  <a:schemeClr val="accent1">
                    <a:shade val="80000"/>
                    <a:satMod val="150000"/>
                  </a:schemeClr>
                </a:duotone>
              </a:blip>
              <a:tile tx="0" ty="0" sx="65000" sy="65000" flip="none" algn="tl"/>
            </a:blipFill>
            <a:ln>
              <a:noFil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Data!$A$158:$A$165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Data!$B$158:$B$165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5D2-45DB-AAA1-B6BE143465AF}"/>
            </c:ext>
          </c:extLst>
        </c:ser>
        <c:ser>
          <c:idx val="1"/>
          <c:order val="1"/>
          <c:spPr>
            <a:blipFill rotWithShape="1">
              <a:blip xmlns:r="http://schemas.openxmlformats.org/officeDocument/2006/relationships" r:embed="rId2">
                <a:duotone>
                  <a:schemeClr val="accent2">
                    <a:tint val="80000"/>
                    <a:satMod val="135000"/>
                  </a:schemeClr>
                  <a:schemeClr val="accent2">
                    <a:shade val="80000"/>
                    <a:satMod val="150000"/>
                  </a:schemeClr>
                </a:duotone>
              </a:blip>
              <a:tile tx="0" ty="0" sx="65000" sy="65000" flip="none" algn="tl"/>
            </a:blipFill>
            <a:ln>
              <a:noFil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Data!$A$158:$A$165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Data!$C$158:$C$165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5D2-45DB-AAA1-B6BE143465AF}"/>
            </c:ext>
          </c:extLst>
        </c:ser>
        <c:ser>
          <c:idx val="2"/>
          <c:order val="2"/>
          <c:tx>
            <c:v>No of Candidates</c:v>
          </c:tx>
          <c:spPr>
            <a:blipFill rotWithShape="1">
              <a:blip xmlns:r="http://schemas.openxmlformats.org/officeDocument/2006/relationships" r:embed="rId2">
                <a:duotone>
                  <a:schemeClr val="accent3">
                    <a:tint val="80000"/>
                    <a:satMod val="135000"/>
                  </a:schemeClr>
                  <a:schemeClr val="accent3">
                    <a:shade val="80000"/>
                    <a:satMod val="150000"/>
                  </a:schemeClr>
                </a:duotone>
              </a:blip>
              <a:tile tx="0" ty="0" sx="65000" sy="65000" flip="none" algn="tl"/>
            </a:blipFill>
            <a:ln>
              <a:noFil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Data!$A$158:$A$165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Data!$D$158:$D$165</c:f>
              <c:numCache>
                <c:formatCode>_-* #,##0_-;\-* #,##0_-;_-* "-"??_-;_-@_-</c:formatCode>
                <c:ptCount val="8"/>
                <c:pt idx="0">
                  <c:v>412.0</c:v>
                </c:pt>
                <c:pt idx="1">
                  <c:v>45.0</c:v>
                </c:pt>
                <c:pt idx="2">
                  <c:v>187.0</c:v>
                </c:pt>
                <c:pt idx="3">
                  <c:v>109.0</c:v>
                </c:pt>
                <c:pt idx="4">
                  <c:v>82.0</c:v>
                </c:pt>
                <c:pt idx="5">
                  <c:v>29.0</c:v>
                </c:pt>
                <c:pt idx="6">
                  <c:v>16.0</c:v>
                </c:pt>
                <c:pt idx="7">
                  <c:v>8.0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5D2-45DB-AAA1-B6BE143465AF}"/>
            </c:ext>
          </c:extLst>
        </c:ser>
        <c:ser>
          <c:idx val="3"/>
          <c:order val="3"/>
          <c:tx>
            <c:v>Pass</c:v>
          </c:tx>
          <c:spPr>
            <a:blipFill rotWithShape="1">
              <a:blip xmlns:r="http://schemas.openxmlformats.org/officeDocument/2006/relationships" r:embed="rId2">
                <a:duotone>
                  <a:schemeClr val="accent4">
                    <a:tint val="80000"/>
                    <a:satMod val="135000"/>
                  </a:schemeClr>
                  <a:schemeClr val="accent4">
                    <a:shade val="80000"/>
                    <a:satMod val="150000"/>
                  </a:schemeClr>
                </a:duotone>
              </a:blip>
              <a:tile tx="0" ty="0" sx="65000" sy="65000" flip="none" algn="tl"/>
            </a:blipFill>
            <a:ln>
              <a:noFill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0.0157004830917874"/>
                  <c:y val="0.01591089896579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D2-45DB-AAA1-B6BE143465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Data!$A$158:$A$165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Data!$E$158:$E$165</c:f>
              <c:numCache>
                <c:formatCode>_-* #,##0_-;\-* #,##0_-;_-* "-"??_-;_-@_-</c:formatCode>
                <c:ptCount val="8"/>
                <c:pt idx="0">
                  <c:v>34.0</c:v>
                </c:pt>
                <c:pt idx="1">
                  <c:v>6.0</c:v>
                </c:pt>
                <c:pt idx="2">
                  <c:v>17.0</c:v>
                </c:pt>
                <c:pt idx="3">
                  <c:v>29.0</c:v>
                </c:pt>
                <c:pt idx="4">
                  <c:v>15.0</c:v>
                </c:pt>
                <c:pt idx="5">
                  <c:v>0.0</c:v>
                </c:pt>
                <c:pt idx="6">
                  <c:v>8.0</c:v>
                </c:pt>
                <c:pt idx="7">
                  <c:v>4.0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5D2-45DB-AAA1-B6BE143465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2136742744"/>
        <c:axId val="-2136749064"/>
      </c:barChart>
      <c:lineChart>
        <c:grouping val="standard"/>
        <c:varyColors val="0"/>
        <c:ser>
          <c:idx val="4"/>
          <c:order val="4"/>
          <c:tx>
            <c:v>%</c:v>
          </c:tx>
          <c:spPr>
            <a:ln w="31750" cap="rnd">
              <a:solidFill>
                <a:schemeClr val="accent5"/>
              </a:solidFill>
              <a:round/>
            </a:ln>
            <a:effectLst>
              <a:outerShdw blurRad="38100" dist="25400" dir="5400000" rotWithShape="0">
                <a:srgbClr val="000000">
                  <a:alpha val="50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0.00593221361685389"/>
                  <c:y val="-0.041816442439507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D2-45DB-AAA1-B6BE143465AF}"/>
                </c:ext>
              </c:extLst>
            </c:dLbl>
            <c:dLbl>
              <c:idx val="2"/>
              <c:layout>
                <c:manualLayout>
                  <c:x val="-0.00458785043173955"/>
                  <c:y val="-0.063749585001158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5D2-45DB-AAA1-B6BE143465AF}"/>
                </c:ext>
              </c:extLst>
            </c:dLbl>
            <c:dLbl>
              <c:idx val="5"/>
              <c:layout>
                <c:manualLayout>
                  <c:x val="0.00885624160673116"/>
                  <c:y val="-0.056100439799297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D2-45DB-AAA1-B6BE143465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Data!$A$158:$A$165</c:f>
              <c:strCache>
                <c:ptCount val="8"/>
                <c:pt idx="0">
                  <c:v>SCO Met</c:v>
                </c:pt>
                <c:pt idx="1">
                  <c:v>SCO Coal</c:v>
                </c:pt>
                <c:pt idx="2">
                  <c:v>RMC P1</c:v>
                </c:pt>
                <c:pt idx="3">
                  <c:v>RMC P2</c:v>
                </c:pt>
                <c:pt idx="4">
                  <c:v>RMC P3.1 (Hardrock)</c:v>
                </c:pt>
                <c:pt idx="5">
                  <c:v>RMC P3.2 (Coal)</c:v>
                </c:pt>
                <c:pt idx="6">
                  <c:v>RMC P3.3 (Massive)</c:v>
                </c:pt>
                <c:pt idx="7">
                  <c:v>RMC P3.4 (Surface)</c:v>
                </c:pt>
              </c:strCache>
            </c:strRef>
          </c:cat>
          <c:val>
            <c:numRef>
              <c:f>Data!$F$158:$F$165</c:f>
              <c:numCache>
                <c:formatCode>0%</c:formatCode>
                <c:ptCount val="8"/>
                <c:pt idx="0">
                  <c:v>0.0825242718446602</c:v>
                </c:pt>
                <c:pt idx="1">
                  <c:v>0.133333333333333</c:v>
                </c:pt>
                <c:pt idx="2">
                  <c:v>0.0909090909090909</c:v>
                </c:pt>
                <c:pt idx="3">
                  <c:v>0.26605504587156</c:v>
                </c:pt>
                <c:pt idx="4">
                  <c:v>0.182926829268293</c:v>
                </c:pt>
                <c:pt idx="5">
                  <c:v>0.0</c:v>
                </c:pt>
                <c:pt idx="6">
                  <c:v>0.5</c:v>
                </c:pt>
                <c:pt idx="7">
                  <c:v>0.5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35D2-45DB-AAA1-B6BE143465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2136762296"/>
        <c:axId val="-2136756008"/>
      </c:lineChart>
      <c:catAx>
        <c:axId val="-21367427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Paper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6749064"/>
        <c:crosses val="autoZero"/>
        <c:auto val="1"/>
        <c:lblAlgn val="ctr"/>
        <c:lblOffset val="100"/>
        <c:noMultiLvlLbl val="0"/>
      </c:catAx>
      <c:valAx>
        <c:axId val="-2136749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6742744"/>
        <c:crosses val="autoZero"/>
        <c:crossBetween val="between"/>
      </c:valAx>
      <c:valAx>
        <c:axId val="-213675600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Pass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6762296"/>
        <c:crosses val="max"/>
        <c:crossBetween val="between"/>
      </c:valAx>
      <c:catAx>
        <c:axId val="-2136762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1367560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en-ZA"/>
              <a:t>Certificates issued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Data!$E$2:$F$2</c:f>
              <c:strCache>
                <c:ptCount val="2"/>
                <c:pt idx="0">
                  <c:v>SCO Certificates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Data!$G$1:$O$1</c:f>
              <c:numCache>
                <c:formatCode>General</c:formatCode>
                <c:ptCount val="9"/>
                <c:pt idx="0">
                  <c:v>2016.0</c:v>
                </c:pt>
                <c:pt idx="1">
                  <c:v>2017.0</c:v>
                </c:pt>
                <c:pt idx="2">
                  <c:v>2018.0</c:v>
                </c:pt>
                <c:pt idx="3">
                  <c:v>2019.0</c:v>
                </c:pt>
                <c:pt idx="4">
                  <c:v>2020.0</c:v>
                </c:pt>
                <c:pt idx="5">
                  <c:v>2021.0</c:v>
                </c:pt>
                <c:pt idx="6">
                  <c:v>2022.0</c:v>
                </c:pt>
                <c:pt idx="7">
                  <c:v>2023.0</c:v>
                </c:pt>
                <c:pt idx="8">
                  <c:v>2024.0</c:v>
                </c:pt>
              </c:numCache>
            </c:numRef>
          </c:cat>
          <c:val>
            <c:numRef>
              <c:f>Data!$G$2:$O$2</c:f>
              <c:numCache>
                <c:formatCode>General</c:formatCode>
                <c:ptCount val="9"/>
                <c:pt idx="0">
                  <c:v>82.0</c:v>
                </c:pt>
                <c:pt idx="1">
                  <c:v>72.0</c:v>
                </c:pt>
                <c:pt idx="2">
                  <c:v>33.0</c:v>
                </c:pt>
                <c:pt idx="3">
                  <c:v>42.0</c:v>
                </c:pt>
                <c:pt idx="4">
                  <c:v>24.0</c:v>
                </c:pt>
                <c:pt idx="5">
                  <c:v>22.0</c:v>
                </c:pt>
                <c:pt idx="6">
                  <c:v>63.0</c:v>
                </c:pt>
                <c:pt idx="7">
                  <c:v>51.0</c:v>
                </c:pt>
                <c:pt idx="8">
                  <c:v>24.0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A23-4130-A066-C0215CFC56A4}"/>
            </c:ext>
          </c:extLst>
        </c:ser>
        <c:ser>
          <c:idx val="1"/>
          <c:order val="1"/>
          <c:tx>
            <c:strRef>
              <c:f>Data!$E$3:$F$3</c:f>
              <c:strCache>
                <c:ptCount val="2"/>
                <c:pt idx="0">
                  <c:v>RMC Certificates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Data!$G$1:$O$1</c:f>
              <c:numCache>
                <c:formatCode>General</c:formatCode>
                <c:ptCount val="9"/>
                <c:pt idx="0">
                  <c:v>2016.0</c:v>
                </c:pt>
                <c:pt idx="1">
                  <c:v>2017.0</c:v>
                </c:pt>
                <c:pt idx="2">
                  <c:v>2018.0</c:v>
                </c:pt>
                <c:pt idx="3">
                  <c:v>2019.0</c:v>
                </c:pt>
                <c:pt idx="4">
                  <c:v>2020.0</c:v>
                </c:pt>
                <c:pt idx="5">
                  <c:v>2021.0</c:v>
                </c:pt>
                <c:pt idx="6">
                  <c:v>2022.0</c:v>
                </c:pt>
                <c:pt idx="7">
                  <c:v>2023.0</c:v>
                </c:pt>
                <c:pt idx="8">
                  <c:v>2024.0</c:v>
                </c:pt>
              </c:numCache>
            </c:numRef>
          </c:cat>
          <c:val>
            <c:numRef>
              <c:f>Data!$G$3:$O$3</c:f>
              <c:numCache>
                <c:formatCode>General</c:formatCode>
                <c:ptCount val="9"/>
                <c:pt idx="0">
                  <c:v>19.0</c:v>
                </c:pt>
                <c:pt idx="1">
                  <c:v>17.0</c:v>
                </c:pt>
                <c:pt idx="2">
                  <c:v>31.0</c:v>
                </c:pt>
                <c:pt idx="3">
                  <c:v>14.0</c:v>
                </c:pt>
                <c:pt idx="4">
                  <c:v>11.0</c:v>
                </c:pt>
                <c:pt idx="5">
                  <c:v>17.0</c:v>
                </c:pt>
                <c:pt idx="6">
                  <c:v>14.0</c:v>
                </c:pt>
                <c:pt idx="7">
                  <c:v>10.0</c:v>
                </c:pt>
                <c:pt idx="8">
                  <c:v>7.0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A23-4130-A066-C0215CFC56A4}"/>
            </c:ext>
          </c:extLst>
        </c:ser>
        <c:ser>
          <c:idx val="2"/>
          <c:order val="2"/>
          <c:tx>
            <c:strRef>
              <c:f>Data!$E$4:$F$4</c:f>
              <c:strCache>
                <c:ptCount val="2"/>
                <c:pt idx="0">
                  <c:v>AREC Certificates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Data!$G$1:$O$1</c:f>
              <c:numCache>
                <c:formatCode>General</c:formatCode>
                <c:ptCount val="9"/>
                <c:pt idx="0">
                  <c:v>2016.0</c:v>
                </c:pt>
                <c:pt idx="1">
                  <c:v>2017.0</c:v>
                </c:pt>
                <c:pt idx="2">
                  <c:v>2018.0</c:v>
                </c:pt>
                <c:pt idx="3">
                  <c:v>2019.0</c:v>
                </c:pt>
                <c:pt idx="4">
                  <c:v>2020.0</c:v>
                </c:pt>
                <c:pt idx="5">
                  <c:v>2021.0</c:v>
                </c:pt>
                <c:pt idx="6">
                  <c:v>2022.0</c:v>
                </c:pt>
                <c:pt idx="7">
                  <c:v>2023.0</c:v>
                </c:pt>
                <c:pt idx="8">
                  <c:v>2024.0</c:v>
                </c:pt>
              </c:numCache>
            </c:numRef>
          </c:cat>
          <c:val>
            <c:numRef>
              <c:f>Data!$G$4:$O$4</c:f>
              <c:numCache>
                <c:formatCode>General</c:formatCode>
                <c:ptCount val="9"/>
                <c:pt idx="0">
                  <c:v>6.0</c:v>
                </c:pt>
                <c:pt idx="1">
                  <c:v>3.0</c:v>
                </c:pt>
                <c:pt idx="2">
                  <c:v>12.0</c:v>
                </c:pt>
                <c:pt idx="3">
                  <c:v>3.0</c:v>
                </c:pt>
                <c:pt idx="4">
                  <c:v>1.0</c:v>
                </c:pt>
                <c:pt idx="5">
                  <c:v>2.0</c:v>
                </c:pt>
                <c:pt idx="6">
                  <c:v>3.0</c:v>
                </c:pt>
                <c:pt idx="7">
                  <c:v>2.0</c:v>
                </c:pt>
                <c:pt idx="8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A23-4130-A066-C0215CFC56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34290264"/>
        <c:axId val="-2134286760"/>
        <c:axId val="0"/>
      </c:bar3DChart>
      <c:catAx>
        <c:axId val="-2134290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4286760"/>
        <c:crosses val="autoZero"/>
        <c:auto val="0"/>
        <c:lblAlgn val="ctr"/>
        <c:lblOffset val="100"/>
        <c:noMultiLvlLbl val="0"/>
      </c:catAx>
      <c:valAx>
        <c:axId val="-2134286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2134290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ZA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Oct 2023 SCO </a:t>
            </a:r>
            <a:r>
              <a:rPr lang="en-ZA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</a:t>
            </a:r>
            <a:r>
              <a:rPr lang="en-ZA" sz="16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Exam Results</a:t>
            </a:r>
            <a:endParaRPr lang="en-ZA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345252695624504"/>
          <c:y val="0.0685550679873014"/>
        </c:manualLayout>
      </c:layout>
      <c:overlay val="0"/>
      <c:spPr>
        <a:solidFill>
          <a:srgbClr val="FFFFFF"/>
        </a:solidFill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609797109346322"/>
          <c:y val="0.111226935796875"/>
          <c:w val="0.843172315112239"/>
          <c:h val="0.78153729617111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'Updated SCO Upload'!$M$2</c:f>
              <c:strCache>
                <c:ptCount val="1"/>
                <c:pt idx="0">
                  <c:v>Candidates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0.00547045951859956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DB-44D5-A14E-BC2F388EE5D0}"/>
                </c:ext>
              </c:extLst>
            </c:dLbl>
            <c:dLbl>
              <c:idx val="2"/>
              <c:layout>
                <c:manualLayout>
                  <c:x val="0.00547045951859956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DB-44D5-A14E-BC2F388EE5D0}"/>
                </c:ext>
              </c:extLst>
            </c:dLbl>
            <c:dLbl>
              <c:idx val="3"/>
              <c:layout>
                <c:manualLayout>
                  <c:x val="0.00182348650619985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3DB-44D5-A14E-BC2F388EE5D0}"/>
                </c:ext>
              </c:extLst>
            </c:dLbl>
            <c:dLbl>
              <c:idx val="4"/>
              <c:layout>
                <c:manualLayout>
                  <c:x val="0.00364697301239964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DB-44D5-A14E-BC2F388EE5D0}"/>
                </c:ext>
              </c:extLst>
            </c:dLbl>
            <c:dLbl>
              <c:idx val="5"/>
              <c:layout>
                <c:manualLayout>
                  <c:x val="0.00364697301239964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3DB-44D5-A14E-BC2F388EE5D0}"/>
                </c:ext>
              </c:extLst>
            </c:dLbl>
            <c:dLbl>
              <c:idx val="6"/>
              <c:layout>
                <c:manualLayout>
                  <c:x val="0.00547045951859943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3DB-44D5-A14E-BC2F388EE5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'Updated SCO Upload'!$L$3:$L$10</c:f>
              <c:strCache>
                <c:ptCount val="8"/>
                <c:pt idx="0">
                  <c:v>Overall</c:v>
                </c:pt>
                <c:pt idx="1">
                  <c:v>Coal</c:v>
                </c:pt>
                <c:pt idx="2">
                  <c:v>Eastern Bushveld</c:v>
                </c:pt>
                <c:pt idx="3">
                  <c:v>FreeVaal-Gauteng</c:v>
                </c:pt>
                <c:pt idx="4">
                  <c:v>Massive Mining</c:v>
                </c:pt>
                <c:pt idx="5">
                  <c:v>Northern Cape - Met</c:v>
                </c:pt>
                <c:pt idx="6">
                  <c:v>Western Bushveld</c:v>
                </c:pt>
                <c:pt idx="7">
                  <c:v>Open Pit</c:v>
                </c:pt>
              </c:strCache>
            </c:strRef>
          </c:cat>
          <c:val>
            <c:numRef>
              <c:f>'Updated SCO Upload'!$M$3:$M$10</c:f>
              <c:numCache>
                <c:formatCode>General</c:formatCode>
                <c:ptCount val="8"/>
                <c:pt idx="0">
                  <c:v>69.0</c:v>
                </c:pt>
                <c:pt idx="1">
                  <c:v>4.0</c:v>
                </c:pt>
                <c:pt idx="2">
                  <c:v>19.0</c:v>
                </c:pt>
                <c:pt idx="3">
                  <c:v>8.0</c:v>
                </c:pt>
                <c:pt idx="4">
                  <c:v>5.0</c:v>
                </c:pt>
                <c:pt idx="5">
                  <c:v>6.0</c:v>
                </c:pt>
                <c:pt idx="6">
                  <c:v>26.0</c:v>
                </c:pt>
                <c:pt idx="7">
                  <c:v>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3DB-44D5-A14E-BC2F388EE5D0}"/>
            </c:ext>
          </c:extLst>
        </c:ser>
        <c:ser>
          <c:idx val="1"/>
          <c:order val="1"/>
          <c:tx>
            <c:strRef>
              <c:f>'Updated SCO Upload'!$N$2</c:f>
              <c:strCache>
                <c:ptCount val="1"/>
                <c:pt idx="0">
                  <c:v>Passed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0911743253099927"/>
                  <c:y val="0.002679528403001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DB-44D5-A14E-BC2F388EE5D0}"/>
                </c:ext>
              </c:extLst>
            </c:dLbl>
            <c:dLbl>
              <c:idx val="1"/>
              <c:layout>
                <c:manualLayout>
                  <c:x val="0.00547045951859956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3DB-44D5-A14E-BC2F388EE5D0}"/>
                </c:ext>
              </c:extLst>
            </c:dLbl>
            <c:dLbl>
              <c:idx val="2"/>
              <c:layout>
                <c:manualLayout>
                  <c:x val="0.00729394602479935"/>
                  <c:y val="0.002679528403001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3DB-44D5-A14E-BC2F388EE5D0}"/>
                </c:ext>
              </c:extLst>
            </c:dLbl>
            <c:dLbl>
              <c:idx val="3"/>
              <c:layout>
                <c:manualLayout>
                  <c:x val="0.00911743253099927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3DB-44D5-A14E-BC2F388EE5D0}"/>
                </c:ext>
              </c:extLst>
            </c:dLbl>
            <c:dLbl>
              <c:idx val="4"/>
              <c:layout>
                <c:manualLayout>
                  <c:x val="0.00729394602479942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3DB-44D5-A14E-BC2F388EE5D0}"/>
                </c:ext>
              </c:extLst>
            </c:dLbl>
            <c:dLbl>
              <c:idx val="5"/>
              <c:layout>
                <c:manualLayout>
                  <c:x val="0.00729394602479942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3DB-44D5-A14E-BC2F388EE5D0}"/>
                </c:ext>
              </c:extLst>
            </c:dLbl>
            <c:dLbl>
              <c:idx val="6"/>
              <c:layout>
                <c:manualLayout>
                  <c:x val="0.00364697301239971"/>
                  <c:y val="0.002679528403000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3DB-44D5-A14E-BC2F388EE5D0}"/>
                </c:ext>
              </c:extLst>
            </c:dLbl>
            <c:dLbl>
              <c:idx val="7"/>
              <c:layout>
                <c:manualLayout>
                  <c:x val="0.00547045951859943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3DB-44D5-A14E-BC2F388EE5D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'Updated SCO Upload'!$L$3:$L$10</c:f>
              <c:strCache>
                <c:ptCount val="8"/>
                <c:pt idx="0">
                  <c:v>Overall</c:v>
                </c:pt>
                <c:pt idx="1">
                  <c:v>Coal</c:v>
                </c:pt>
                <c:pt idx="2">
                  <c:v>Eastern Bushveld</c:v>
                </c:pt>
                <c:pt idx="3">
                  <c:v>FreeVaal-Gauteng</c:v>
                </c:pt>
                <c:pt idx="4">
                  <c:v>Massive Mining</c:v>
                </c:pt>
                <c:pt idx="5">
                  <c:v>Northern Cape - Met</c:v>
                </c:pt>
                <c:pt idx="6">
                  <c:v>Western Bushveld</c:v>
                </c:pt>
                <c:pt idx="7">
                  <c:v>Open Pit</c:v>
                </c:pt>
              </c:strCache>
            </c:strRef>
          </c:cat>
          <c:val>
            <c:numRef>
              <c:f>'Updated SCO Upload'!$N$3:$N$10</c:f>
              <c:numCache>
                <c:formatCode>General</c:formatCode>
                <c:ptCount val="8"/>
                <c:pt idx="0">
                  <c:v>21.0</c:v>
                </c:pt>
                <c:pt idx="1">
                  <c:v>0.0</c:v>
                </c:pt>
                <c:pt idx="2">
                  <c:v>2.0</c:v>
                </c:pt>
                <c:pt idx="3">
                  <c:v>5.0</c:v>
                </c:pt>
                <c:pt idx="4">
                  <c:v>4.0</c:v>
                </c:pt>
                <c:pt idx="5">
                  <c:v>1.0</c:v>
                </c:pt>
                <c:pt idx="6">
                  <c:v>8.0</c:v>
                </c:pt>
                <c:pt idx="7">
                  <c:v>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13DB-44D5-A14E-BC2F388EE5D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4112952"/>
        <c:axId val="-2134109160"/>
        <c:axId val="0"/>
      </c:bar3DChart>
      <c:catAx>
        <c:axId val="-2134112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109160"/>
        <c:crosses val="autoZero"/>
        <c:auto val="1"/>
        <c:lblAlgn val="ctr"/>
        <c:lblOffset val="100"/>
        <c:noMultiLvlLbl val="0"/>
      </c:catAx>
      <c:valAx>
        <c:axId val="-2134109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Number of Candidates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4112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ZA"/>
              <a:t>May 2024 SCO Prac Exam Results</a:t>
            </a:r>
          </a:p>
        </c:rich>
      </c:tx>
      <c:layout>
        <c:manualLayout>
          <c:xMode val="edge"/>
          <c:yMode val="edge"/>
          <c:x val="0.319916923677757"/>
          <c:y val="0.123258306538049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'Updated SCO Upload'!$P$2</c:f>
              <c:strCache>
                <c:ptCount val="1"/>
                <c:pt idx="0">
                  <c:v>Candidates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'Updated SCO Upload'!$L$3:$L$10</c:f>
              <c:strCache>
                <c:ptCount val="8"/>
                <c:pt idx="0">
                  <c:v>Overall</c:v>
                </c:pt>
                <c:pt idx="1">
                  <c:v>Coal</c:v>
                </c:pt>
                <c:pt idx="2">
                  <c:v>Eastern Bushveld</c:v>
                </c:pt>
                <c:pt idx="3">
                  <c:v>FreeVaal-Gauteng</c:v>
                </c:pt>
                <c:pt idx="4">
                  <c:v>Massive Mining</c:v>
                </c:pt>
                <c:pt idx="5">
                  <c:v>Northern Cape - Met</c:v>
                </c:pt>
                <c:pt idx="6">
                  <c:v>Western Bushveld</c:v>
                </c:pt>
                <c:pt idx="7">
                  <c:v>Open Pit</c:v>
                </c:pt>
              </c:strCache>
            </c:strRef>
          </c:cat>
          <c:val>
            <c:numRef>
              <c:f>'Updated SCO Upload'!$P$3:$P$10</c:f>
              <c:numCache>
                <c:formatCode>General</c:formatCode>
                <c:ptCount val="8"/>
                <c:pt idx="0">
                  <c:v>51.0</c:v>
                </c:pt>
                <c:pt idx="1">
                  <c:v>6.0</c:v>
                </c:pt>
                <c:pt idx="2">
                  <c:v>16.0</c:v>
                </c:pt>
                <c:pt idx="3">
                  <c:v>7.0</c:v>
                </c:pt>
                <c:pt idx="4">
                  <c:v>4.0</c:v>
                </c:pt>
                <c:pt idx="5">
                  <c:v>4.0</c:v>
                </c:pt>
                <c:pt idx="6">
                  <c:v>14.0</c:v>
                </c:pt>
                <c:pt idx="7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876-47B0-BC51-A3AF718AEFF2}"/>
            </c:ext>
          </c:extLst>
        </c:ser>
        <c:ser>
          <c:idx val="1"/>
          <c:order val="1"/>
          <c:tx>
            <c:strRef>
              <c:f>'Updated SCO Upload'!$Q$2</c:f>
              <c:strCache>
                <c:ptCount val="1"/>
                <c:pt idx="0">
                  <c:v>Passed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0547045951859956"/>
                  <c:y val="-0.003269024651661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76-47B0-BC51-A3AF718AEFF2}"/>
                </c:ext>
              </c:extLst>
            </c:dLbl>
            <c:dLbl>
              <c:idx val="1"/>
              <c:layout>
                <c:manualLayout>
                  <c:x val="0.00547045951859956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76-47B0-BC51-A3AF718AEFF2}"/>
                </c:ext>
              </c:extLst>
            </c:dLbl>
            <c:dLbl>
              <c:idx val="2"/>
              <c:layout>
                <c:manualLayout>
                  <c:x val="0.00547045951859956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76-47B0-BC51-A3AF718AEFF2}"/>
                </c:ext>
              </c:extLst>
            </c:dLbl>
            <c:dLbl>
              <c:idx val="3"/>
              <c:layout>
                <c:manualLayout>
                  <c:x val="0.00547045951859956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876-47B0-BC51-A3AF718AEFF2}"/>
                </c:ext>
              </c:extLst>
            </c:dLbl>
            <c:dLbl>
              <c:idx val="6"/>
              <c:layout>
                <c:manualLayout>
                  <c:x val="0.00547045951859956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876-47B0-BC51-A3AF718AEF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'Updated SCO Upload'!$L$3:$L$10</c:f>
              <c:strCache>
                <c:ptCount val="8"/>
                <c:pt idx="0">
                  <c:v>Overall</c:v>
                </c:pt>
                <c:pt idx="1">
                  <c:v>Coal</c:v>
                </c:pt>
                <c:pt idx="2">
                  <c:v>Eastern Bushveld</c:v>
                </c:pt>
                <c:pt idx="3">
                  <c:v>FreeVaal-Gauteng</c:v>
                </c:pt>
                <c:pt idx="4">
                  <c:v>Massive Mining</c:v>
                </c:pt>
                <c:pt idx="5">
                  <c:v>Northern Cape - Met</c:v>
                </c:pt>
                <c:pt idx="6">
                  <c:v>Western Bushveld</c:v>
                </c:pt>
                <c:pt idx="7">
                  <c:v>Open Pit</c:v>
                </c:pt>
              </c:strCache>
            </c:strRef>
          </c:cat>
          <c:val>
            <c:numRef>
              <c:f>'Updated SCO Upload'!$Q$3:$Q$10</c:f>
              <c:numCache>
                <c:formatCode>General</c:formatCode>
                <c:ptCount val="8"/>
                <c:pt idx="0">
                  <c:v>24.0</c:v>
                </c:pt>
                <c:pt idx="1">
                  <c:v>4.0</c:v>
                </c:pt>
                <c:pt idx="2">
                  <c:v>2.0</c:v>
                </c:pt>
                <c:pt idx="3">
                  <c:v>2.0</c:v>
                </c:pt>
                <c:pt idx="4">
                  <c:v>4.0</c:v>
                </c:pt>
                <c:pt idx="5">
                  <c:v>4.0</c:v>
                </c:pt>
                <c:pt idx="6">
                  <c:v>8.0</c:v>
                </c:pt>
                <c:pt idx="7">
                  <c:v>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876-47B0-BC51-A3AF718AEFF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4004232"/>
        <c:axId val="-2134000456"/>
        <c:axId val="0"/>
      </c:bar3DChart>
      <c:catAx>
        <c:axId val="-2134004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-2134000456"/>
        <c:crosses val="autoZero"/>
        <c:auto val="1"/>
        <c:lblAlgn val="ctr"/>
        <c:lblOffset val="100"/>
        <c:noMultiLvlLbl val="0"/>
      </c:catAx>
      <c:valAx>
        <c:axId val="-2134000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/>
                  <a:t>Number of Candidates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-2134004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ZA"/>
              <a:t>Oct 2023 - May 2024 SCO Prac Exam Results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'Updated SCO Upload'!$V$2</c:f>
              <c:strCache>
                <c:ptCount val="1"/>
                <c:pt idx="0">
                  <c:v>Candidates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200583515681984"/>
                  <c:y val="-1.228102997558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22-425C-8E21-14FFA640ABC0}"/>
                </c:ext>
              </c:extLst>
            </c:dLbl>
            <c:dLbl>
              <c:idx val="1"/>
              <c:layout>
                <c:manualLayout>
                  <c:x val="0.0218818380743983"/>
                  <c:y val="-4.912411990232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22-425C-8E21-14FFA640ABC0}"/>
                </c:ext>
              </c:extLst>
            </c:dLbl>
            <c:dLbl>
              <c:idx val="2"/>
              <c:layout>
                <c:manualLayout>
                  <c:x val="0.0237053245805981"/>
                  <c:y val="-9.824823980465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22-425C-8E21-14FFA640AB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'Updated SCO Upload'!$U$3:$U$5</c:f>
              <c:strCache>
                <c:ptCount val="3"/>
                <c:pt idx="0">
                  <c:v>Oct 2023 - May 2024</c:v>
                </c:pt>
                <c:pt idx="1">
                  <c:v>Oct 2023</c:v>
                </c:pt>
                <c:pt idx="2">
                  <c:v>May 2024</c:v>
                </c:pt>
              </c:strCache>
            </c:strRef>
          </c:cat>
          <c:val>
            <c:numRef>
              <c:f>'Updated SCO Upload'!$V$3:$V$5</c:f>
              <c:numCache>
                <c:formatCode>General</c:formatCode>
                <c:ptCount val="3"/>
                <c:pt idx="0">
                  <c:v>120.0</c:v>
                </c:pt>
                <c:pt idx="1">
                  <c:v>69.0</c:v>
                </c:pt>
                <c:pt idx="2">
                  <c:v>51.0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E22-425C-8E21-14FFA640ABC0}"/>
            </c:ext>
          </c:extLst>
        </c:ser>
        <c:ser>
          <c:idx val="1"/>
          <c:order val="1"/>
          <c:tx>
            <c:strRef>
              <c:f>'Updated SCO Upload'!$W$2</c:f>
              <c:strCache>
                <c:ptCount val="1"/>
                <c:pt idx="0">
                  <c:v>Passed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164113785557987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22-425C-8E21-14FFA640ABC0}"/>
                </c:ext>
              </c:extLst>
            </c:dLbl>
            <c:dLbl>
              <c:idx val="1"/>
              <c:layout>
                <c:manualLayout>
                  <c:x val="0.012764405543399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22-425C-8E21-14FFA640ABC0}"/>
                </c:ext>
              </c:extLst>
            </c:dLbl>
            <c:dLbl>
              <c:idx val="2"/>
              <c:layout>
                <c:manualLayout>
                  <c:x val="0.0182348650619985"/>
                  <c:y val="0.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E22-425C-8E21-14FFA640ABC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'Updated SCO Upload'!$U$3:$U$5</c:f>
              <c:strCache>
                <c:ptCount val="3"/>
                <c:pt idx="0">
                  <c:v>Oct 2023 - May 2024</c:v>
                </c:pt>
                <c:pt idx="1">
                  <c:v>Oct 2023</c:v>
                </c:pt>
                <c:pt idx="2">
                  <c:v>May 2024</c:v>
                </c:pt>
              </c:strCache>
            </c:strRef>
          </c:cat>
          <c:val>
            <c:numRef>
              <c:f>'Updated SCO Upload'!$W$3:$W$5</c:f>
              <c:numCache>
                <c:formatCode>General</c:formatCode>
                <c:ptCount val="3"/>
                <c:pt idx="0">
                  <c:v>45.0</c:v>
                </c:pt>
                <c:pt idx="1">
                  <c:v>21.0</c:v>
                </c:pt>
                <c:pt idx="2">
                  <c:v>24.0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E22-425C-8E21-14FFA640AB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3895256"/>
        <c:axId val="-2133891480"/>
        <c:axId val="0"/>
      </c:bar3DChart>
      <c:catAx>
        <c:axId val="-2133895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33891480"/>
        <c:crosses val="autoZero"/>
        <c:auto val="1"/>
        <c:lblAlgn val="ctr"/>
        <c:lblOffset val="100"/>
        <c:noMultiLvlLbl val="0"/>
      </c:catAx>
      <c:valAx>
        <c:axId val="-2133891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Number of Candidates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33895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baseline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ZA" sz="2000" b="0" cap="none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ZA" sz="2000" b="0" cap="none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ZA" sz="2000" b="0" cap="none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Branch Ratio</a:t>
            </a:r>
            <a:br>
              <a:rPr lang="en-ZA" sz="2000" b="0" cap="none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ZA" sz="2000" b="0" cap="none" dirty="0">
                <a:solidFill>
                  <a:schemeClr val="tx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(July 2024)</a:t>
            </a:r>
          </a:p>
        </c:rich>
      </c:tx>
      <c:layout>
        <c:manualLayout>
          <c:xMode val="edge"/>
          <c:yMode val="edge"/>
          <c:x val="0.418988526005366"/>
          <c:y val="0.000872117301104267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16D-4CA0-8DC8-916DD96E5A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16D-4CA0-8DC8-916DD96E5A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16D-4CA0-8DC8-916DD96E5AC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16D-4CA0-8DC8-916DD96E5AC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16D-4CA0-8DC8-916DD96E5AC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16D-4CA0-8DC8-916DD96E5AC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16D-4CA0-8DC8-916DD96E5A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Sheet1!$B$7:$B$13</c:f>
              <c:strCache>
                <c:ptCount val="7"/>
                <c:pt idx="0">
                  <c:v>Coal Fields Branch</c:v>
                </c:pt>
                <c:pt idx="1">
                  <c:v>Eastern Bushveld Branch</c:v>
                </c:pt>
                <c:pt idx="2">
                  <c:v>FreeVaal Branch</c:v>
                </c:pt>
                <c:pt idx="3">
                  <c:v>Gauteng Branch</c:v>
                </c:pt>
                <c:pt idx="4">
                  <c:v>Northern Cape Branch</c:v>
                </c:pt>
                <c:pt idx="5">
                  <c:v>International</c:v>
                </c:pt>
                <c:pt idx="6">
                  <c:v>Western Bushveld Branch</c:v>
                </c:pt>
              </c:strCache>
            </c:strRef>
          </c:cat>
          <c:val>
            <c:numRef>
              <c:f>Sheet1!$J$7:$J$13</c:f>
              <c:numCache>
                <c:formatCode>0%</c:formatCode>
                <c:ptCount val="7"/>
                <c:pt idx="0">
                  <c:v>0.0837628865979381</c:v>
                </c:pt>
                <c:pt idx="1">
                  <c:v>0.149484536082474</c:v>
                </c:pt>
                <c:pt idx="2">
                  <c:v>0.0489690721649485</c:v>
                </c:pt>
                <c:pt idx="3">
                  <c:v>0.335051546391753</c:v>
                </c:pt>
                <c:pt idx="4">
                  <c:v>0.0734536082474227</c:v>
                </c:pt>
                <c:pt idx="5">
                  <c:v>0.0425257731958763</c:v>
                </c:pt>
                <c:pt idx="6">
                  <c:v>0.266752577319588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A16D-4CA0-8DC8-916DD96E5AC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ZA" sz="2000" b="0" dirty="0"/>
              <a:t>SANIRE</a:t>
            </a:r>
          </a:p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ZA" sz="2000" b="0" dirty="0"/>
              <a:t>Member age Demographics</a:t>
            </a:r>
          </a:p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ZA" sz="2000" b="0" dirty="0"/>
              <a:t>July 2024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Sheet1!$J$15</c:f>
              <c:strCache>
                <c:ptCount val="1"/>
                <c:pt idx="0">
                  <c:v>31-Jul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40E-45BE-BAB5-39F42E4BDF70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40E-45BE-BAB5-39F42E4BDF70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40E-45BE-BAB5-39F42E4BDF70}"/>
              </c:ext>
            </c:extLst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 w="9525" cap="flat" cmpd="sng" algn="ctr">
                <a:solidFill>
                  <a:schemeClr val="accent1">
                    <a:lumMod val="75000"/>
                  </a:schemeClr>
                </a:solidFill>
                <a:round/>
              </a:ln>
              <a:effectLst/>
              <a:sp3d contourW="9525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40E-45BE-BAB5-39F42E4BDF70}"/>
              </c:ext>
            </c:extLst>
          </c:dPt>
          <c:dLbls>
            <c:spPr>
              <a:solidFill>
                <a:sysClr val="windowText" lastClr="000000">
                  <a:lumMod val="65000"/>
                  <a:lumOff val="35000"/>
                  <a:alpha val="75000"/>
                </a:sys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Sheet1!$B$16:$B$20</c:f>
              <c:strCache>
                <c:ptCount val="5"/>
                <c:pt idx="0">
                  <c:v>20-35 yrs</c:v>
                </c:pt>
                <c:pt idx="1">
                  <c:v>36-50 yrs</c:v>
                </c:pt>
                <c:pt idx="2">
                  <c:v>&gt;51 yrs</c:v>
                </c:pt>
                <c:pt idx="3">
                  <c:v>Unknown</c:v>
                </c:pt>
                <c:pt idx="4">
                  <c:v>Total</c:v>
                </c:pt>
              </c:strCache>
            </c:strRef>
          </c:cat>
          <c:val>
            <c:numRef>
              <c:f>Sheet1!$J$16:$J$20</c:f>
              <c:numCache>
                <c:formatCode>General</c:formatCode>
                <c:ptCount val="5"/>
                <c:pt idx="0">
                  <c:v>284.0</c:v>
                </c:pt>
                <c:pt idx="1">
                  <c:v>294.0</c:v>
                </c:pt>
                <c:pt idx="2">
                  <c:v>136.0</c:v>
                </c:pt>
                <c:pt idx="3">
                  <c:v>62.0</c:v>
                </c:pt>
                <c:pt idx="4">
                  <c:v>776.0</c:v>
                </c:pt>
              </c:numCache>
            </c:numRef>
          </c:val>
          <c:extLst xmlns:c16r2="http://schemas.microsoft.com/office/drawing/2015/06/chart" xmlns:c15="http://schemas.microsoft.com/office/drawing/2012/chart">
            <c:ext xmlns:c16="http://schemas.microsoft.com/office/drawing/2014/chart" uri="{C3380CC4-5D6E-409C-BE32-E72D297353CC}">
              <c16:uniqueId val="{00000009-E40E-45BE-BAB5-39F42E4BD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2124601208"/>
        <c:axId val="2124604584"/>
        <c:axId val="0"/>
        <c:extLst xmlns:c16r2="http://schemas.microsoft.com/office/drawing/2015/06/chart"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Sheet1!$K$15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>
                      <a:alpha val="85000"/>
                    </a:schemeClr>
                  </a:solidFill>
                  <a:ln w="9525" cap="flat" cmpd="sng" algn="ctr">
                    <a:solidFill>
                      <a:schemeClr val="accent2">
                        <a:lumMod val="75000"/>
                      </a:schemeClr>
                    </a:solidFill>
                    <a:round/>
                  </a:ln>
                  <a:effectLst/>
                  <a:sp3d contourW="9525">
                    <a:contourClr>
                      <a:schemeClr val="accent2">
                        <a:lumMod val="75000"/>
                      </a:schemeClr>
                    </a:contourClr>
                  </a:sp3d>
                </c:spPr>
                <c:invertIfNegative val="0"/>
                <c:dLbls>
                  <c:spPr>
                    <a:solidFill>
                      <a:sysClr val="windowText" lastClr="000000">
                        <a:lumMod val="65000"/>
                        <a:lumOff val="35000"/>
                        <a:alpha val="75000"/>
                      </a:sys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Sheet1!$B$16:$B$20</c15:sqref>
                        </c15:formulaRef>
                      </c:ext>
                    </c:extLst>
                    <c:strCache>
                      <c:ptCount val="5"/>
                      <c:pt idx="0">
                        <c:v>20-35 yrs</c:v>
                      </c:pt>
                      <c:pt idx="1">
                        <c:v>36-50 yrs</c:v>
                      </c:pt>
                      <c:pt idx="2">
                        <c:v>&gt;51 yrs</c:v>
                      </c:pt>
                      <c:pt idx="3">
                        <c:v>Unknown</c:v>
                      </c:pt>
                      <c:pt idx="4">
                        <c:v>Total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Sheet1!$K$16:$K$20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A-E40E-45BE-BAB5-39F42E4BDF70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Sheet1!$L$15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3">
                      <a:alpha val="85000"/>
                    </a:schemeClr>
                  </a:solidFill>
                  <a:ln w="9525" cap="flat" cmpd="sng" algn="ctr">
                    <a:solidFill>
                      <a:schemeClr val="accent3">
                        <a:lumMod val="75000"/>
                      </a:schemeClr>
                    </a:solidFill>
                    <a:round/>
                  </a:ln>
                  <a:effectLst/>
                  <a:sp3d contourW="9525">
                    <a:contourClr>
                      <a:schemeClr val="accent3">
                        <a:lumMod val="75000"/>
                      </a:schemeClr>
                    </a:contourClr>
                  </a:sp3d>
                </c:spPr>
                <c:invertIfNegative val="0"/>
                <c:dLbls>
                  <c:spPr>
                    <a:solidFill>
                      <a:sysClr val="windowText" lastClr="000000">
                        <a:lumMod val="65000"/>
                        <a:lumOff val="35000"/>
                        <a:alpha val="75000"/>
                      </a:sys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Sheet1!$B$16:$B$20</c15:sqref>
                        </c15:formulaRef>
                      </c:ext>
                    </c:extLst>
                    <c:strCache>
                      <c:ptCount val="5"/>
                      <c:pt idx="0">
                        <c:v>20-35 yrs</c:v>
                      </c:pt>
                      <c:pt idx="1">
                        <c:v>36-50 yrs</c:v>
                      </c:pt>
                      <c:pt idx="2">
                        <c:v>&gt;51 yrs</c:v>
                      </c:pt>
                      <c:pt idx="3">
                        <c:v>Unknown</c:v>
                      </c:pt>
                      <c:pt idx="4">
                        <c:v>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Sheet1!$L$16:$L$20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B-E40E-45BE-BAB5-39F42E4BDF70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Sheet1!$M$15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4">
                      <a:alpha val="85000"/>
                    </a:schemeClr>
                  </a:solidFill>
                  <a:ln w="9525" cap="flat" cmpd="sng" algn="ctr">
                    <a:solidFill>
                      <a:schemeClr val="accent4">
                        <a:lumMod val="75000"/>
                      </a:schemeClr>
                    </a:solidFill>
                    <a:round/>
                  </a:ln>
                  <a:effectLst/>
                  <a:sp3d contourW="9525">
                    <a:contourClr>
                      <a:schemeClr val="accent4">
                        <a:lumMod val="75000"/>
                      </a:schemeClr>
                    </a:contourClr>
                  </a:sp3d>
                </c:spPr>
                <c:invertIfNegative val="0"/>
                <c:dLbls>
                  <c:spPr>
                    <a:solidFill>
                      <a:sysClr val="windowText" lastClr="000000">
                        <a:lumMod val="65000"/>
                        <a:lumOff val="35000"/>
                        <a:alpha val="75000"/>
                      </a:sys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Sheet1!$B$16:$B$20</c15:sqref>
                        </c15:formulaRef>
                      </c:ext>
                    </c:extLst>
                    <c:strCache>
                      <c:ptCount val="5"/>
                      <c:pt idx="0">
                        <c:v>20-35 yrs</c:v>
                      </c:pt>
                      <c:pt idx="1">
                        <c:v>36-50 yrs</c:v>
                      </c:pt>
                      <c:pt idx="2">
                        <c:v>&gt;51 yrs</c:v>
                      </c:pt>
                      <c:pt idx="3">
                        <c:v>Unknown</c:v>
                      </c:pt>
                      <c:pt idx="4">
                        <c:v>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Sheet1!$M$16:$M$20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C-E40E-45BE-BAB5-39F42E4BDF70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Sheet1!$N$15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5">
                      <a:alpha val="85000"/>
                    </a:schemeClr>
                  </a:solidFill>
                  <a:ln w="9525" cap="flat" cmpd="sng" algn="ctr">
                    <a:solidFill>
                      <a:schemeClr val="accent5">
                        <a:lumMod val="75000"/>
                      </a:schemeClr>
                    </a:solidFill>
                    <a:round/>
                  </a:ln>
                  <a:effectLst/>
                  <a:sp3d contourW="9525">
                    <a:contourClr>
                      <a:schemeClr val="accent5">
                        <a:lumMod val="75000"/>
                      </a:schemeClr>
                    </a:contourClr>
                  </a:sp3d>
                </c:spPr>
                <c:invertIfNegative val="0"/>
                <c:dLbls>
                  <c:spPr>
                    <a:solidFill>
                      <a:sysClr val="windowText" lastClr="000000">
                        <a:lumMod val="65000"/>
                        <a:lumOff val="35000"/>
                        <a:alpha val="75000"/>
                      </a:sys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Sheet1!$B$16:$B$20</c15:sqref>
                        </c15:formulaRef>
                      </c:ext>
                    </c:extLst>
                    <c:strCache>
                      <c:ptCount val="5"/>
                      <c:pt idx="0">
                        <c:v>20-35 yrs</c:v>
                      </c:pt>
                      <c:pt idx="1">
                        <c:v>36-50 yrs</c:v>
                      </c:pt>
                      <c:pt idx="2">
                        <c:v>&gt;51 yrs</c:v>
                      </c:pt>
                      <c:pt idx="3">
                        <c:v>Unknown</c:v>
                      </c:pt>
                      <c:pt idx="4">
                        <c:v>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Sheet1!$N$16:$N$20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D-E40E-45BE-BAB5-39F42E4BDF70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Sheet1!$O$15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6">
                      <a:alpha val="85000"/>
                    </a:schemeClr>
                  </a:solidFill>
                  <a:ln w="9525" cap="flat" cmpd="sng" algn="ctr">
                    <a:solidFill>
                      <a:schemeClr val="accent6">
                        <a:lumMod val="75000"/>
                      </a:schemeClr>
                    </a:solidFill>
                    <a:round/>
                  </a:ln>
                  <a:effectLst/>
                  <a:sp3d contourW="9525">
                    <a:contourClr>
                      <a:schemeClr val="accent6">
                        <a:lumMod val="75000"/>
                      </a:schemeClr>
                    </a:contourClr>
                  </a:sp3d>
                </c:spPr>
                <c:invertIfNegative val="0"/>
                <c:dLbls>
                  <c:spPr>
                    <a:solidFill>
                      <a:sysClr val="windowText" lastClr="000000">
                        <a:lumMod val="65000"/>
                        <a:lumOff val="35000"/>
                        <a:alpha val="75000"/>
                      </a:sys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Sheet1!$B$16:$B$20</c15:sqref>
                        </c15:formulaRef>
                      </c:ext>
                    </c:extLst>
                    <c:strCache>
                      <c:ptCount val="5"/>
                      <c:pt idx="0">
                        <c:v>20-35 yrs</c:v>
                      </c:pt>
                      <c:pt idx="1">
                        <c:v>36-50 yrs</c:v>
                      </c:pt>
                      <c:pt idx="2">
                        <c:v>&gt;51 yrs</c:v>
                      </c:pt>
                      <c:pt idx="3">
                        <c:v>Unknown</c:v>
                      </c:pt>
                      <c:pt idx="4">
                        <c:v>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Sheet1!$O$16:$O$20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E-E40E-45BE-BAB5-39F42E4BDF70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Sheet1!$P$15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1">
                      <a:lumMod val="60000"/>
                      <a:alpha val="85000"/>
                    </a:schemeClr>
                  </a:solidFill>
                  <a:ln w="9525" cap="flat" cmpd="sng" algn="ctr">
                    <a:solidFill>
                      <a:schemeClr val="accent1">
                        <a:lumMod val="60000"/>
                        <a:lumMod val="75000"/>
                      </a:schemeClr>
                    </a:solidFill>
                    <a:round/>
                  </a:ln>
                  <a:effectLst/>
                  <a:sp3d contourW="9525">
                    <a:contourClr>
                      <a:schemeClr val="accent1">
                        <a:lumMod val="60000"/>
                        <a:lumMod val="75000"/>
                      </a:schemeClr>
                    </a:contourClr>
                  </a:sp3d>
                </c:spPr>
                <c:invertIfNegative val="0"/>
                <c:dLbls>
                  <c:spPr>
                    <a:solidFill>
                      <a:sysClr val="windowText" lastClr="000000">
                        <a:lumMod val="65000"/>
                        <a:lumOff val="35000"/>
                        <a:alpha val="75000"/>
                      </a:sysClr>
                    </a:solidFill>
                    <a:ln>
                      <a:noFill/>
                    </a:ln>
                    <a:effectLst/>
                  </c:spPr>
                  <c:txPr>
                    <a:bodyPr rot="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1"/>
                  <c:showCatName val="1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pPr xmlns:c15="http://schemas.microsoft.com/office/drawing/2012/chart">
                        <a:prstGeom prst="wedgeRectCallout">
                          <a:avLst/>
                        </a:prstGeom>
                        <a:noFill/>
                        <a:ln>
                          <a:noFill/>
                        </a:ln>
                      </c15:spPr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Sheet1!$B$16:$B$20</c15:sqref>
                        </c15:formulaRef>
                      </c:ext>
                    </c:extLst>
                    <c:strCache>
                      <c:ptCount val="5"/>
                      <c:pt idx="0">
                        <c:v>20-35 yrs</c:v>
                      </c:pt>
                      <c:pt idx="1">
                        <c:v>36-50 yrs</c:v>
                      </c:pt>
                      <c:pt idx="2">
                        <c:v>&gt;51 yrs</c:v>
                      </c:pt>
                      <c:pt idx="3">
                        <c:v>Unknown</c:v>
                      </c:pt>
                      <c:pt idx="4">
                        <c:v>Total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Sheet1!$P$16:$P$20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40E-45BE-BAB5-39F42E4BDF70}"/>
                  </c:ext>
                </c:extLst>
              </c15:ser>
            </c15:filteredBarSeries>
          </c:ext>
        </c:extLst>
      </c:bar3DChart>
      <c:catAx>
        <c:axId val="2124601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604584"/>
        <c:crosses val="autoZero"/>
        <c:auto val="1"/>
        <c:lblAlgn val="ctr"/>
        <c:lblOffset val="100"/>
        <c:noMultiLvlLbl val="0"/>
      </c:catAx>
      <c:valAx>
        <c:axId val="212460458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24601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2000" b="0"/>
            </a:pPr>
            <a:r>
              <a:rPr lang="en-US" sz="2000" b="0" dirty="0"/>
              <a:t>SANIRE</a:t>
            </a:r>
          </a:p>
          <a:p>
            <a:pPr>
              <a:defRPr sz="2000" b="0"/>
            </a:pPr>
            <a:r>
              <a:rPr lang="en-US" sz="2000" b="0" dirty="0"/>
              <a:t>Male - Female </a:t>
            </a:r>
          </a:p>
          <a:p>
            <a:pPr>
              <a:defRPr sz="2000" b="0"/>
            </a:pPr>
            <a:r>
              <a:rPr lang="en-US" sz="2000" b="0" dirty="0"/>
              <a:t>Ratio (July 2024)</a:t>
            </a:r>
          </a:p>
        </c:rich>
      </c:tx>
      <c:layout>
        <c:manualLayout>
          <c:xMode val="edge"/>
          <c:yMode val="edge"/>
          <c:x val="0.374019349164468"/>
          <c:y val="0.0165631405175108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853670731791771"/>
          <c:y val="0.34529724358724"/>
          <c:w val="0.836301913448154"/>
          <c:h val="0.562520811982756"/>
        </c:manualLayout>
      </c:layout>
      <c:pie3DChart>
        <c:varyColors val="1"/>
        <c:ser>
          <c:idx val="0"/>
          <c:order val="0"/>
          <c:explosion val="16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Sheet1!$B$3:$B$4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Sheet1!$I$3:$I$4</c:f>
              <c:numCache>
                <c:formatCode>0%</c:formatCode>
                <c:ptCount val="2"/>
                <c:pt idx="0">
                  <c:v>0.75</c:v>
                </c:pt>
                <c:pt idx="1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066-427B-A165-0416CB1E8B4D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Main Branch Actual Income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'Income vs Expenses vs Discrepen'!$D$2</c:f>
              <c:strCache>
                <c:ptCount val="1"/>
                <c:pt idx="0">
                  <c:v>Actual Income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0.0444444444444445"/>
                  <c:y val="-0.02777777777777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483-4CB6-AF8D-2C04B016DD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'Income vs Expenses vs Discrepen'!$B$3:$B$6</c:f>
              <c:strCache>
                <c:ptCount val="4"/>
                <c:pt idx="0">
                  <c:v>FY 2020/2021</c:v>
                </c:pt>
                <c:pt idx="1">
                  <c:v>FY 2021/2022</c:v>
                </c:pt>
                <c:pt idx="2">
                  <c:v>FY 2022/2023</c:v>
                </c:pt>
                <c:pt idx="3">
                  <c:v>FY 2023/2024</c:v>
                </c:pt>
              </c:strCache>
            </c:strRef>
          </c:cat>
          <c:val>
            <c:numRef>
              <c:f>'Income vs Expenses vs Discrepen'!$D$3:$D$6</c:f>
              <c:numCache>
                <c:formatCode>_-"R"* #\ ##0_-;\-"R"* #\ ##0_-;_-"R"* "-"??_-;_-@_-</c:formatCode>
                <c:ptCount val="4"/>
                <c:pt idx="0">
                  <c:v>824060.44</c:v>
                </c:pt>
                <c:pt idx="1">
                  <c:v>1.08929176E6</c:v>
                </c:pt>
                <c:pt idx="2">
                  <c:v>3.078399E6</c:v>
                </c:pt>
                <c:pt idx="3">
                  <c:v>1.5426920021E6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483-4CB6-AF8D-2C04B016DD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42326120"/>
        <c:axId val="-2142322952"/>
        <c:axId val="0"/>
      </c:bar3DChart>
      <c:catAx>
        <c:axId val="-2142326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42322952"/>
        <c:crosses val="autoZero"/>
        <c:auto val="1"/>
        <c:lblAlgn val="ctr"/>
        <c:lblOffset val="100"/>
        <c:noMultiLvlLbl val="0"/>
      </c:catAx>
      <c:valAx>
        <c:axId val="-2142322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R&quot;* #\ ##0_-;\-&quot;R&quot;* #\ ##0_-;_-&quot;R&quot;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42326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  <a:scene3d>
      <a:camera prst="orthographicFront"/>
      <a:lightRig rig="threePt" dir="t"/>
    </a:scene3d>
    <a:sp3d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Main</a:t>
            </a:r>
            <a:r>
              <a:rPr lang="en-US" baseline="0"/>
              <a:t> Branch </a:t>
            </a:r>
            <a:r>
              <a:rPr lang="en-US"/>
              <a:t>Budget Income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'Income vs Expenses vs Discrepen'!$C$2</c:f>
              <c:strCache>
                <c:ptCount val="1"/>
                <c:pt idx="0">
                  <c:v>Budget Income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0.0444444444444445"/>
                  <c:y val="-0.02777777777777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70-4E0D-87F6-75AE9FD70F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'Income vs Expenses vs Discrepen'!$B$3:$B$6</c:f>
              <c:strCache>
                <c:ptCount val="4"/>
                <c:pt idx="0">
                  <c:v>FY 2020/2021</c:v>
                </c:pt>
                <c:pt idx="1">
                  <c:v>FY 2021/2022</c:v>
                </c:pt>
                <c:pt idx="2">
                  <c:v>FY 2022/2023</c:v>
                </c:pt>
                <c:pt idx="3">
                  <c:v>FY 2023/2024</c:v>
                </c:pt>
              </c:strCache>
            </c:strRef>
          </c:cat>
          <c:val>
            <c:numRef>
              <c:f>'Income vs Expenses vs Discrepen'!$C$3:$C$6</c:f>
              <c:numCache>
                <c:formatCode>_-"R"* #\ ##0_-;\-"R"* #\ ##0_-;_-"R"* "-"??_-;_-@_-</c:formatCode>
                <c:ptCount val="4"/>
                <c:pt idx="0">
                  <c:v>783584.6</c:v>
                </c:pt>
                <c:pt idx="1">
                  <c:v>866672.7</c:v>
                </c:pt>
                <c:pt idx="2">
                  <c:v>2.2622886E6</c:v>
                </c:pt>
                <c:pt idx="3">
                  <c:v>1.95408516E6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F70-4E0D-87F6-75AE9FD70F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42475864"/>
        <c:axId val="-2142472472"/>
        <c:axId val="0"/>
      </c:bar3DChart>
      <c:catAx>
        <c:axId val="-2142475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42472472"/>
        <c:crosses val="autoZero"/>
        <c:auto val="1"/>
        <c:lblAlgn val="ctr"/>
        <c:lblOffset val="100"/>
        <c:noMultiLvlLbl val="0"/>
      </c:catAx>
      <c:valAx>
        <c:axId val="-2142472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R&quot;* #\ ##0_-;\-&quot;R&quot;* #\ ##0_-;_-&quot;R&quot;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-214247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  <a:scene3d>
      <a:camera prst="orthographicFront"/>
      <a:lightRig rig="threePt" dir="t"/>
    </a:scene3d>
    <a:sp3d/>
  </c:spPr>
  <c:txPr>
    <a:bodyPr/>
    <a:lstStyle/>
    <a:p>
      <a:pPr>
        <a:defRPr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4411884348612"/>
          <c:y val="0.0428995526237598"/>
          <c:w val="0.855308207185665"/>
          <c:h val="0.80812707502471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Recoveries!$J$19</c:f>
              <c:strCache>
                <c:ptCount val="1"/>
                <c:pt idx="0">
                  <c:v>Invoiced Amount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Recoveries!$B$23:$I$26</c:f>
              <c:strCache>
                <c:ptCount val="4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20223/2024</c:v>
                </c:pt>
              </c:strCache>
            </c:strRef>
          </c:cat>
          <c:val>
            <c:numRef>
              <c:f>Recoveries!$J$23:$J$26</c:f>
              <c:numCache>
                <c:formatCode>_-"R"* #\ ##0_-;\-"R"* #\ ##0_-;_-"R"* "-"??_-;_-@_-</c:formatCode>
                <c:ptCount val="4"/>
                <c:pt idx="0">
                  <c:v>438000.0</c:v>
                </c:pt>
                <c:pt idx="1">
                  <c:v>456010.0</c:v>
                </c:pt>
                <c:pt idx="2">
                  <c:v>722290.0</c:v>
                </c:pt>
                <c:pt idx="3">
                  <c:v>731000.0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9C1-48A7-BB26-45BD07E35FE5}"/>
            </c:ext>
          </c:extLst>
        </c:ser>
        <c:ser>
          <c:idx val="0"/>
          <c:order val="1"/>
          <c:tx>
            <c:strRef>
              <c:f>Recoveries!$K$19</c:f>
              <c:strCache>
                <c:ptCount val="1"/>
                <c:pt idx="0">
                  <c:v>Recovered Amount '(R)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Recoveries!$B$23:$I$26</c:f>
              <c:strCache>
                <c:ptCount val="4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20223/2024</c:v>
                </c:pt>
              </c:strCache>
            </c:strRef>
          </c:cat>
          <c:val>
            <c:numRef>
              <c:f>Recoveries!$K$23:$K$26</c:f>
              <c:numCache>
                <c:formatCode>_-"R"* #\ ##0_-;\-"R"* #\ ##0_-;_-"R"* "-"??_-;_-@_-</c:formatCode>
                <c:ptCount val="4"/>
                <c:pt idx="0">
                  <c:v>395280.0</c:v>
                </c:pt>
                <c:pt idx="1">
                  <c:v>321768.0</c:v>
                </c:pt>
                <c:pt idx="2">
                  <c:v>597890.0</c:v>
                </c:pt>
                <c:pt idx="3">
                  <c:v>356000.0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9C1-48A7-BB26-45BD07E35F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2136239640"/>
        <c:axId val="-2136261528"/>
      </c:barChart>
      <c:catAx>
        <c:axId val="-21362396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Financial 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6261528"/>
        <c:crosses val="autoZero"/>
        <c:auto val="1"/>
        <c:lblAlgn val="ctr"/>
        <c:lblOffset val="100"/>
        <c:noMultiLvlLbl val="0"/>
      </c:catAx>
      <c:valAx>
        <c:axId val="-2136261528"/>
        <c:scaling>
          <c:orientation val="minMax"/>
          <c:max val="1.0E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Recovered Amount</a:t>
                </a:r>
              </a:p>
            </c:rich>
          </c:tx>
          <c:layout>
            <c:manualLayout>
              <c:xMode val="edge"/>
              <c:yMode val="edge"/>
              <c:x val="0.0434353405725567"/>
              <c:y val="0.35284098638757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_-&quot;R&quot;* #\ ##0_-;\-&quot;R&quot;* #\ ##0_-;_-&quot;R&quot;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62396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3366CC"/>
      </a:solidFill>
    </a:ln>
    <a:effectLst/>
  </c:spPr>
  <c:txPr>
    <a:bodyPr/>
    <a:lstStyle/>
    <a:p>
      <a:pPr>
        <a:defRPr b="1">
          <a:solidFill>
            <a:sysClr val="windowText" lastClr="000000"/>
          </a:solidFill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Main Branch Budget Expenses</a:t>
            </a:r>
          </a:p>
        </c:rich>
      </c:tx>
      <c:layout>
        <c:manualLayout>
          <c:xMode val="edge"/>
          <c:yMode val="edge"/>
          <c:x val="0.369770778652668"/>
          <c:y val="0.023612750885478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2"/>
              <c:layout>
                <c:manualLayout>
                  <c:x val="0.0444444444444445"/>
                  <c:y val="-0.02777777777777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F7-47DF-A18E-7C3B9F299D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'Income vs Expenses vs Discrepen'!$B$3:$B$6</c:f>
              <c:strCache>
                <c:ptCount val="4"/>
                <c:pt idx="0">
                  <c:v>FY 2020/2021</c:v>
                </c:pt>
                <c:pt idx="1">
                  <c:v>FY 2021/2022</c:v>
                </c:pt>
                <c:pt idx="2">
                  <c:v>FY 2022/2023</c:v>
                </c:pt>
                <c:pt idx="3">
                  <c:v>FY 2023/2024</c:v>
                </c:pt>
              </c:strCache>
            </c:strRef>
          </c:cat>
          <c:val>
            <c:numRef>
              <c:f>'Income vs Expenses vs Discrepen'!$E$3:$E$6</c:f>
              <c:numCache>
                <c:formatCode>_-"R"* #\ ##0_-;\-"R"* #\ ##0_-;_-"R"* "-"??_-;_-@_-</c:formatCode>
                <c:ptCount val="4"/>
                <c:pt idx="0">
                  <c:v>1.10912885E6</c:v>
                </c:pt>
                <c:pt idx="1">
                  <c:v>1.183E6</c:v>
                </c:pt>
                <c:pt idx="2">
                  <c:v>2.510862E6</c:v>
                </c:pt>
                <c:pt idx="3">
                  <c:v>2.11713124E6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CF7-47DF-A18E-7C3B9F299D7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38851544"/>
        <c:axId val="-2138854968"/>
        <c:axId val="0"/>
      </c:bar3DChart>
      <c:catAx>
        <c:axId val="-2138851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8854968"/>
        <c:crosses val="autoZero"/>
        <c:auto val="1"/>
        <c:lblAlgn val="ctr"/>
        <c:lblOffset val="100"/>
        <c:noMultiLvlLbl val="0"/>
      </c:catAx>
      <c:valAx>
        <c:axId val="-2138854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&quot;R&quot;* #\ ##0_-;\-&quot;R&quot;* #\ ##0_-;_-&quot;R&quot;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8851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  <a:scene3d>
      <a:camera prst="orthographicFront"/>
      <a:lightRig rig="threePt" dir="t"/>
    </a:scene3d>
    <a:sp3d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98435-948F-46F7-A15F-3C94751E2B2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4C362-AAC6-4BCE-87DE-9828D42F524E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15823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8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8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9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9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9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5849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176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063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5703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758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6174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355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1813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288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5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945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29258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8314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7325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5652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2798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642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09296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3298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56289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278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066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0684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88448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312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65957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9434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01635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507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3660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01157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2346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256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9180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04920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48978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11941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36578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8527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09948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73850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3650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52283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081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86740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25654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380127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3896554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70097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43943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474169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097402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49872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00816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335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938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213952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5078002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97859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93597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253533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011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25709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28795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1346589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558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447924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41600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25707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75861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17082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1535634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000228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13322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605793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849990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3676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37059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4467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261056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982184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1454688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169253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850672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934560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89435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414810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098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074924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871816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052004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56743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D8C093-955F-164B-BF24-8C9F6F2F5A7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3035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67188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5014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2422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EAFA9-7502-42D3-9B79-C38E938C236F}" type="datetimeFigureOut">
              <a:rPr lang="en-US" smtClean="0"/>
              <a:t>24/10/22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14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2502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080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31331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94733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08694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395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7055D-DB87-49BD-9CA9-3000169C83DF}" type="datetimeFigureOut">
              <a:rPr lang="en-ZA" smtClean="0"/>
              <a:t>24/10/22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A6C8-6AFC-43FF-8408-842E60AB6628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4767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628EAFA9-7502-42D3-9B79-C38E938C236F}" type="datetimeFigureOut">
              <a:rPr lang="en-US" smtClean="0"/>
              <a:t>24/10/22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MSIPCMContentMarking" descr="{&quot;HashCode&quot;:-1040214455,&quot;Placement&quot;:&quot;Header&quot;,&quot;Top&quot;:0.0,&quot;Left&quot;:900.4693,&quot;SlideWidth&quot;:960,&quot;SlideHeight&quot;:540}">
            <a:extLst>
              <a:ext uri="{FF2B5EF4-FFF2-40B4-BE49-F238E27FC236}">
                <a16:creationId xmlns:a16="http://schemas.microsoft.com/office/drawing/2014/main" xmlns="" id="{AEB9DA8C-93DD-F3C3-C4B7-1D5CB931915E}"/>
              </a:ext>
            </a:extLst>
          </p:cNvPr>
          <p:cNvSpPr txBox="1"/>
          <p:nvPr userDrawn="1"/>
        </p:nvSpPr>
        <p:spPr>
          <a:xfrm>
            <a:off x="11435960" y="0"/>
            <a:ext cx="756040" cy="217646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US" sz="800">
                <a:solidFill>
                  <a:srgbClr val="000000"/>
                </a:solidFill>
                <a:latin typeface="Arial" panose="020B0604020202020204" pitchFamily="34" charset="0"/>
              </a:rPr>
              <a:t>[OFFICIAL]</a:t>
            </a:r>
          </a:p>
        </p:txBody>
      </p:sp>
    </p:spTree>
    <p:extLst>
      <p:ext uri="{BB962C8B-B14F-4D97-AF65-F5344CB8AC3E}">
        <p14:creationId xmlns:p14="http://schemas.microsoft.com/office/powerpoint/2010/main" val="367277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5.jpeg"/><Relationship Id="rId5" Type="http://schemas.openxmlformats.org/officeDocument/2006/relationships/image" Target="../media/image26.png"/><Relationship Id="rId6" Type="http://schemas.openxmlformats.org/officeDocument/2006/relationships/image" Target="../media/image27.jpe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jpeg"/><Relationship Id="rId10" Type="http://schemas.openxmlformats.org/officeDocument/2006/relationships/image" Target="../media/image31.png"/><Relationship Id="rId11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cid:ce603cf7-f5ca-4e7d-bd35-5ccff7ad8f58@eurprd03.prod.outlook.com" TargetMode="External"/><Relationship Id="rId12" Type="http://schemas.openxmlformats.org/officeDocument/2006/relationships/image" Target="../media/image40.png"/><Relationship Id="rId13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6" Type="http://schemas.openxmlformats.org/officeDocument/2006/relationships/image" Target="../media/image37.jpeg"/><Relationship Id="rId7" Type="http://schemas.openxmlformats.org/officeDocument/2006/relationships/image" Target="cid:c25fe071-139f-4cc5-88d7-142ca2d53e12@eurprd03.prod.outlook.com" TargetMode="External"/><Relationship Id="rId8" Type="http://schemas.openxmlformats.org/officeDocument/2006/relationships/image" Target="../media/image38.jpeg"/><Relationship Id="rId9" Type="http://schemas.openxmlformats.org/officeDocument/2006/relationships/image" Target="cid:4895123c-1e10-4f51-bf93-2eeec3fde66c@eurprd03.prod.outlook.com" TargetMode="External"/><Relationship Id="rId10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6" Type="http://schemas.openxmlformats.org/officeDocument/2006/relationships/image" Target="../media/image44.jpeg"/><Relationship Id="rId7" Type="http://schemas.openxmlformats.org/officeDocument/2006/relationships/image" Target="../media/image45.jpe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5.jpeg"/><Relationship Id="rId1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48.jpeg"/><Relationship Id="rId5" Type="http://schemas.openxmlformats.org/officeDocument/2006/relationships/image" Target="../media/image49.jpeg"/><Relationship Id="rId6" Type="http://schemas.openxmlformats.org/officeDocument/2006/relationships/image" Target="../media/image50.jpeg"/><Relationship Id="rId7" Type="http://schemas.openxmlformats.org/officeDocument/2006/relationships/image" Target="../media/image51.jpeg"/><Relationship Id="rId8" Type="http://schemas.openxmlformats.org/officeDocument/2006/relationships/image" Target="../media/image52.jpeg"/><Relationship Id="rId9" Type="http://schemas.openxmlformats.org/officeDocument/2006/relationships/image" Target="../media/image53.jpeg"/><Relationship Id="rId10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4.xml"/><Relationship Id="rId5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8.emf"/><Relationship Id="rId5" Type="http://schemas.openxmlformats.org/officeDocument/2006/relationships/image" Target="../media/image5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61.png"/><Relationship Id="rId5" Type="http://schemas.openxmlformats.org/officeDocument/2006/relationships/image" Target="../media/image62.png"/><Relationship Id="rId6" Type="http://schemas.openxmlformats.org/officeDocument/2006/relationships/image" Target="../media/image63.png"/><Relationship Id="rId7" Type="http://schemas.openxmlformats.org/officeDocument/2006/relationships/image" Target="../media/image64.png"/><Relationship Id="rId8" Type="http://schemas.openxmlformats.org/officeDocument/2006/relationships/image" Target="../media/image65.png"/><Relationship Id="rId9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1.png"/><Relationship Id="rId5" Type="http://schemas.openxmlformats.org/officeDocument/2006/relationships/image" Target="../media/image64.png"/><Relationship Id="rId6" Type="http://schemas.openxmlformats.org/officeDocument/2006/relationships/image" Target="../media/image65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2.jpe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6.xml"/><Relationship Id="rId5" Type="http://schemas.openxmlformats.org/officeDocument/2006/relationships/chart" Target="../charts/chart7.xml"/><Relationship Id="rId6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8.xml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9.xml"/><Relationship Id="rId5" Type="http://schemas.openxmlformats.org/officeDocument/2006/relationships/chart" Target="../charts/chart10.xml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3.png"/><Relationship Id="rId5" Type="http://schemas.openxmlformats.org/officeDocument/2006/relationships/image" Target="../media/image8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3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4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5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6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8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19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20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21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22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23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24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chart" Target="../charts/chart25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3.png"/><Relationship Id="rId5" Type="http://schemas.openxmlformats.org/officeDocument/2006/relationships/image" Target="../media/image9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6.png"/><Relationship Id="rId5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1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1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98.jpeg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jpeg"/><Relationship Id="rId7" Type="http://schemas.openxmlformats.org/officeDocument/2006/relationships/image" Target="../media/image10.png"/><Relationship Id="rId8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0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02.png"/><Relationship Id="rId5" Type="http://schemas.openxmlformats.org/officeDocument/2006/relationships/image" Target="../media/image103.jpeg"/><Relationship Id="rId6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05.jpeg"/><Relationship Id="rId5" Type="http://schemas.openxmlformats.org/officeDocument/2006/relationships/image" Target="../media/image106.png"/><Relationship Id="rId6" Type="http://schemas.openxmlformats.org/officeDocument/2006/relationships/image" Target="../media/image107.png"/><Relationship Id="rId7" Type="http://schemas.openxmlformats.org/officeDocument/2006/relationships/image" Target="../media/image108.png"/><Relationship Id="rId8" Type="http://schemas.openxmlformats.org/officeDocument/2006/relationships/image" Target="../media/image109.jpeg"/><Relationship Id="rId9" Type="http://schemas.openxmlformats.org/officeDocument/2006/relationships/image" Target="../media/image110.png"/><Relationship Id="rId10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openxmlformats.org/officeDocument/2006/relationships/image" Target="../media/image11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15.jpeg"/><Relationship Id="rId5" Type="http://schemas.openxmlformats.org/officeDocument/2006/relationships/image" Target="../media/image116.jpeg"/><Relationship Id="rId6" Type="http://schemas.openxmlformats.org/officeDocument/2006/relationships/image" Target="../media/image117.jpeg"/><Relationship Id="rId7" Type="http://schemas.openxmlformats.org/officeDocument/2006/relationships/image" Target="../media/image118.jpeg"/><Relationship Id="rId8" Type="http://schemas.openxmlformats.org/officeDocument/2006/relationships/image" Target="../media/image119.jpeg"/><Relationship Id="rId9" Type="http://schemas.openxmlformats.org/officeDocument/2006/relationships/image" Target="../media/image120.jpeg"/><Relationship Id="rId10" Type="http://schemas.openxmlformats.org/officeDocument/2006/relationships/image" Target="../media/image121.jpeg"/><Relationship Id="rId11" Type="http://schemas.openxmlformats.org/officeDocument/2006/relationships/image" Target="../media/image12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23.png"/><Relationship Id="rId5" Type="http://schemas.openxmlformats.org/officeDocument/2006/relationships/image" Target="../media/image1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25.png"/><Relationship Id="rId5" Type="http://schemas.openxmlformats.org/officeDocument/2006/relationships/image" Target="../media/image126.png"/><Relationship Id="rId6" Type="http://schemas.openxmlformats.org/officeDocument/2006/relationships/image" Target="../media/image127.tm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28.jpeg"/><Relationship Id="rId5" Type="http://schemas.openxmlformats.org/officeDocument/2006/relationships/image" Target="../media/image129.jpeg"/><Relationship Id="rId6" Type="http://schemas.openxmlformats.org/officeDocument/2006/relationships/image" Target="../media/image130.jpeg"/><Relationship Id="rId7" Type="http://schemas.openxmlformats.org/officeDocument/2006/relationships/image" Target="../media/image13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3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33.jpeg"/><Relationship Id="rId5" Type="http://schemas.openxmlformats.org/officeDocument/2006/relationships/image" Target="../media/image134.png"/><Relationship Id="rId6" Type="http://schemas.openxmlformats.org/officeDocument/2006/relationships/image" Target="../media/image1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36.png"/><Relationship Id="rId5" Type="http://schemas.openxmlformats.org/officeDocument/2006/relationships/image" Target="../media/image13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3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139.png"/><Relationship Id="rId5" Type="http://schemas.openxmlformats.org/officeDocument/2006/relationships/image" Target="../media/image140.jpg"/><Relationship Id="rId6" Type="http://schemas.openxmlformats.org/officeDocument/2006/relationships/image" Target="../media/image141.png"/><Relationship Id="rId7" Type="http://schemas.openxmlformats.org/officeDocument/2006/relationships/image" Target="../media/image14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1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7777">
            <a:alpha val="2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2.png">
            <a:extLst>
              <a:ext uri="{FF2B5EF4-FFF2-40B4-BE49-F238E27FC236}">
                <a16:creationId xmlns:a16="http://schemas.microsoft.com/office/drawing/2014/main" xmlns="" id="{14D1912D-5B21-DB72-28DC-790239BD200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70" y="266290"/>
            <a:ext cx="2238102" cy="16132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4BE244C-CD92-E452-3300-42E305907388}"/>
              </a:ext>
            </a:extLst>
          </p:cNvPr>
          <p:cNvSpPr txBox="1"/>
          <p:nvPr/>
        </p:nvSpPr>
        <p:spPr>
          <a:xfrm>
            <a:off x="1209479" y="2213415"/>
            <a:ext cx="10598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B09318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ANNUAL GENERAL MEETING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25E5851-7F3E-72BB-3DC2-743591475A29}"/>
              </a:ext>
            </a:extLst>
          </p:cNvPr>
          <p:cNvSpPr txBox="1"/>
          <p:nvPr/>
        </p:nvSpPr>
        <p:spPr>
          <a:xfrm>
            <a:off x="625153" y="3772129"/>
            <a:ext cx="4167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THURSDAY</a:t>
            </a:r>
          </a:p>
          <a:p>
            <a:pPr algn="r"/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29 AUGUST 2024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6802B0B-09FB-8560-B920-AD34081F2D14}"/>
              </a:ext>
            </a:extLst>
          </p:cNvPr>
          <p:cNvSpPr txBox="1"/>
          <p:nvPr/>
        </p:nvSpPr>
        <p:spPr>
          <a:xfrm>
            <a:off x="5004946" y="3772129"/>
            <a:ext cx="7187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VENUE: JOHANNESBURG COUNTRY CLUB</a:t>
            </a:r>
          </a:p>
          <a:p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TIME: 09h00 – 14h00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B78D6933-8DBB-586A-6EDF-579F864AB31C}"/>
              </a:ext>
            </a:extLst>
          </p:cNvPr>
          <p:cNvCxnSpPr>
            <a:cxnSpLocks/>
          </p:cNvCxnSpPr>
          <p:nvPr/>
        </p:nvCxnSpPr>
        <p:spPr>
          <a:xfrm>
            <a:off x="4907905" y="3650831"/>
            <a:ext cx="0" cy="1052763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454665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67D827B-5F66-AF9E-35CD-58E42E6ED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53" y="1553496"/>
            <a:ext cx="4010481" cy="53045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D8C8D82-741A-D7D4-C52F-9FF5D9189AF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53" y="4070555"/>
            <a:ext cx="1674042" cy="274027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E37EE97-7E53-2D08-DF61-4CC7D5774A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3451" y="2464351"/>
            <a:ext cx="4448307" cy="21423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1FD6473-13E8-6F70-D9CF-C4EE0BB2DF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9318" y="157311"/>
            <a:ext cx="3954561" cy="665352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174617B-5F4E-1047-60C0-6C5FD98D37C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909" y="167147"/>
            <a:ext cx="4159103" cy="22972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1BB8791D-F9B2-E13D-6BDA-7E6B0E387B6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475" y="4618784"/>
            <a:ext cx="3906303" cy="220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005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722009-5B7E-4024-FEA1-0EA120819B06}"/>
              </a:ext>
            </a:extLst>
          </p:cNvPr>
          <p:cNvSpPr txBox="1">
            <a:spLocks/>
          </p:cNvSpPr>
          <p:nvPr/>
        </p:nvSpPr>
        <p:spPr>
          <a:xfrm>
            <a:off x="3446357" y="675208"/>
            <a:ext cx="5896144" cy="10651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Gauteng Branch Committee</a:t>
            </a:r>
          </a:p>
          <a:p>
            <a:pPr defTabSz="914400">
              <a:lnSpc>
                <a:spcPct val="85000"/>
              </a:lnSpc>
              <a:spcAft>
                <a:spcPts val="600"/>
              </a:spcAft>
              <a:defRPr/>
            </a:pPr>
            <a:endParaRPr lang="en-US" sz="5400" spc="-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18A0458-964D-2906-8D6E-66F37D622C44}"/>
              </a:ext>
            </a:extLst>
          </p:cNvPr>
          <p:cNvSpPr/>
          <p:nvPr/>
        </p:nvSpPr>
        <p:spPr>
          <a:xfrm>
            <a:off x="672564" y="6318522"/>
            <a:ext cx="2004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Yolanda </a:t>
            </a:r>
            <a:r>
              <a:rPr lang="en-US" sz="1400" dirty="0" err="1">
                <a:solidFill>
                  <a:prstClr val="black"/>
                </a:solidFill>
                <a:latin typeface="Calibri" panose="020F0502020204030204"/>
              </a:rPr>
              <a:t>Chambati</a:t>
            </a: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 Education &amp; Exams </a:t>
            </a:r>
            <a:endParaRPr lang="en-ZA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30FBCE0B-215E-38D6-A27E-3E502C9BC65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721" y="4419668"/>
            <a:ext cx="1466837" cy="193163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B9ADC21F-D3AF-7343-2752-C31509712122}"/>
              </a:ext>
            </a:extLst>
          </p:cNvPr>
          <p:cNvSpPr/>
          <p:nvPr/>
        </p:nvSpPr>
        <p:spPr>
          <a:xfrm>
            <a:off x="757354" y="3842754"/>
            <a:ext cx="2004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Ohveshlan Pillay 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Chairperson</a:t>
            </a:r>
            <a:endParaRPr lang="en-ZA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9EB1BC5-9A39-CA95-B0BE-7F721FC60C32}"/>
              </a:ext>
            </a:extLst>
          </p:cNvPr>
          <p:cNvSpPr/>
          <p:nvPr/>
        </p:nvSpPr>
        <p:spPr>
          <a:xfrm>
            <a:off x="3497820" y="3860566"/>
            <a:ext cx="1496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Phumza Banjwa  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Vice Chairperson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5F3EDA9-69BF-EF62-0E3F-37BDFCEA6E8A}"/>
              </a:ext>
            </a:extLst>
          </p:cNvPr>
          <p:cNvSpPr/>
          <p:nvPr/>
        </p:nvSpPr>
        <p:spPr>
          <a:xfrm>
            <a:off x="6080099" y="3898611"/>
            <a:ext cx="13680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Rabele Mokone 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Treasurer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060CF57F-AA51-F85F-34B2-EA88A4DD9C7F}"/>
              </a:ext>
            </a:extLst>
          </p:cNvPr>
          <p:cNvSpPr/>
          <p:nvPr/>
        </p:nvSpPr>
        <p:spPr>
          <a:xfrm>
            <a:off x="8742716" y="3919191"/>
            <a:ext cx="1673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Dr Richard Masethe 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Secretary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22E75C2C-4F1D-3F1B-FEFB-625011C063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3840" y="1692479"/>
            <a:ext cx="1539978" cy="219038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A02A3D5C-28E3-C6E9-81FA-AB3968F404A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660" y="1659820"/>
            <a:ext cx="1435862" cy="219038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3B25A180-8CD0-C108-B5B8-9A4B95A487A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6139" y="1708224"/>
            <a:ext cx="1776993" cy="2190387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0E20FF4-DD0C-11F0-6992-872679ED289C}"/>
              </a:ext>
            </a:extLst>
          </p:cNvPr>
          <p:cNvSpPr/>
          <p:nvPr/>
        </p:nvSpPr>
        <p:spPr>
          <a:xfrm>
            <a:off x="5836139" y="6318522"/>
            <a:ext cx="17769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Fungai Kwangwari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Events Coordinator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D3F54D3-CA88-3E67-85D9-04870ECC5E11}"/>
              </a:ext>
            </a:extLst>
          </p:cNvPr>
          <p:cNvSpPr/>
          <p:nvPr/>
        </p:nvSpPr>
        <p:spPr>
          <a:xfrm>
            <a:off x="3283933" y="6334780"/>
            <a:ext cx="1923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Katinka Cartes </a:t>
            </a:r>
          </a:p>
          <a:p>
            <a:pPr algn="ctr"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Supplier Representative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FF81E694-535F-CA16-CBB8-7B50175E6A3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5847" y="4449558"/>
            <a:ext cx="1478124" cy="193163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DEBED5B-4B58-31C1-3E98-39A7D49F1370}"/>
              </a:ext>
            </a:extLst>
          </p:cNvPr>
          <p:cNvSpPr/>
          <p:nvPr/>
        </p:nvSpPr>
        <p:spPr>
          <a:xfrm>
            <a:off x="8830014" y="6334780"/>
            <a:ext cx="14990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Ross Van Heerden</a:t>
            </a:r>
          </a:p>
          <a:p>
            <a:pPr>
              <a:defRPr/>
            </a:pPr>
            <a:r>
              <a:rPr lang="en-US" sz="1400" dirty="0">
                <a:solidFill>
                  <a:prstClr val="black"/>
                </a:solidFill>
                <a:latin typeface="Calibri" panose="020F0502020204030204"/>
              </a:rPr>
              <a:t> Supporting Role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BDE3CEC6-1C55-BC40-E553-0FEA438834E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3447" y="4552336"/>
            <a:ext cx="1673663" cy="179897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C959BF2D-4D8C-B125-A909-961813EB11F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1638" y="1659819"/>
            <a:ext cx="1727941" cy="229614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31F1FC96-9C3D-A270-D6FA-107939C61CB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913" y="4449557"/>
            <a:ext cx="1469815" cy="188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582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49007BF-BEA0-8684-266A-7DE0E43B1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081" y="1655246"/>
            <a:ext cx="11187130" cy="486503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C126532F-E66B-89A9-9F86-875B3246DFAA}"/>
              </a:ext>
            </a:extLst>
          </p:cNvPr>
          <p:cNvSpPr txBox="1">
            <a:spLocks/>
          </p:cNvSpPr>
          <p:nvPr/>
        </p:nvSpPr>
        <p:spPr>
          <a:xfrm>
            <a:off x="3446357" y="675208"/>
            <a:ext cx="5896144" cy="10651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Free-Vaal Branch Meeting 2024</a:t>
            </a:r>
          </a:p>
          <a:p>
            <a:pPr defTabSz="914400">
              <a:lnSpc>
                <a:spcPct val="85000"/>
              </a:lnSpc>
              <a:spcAft>
                <a:spcPts val="600"/>
              </a:spcAft>
              <a:defRPr/>
            </a:pPr>
            <a:endParaRPr lang="en-US" sz="5400" spc="-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856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80CCEEB-CB53-9433-9985-4806FA710FA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71" y="1564655"/>
            <a:ext cx="8778658" cy="49393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18ADBE78-4512-7CAF-B53E-30FA76391993}"/>
              </a:ext>
            </a:extLst>
          </p:cNvPr>
          <p:cNvSpPr txBox="1">
            <a:spLocks/>
          </p:cNvSpPr>
          <p:nvPr/>
        </p:nvSpPr>
        <p:spPr>
          <a:xfrm>
            <a:off x="3275747" y="263861"/>
            <a:ext cx="5896144" cy="10651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Free-Vaal Branch Committee</a:t>
            </a:r>
            <a:endParaRPr lang="en-US" sz="5400" spc="-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6314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pic>
        <p:nvPicPr>
          <p:cNvPr id="2" name="Picture 1" descr="A person giving a presentation to a group of people&#10;&#10;Description automatically generated">
            <a:extLst>
              <a:ext uri="{FF2B5EF4-FFF2-40B4-BE49-F238E27FC236}">
                <a16:creationId xmlns:a16="http://schemas.microsoft.com/office/drawing/2014/main" xmlns="" id="{4B8EF0AE-3C1F-DEA7-A8F7-10D4ED7720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1612" y="2738399"/>
            <a:ext cx="2475865" cy="185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89E2081-3595-06E6-532D-4A6FF13C3B7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537" y="1769753"/>
            <a:ext cx="2863166" cy="2592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66BEC8D-9F63-FEBC-7446-A5BCC03104B8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1703" y="1288026"/>
            <a:ext cx="2475864" cy="1623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xmlns="" id="{AF49F60A-B140-A518-0D95-73F4087F9B6E}"/>
              </a:ext>
            </a:extLst>
          </p:cNvPr>
          <p:cNvPicPr>
            <a:picLocks noChangeAspect="1"/>
          </p:cNvPicPr>
          <p:nvPr/>
        </p:nvPicPr>
        <p:blipFill>
          <a:blip r:embed="rId8" r:link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537" y="4322129"/>
            <a:ext cx="2874402" cy="23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E2AC217-1A32-679D-564F-5FCC7AE7B529}"/>
              </a:ext>
            </a:extLst>
          </p:cNvPr>
          <p:cNvPicPr>
            <a:picLocks noChangeAspect="1"/>
          </p:cNvPicPr>
          <p:nvPr/>
        </p:nvPicPr>
        <p:blipFill>
          <a:blip r:embed="rId10" r:link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1703" y="4591358"/>
            <a:ext cx="3627020" cy="2103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3AFE1A8-D85F-8436-8670-49F83A13231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145" y="3963523"/>
            <a:ext cx="5093109" cy="272733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812B631-D65E-92B5-B2ED-0D872741E112}"/>
              </a:ext>
            </a:extLst>
          </p:cNvPr>
          <p:cNvSpPr txBox="1">
            <a:spLocks/>
          </p:cNvSpPr>
          <p:nvPr/>
        </p:nvSpPr>
        <p:spPr>
          <a:xfrm>
            <a:off x="3298401" y="9497"/>
            <a:ext cx="5896144" cy="10651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Eastern Bushveld Branch Meetings 2024</a:t>
            </a:r>
            <a:endParaRPr lang="en-US" sz="5400" spc="-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29E9A322-8F4C-F485-0E4E-8F2B07B66A13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7739" y="1288026"/>
            <a:ext cx="5948515" cy="331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49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A812B631-D65E-92B5-B2ED-0D872741E112}"/>
              </a:ext>
            </a:extLst>
          </p:cNvPr>
          <p:cNvSpPr txBox="1">
            <a:spLocks/>
          </p:cNvSpPr>
          <p:nvPr/>
        </p:nvSpPr>
        <p:spPr>
          <a:xfrm>
            <a:off x="3318066" y="-204143"/>
            <a:ext cx="7113960" cy="12585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Eastern Bushveld Branch Committee</a:t>
            </a:r>
            <a:endParaRPr lang="en-US" sz="5400" spc="-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621AF38-BB22-EA5B-0799-EBFEA9CD8C66}"/>
              </a:ext>
            </a:extLst>
          </p:cNvPr>
          <p:cNvSpPr txBox="1"/>
          <p:nvPr/>
        </p:nvSpPr>
        <p:spPr>
          <a:xfrm>
            <a:off x="1168011" y="3611012"/>
            <a:ext cx="30418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Easavani Wessels</a:t>
            </a:r>
          </a:p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Chairperson</a:t>
            </a:r>
            <a:endParaRPr lang="en-ZA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8" name="Picture 17" descr="A person in a suit&#10;&#10;Description automatically generated">
            <a:extLst>
              <a:ext uri="{FF2B5EF4-FFF2-40B4-BE49-F238E27FC236}">
                <a16:creationId xmlns:a16="http://schemas.microsoft.com/office/drawing/2014/main" xmlns="" id="{2460526B-5916-7381-462C-1AB8C1C37D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3120" y="1606224"/>
            <a:ext cx="1822472" cy="2004788"/>
          </a:xfrm>
          <a:prstGeom prst="rect">
            <a:avLst/>
          </a:prstGeom>
          <a:noFill/>
          <a:ln w="15875">
            <a:solidFill>
              <a:sysClr val="windowText" lastClr="000000"/>
            </a:solidFill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56A1CE1-0C90-8AE1-9030-CF274AE26A22}"/>
              </a:ext>
            </a:extLst>
          </p:cNvPr>
          <p:cNvSpPr txBox="1"/>
          <p:nvPr/>
        </p:nvSpPr>
        <p:spPr>
          <a:xfrm>
            <a:off x="4696558" y="3611012"/>
            <a:ext cx="25957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Narisha </a:t>
            </a:r>
            <a:r>
              <a:rPr lang="en-ZA" sz="14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Siriram</a:t>
            </a:r>
            <a:endParaRPr lang="en-ZA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ZA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Vice Chairperson</a:t>
            </a:r>
          </a:p>
        </p:txBody>
      </p:sp>
      <p:pic>
        <p:nvPicPr>
          <p:cNvPr id="21" name="Picture 20" descr="A person in glasses smiling&#10;&#10;Description automatically generated">
            <a:extLst>
              <a:ext uri="{FF2B5EF4-FFF2-40B4-BE49-F238E27FC236}">
                <a16:creationId xmlns:a16="http://schemas.microsoft.com/office/drawing/2014/main" xmlns="" id="{E3CAC8A0-64FA-D197-7DCA-A36AAFBA89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26523" y="1606224"/>
            <a:ext cx="1734913" cy="2004788"/>
          </a:xfrm>
          <a:prstGeom prst="rect">
            <a:avLst/>
          </a:prstGeom>
          <a:noFill/>
          <a:ln w="15875">
            <a:solidFill>
              <a:sysClr val="windowText" lastClr="000000"/>
            </a:solidFill>
          </a:ln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4D0105F-02A1-E56E-F2ED-F6739133C5B8}"/>
              </a:ext>
            </a:extLst>
          </p:cNvPr>
          <p:cNvSpPr txBox="1"/>
          <p:nvPr/>
        </p:nvSpPr>
        <p:spPr>
          <a:xfrm>
            <a:off x="8065518" y="3591291"/>
            <a:ext cx="22824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Gideon van der Westhuizen</a:t>
            </a:r>
          </a:p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Treasurer    </a:t>
            </a:r>
            <a:endParaRPr lang="en-ZA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4" name="Picture 23" descr="A person in a white shirt&#10;&#10;Description automatically generated">
            <a:extLst>
              <a:ext uri="{FF2B5EF4-FFF2-40B4-BE49-F238E27FC236}">
                <a16:creationId xmlns:a16="http://schemas.microsoft.com/office/drawing/2014/main" xmlns="" id="{C5AE5433-DCB0-E492-7BFD-D1570896450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1633" y="4355690"/>
            <a:ext cx="1607581" cy="1727412"/>
          </a:xfrm>
          <a:prstGeom prst="rect">
            <a:avLst/>
          </a:prstGeom>
          <a:noFill/>
          <a:ln w="15875">
            <a:solidFill>
              <a:sysClr val="windowText" lastClr="000000"/>
            </a:solidFill>
          </a:ln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2878256-5A75-82D0-CC22-0FBD72E9368C}"/>
              </a:ext>
            </a:extLst>
          </p:cNvPr>
          <p:cNvSpPr txBox="1"/>
          <p:nvPr/>
        </p:nvSpPr>
        <p:spPr>
          <a:xfrm>
            <a:off x="1661472" y="6083102"/>
            <a:ext cx="20549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Obed </a:t>
            </a:r>
            <a:r>
              <a:rPr lang="en-ZA" sz="1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Tsetsewa</a:t>
            </a:r>
            <a:endParaRPr lang="en-ZA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Administrator</a:t>
            </a:r>
            <a:endParaRPr lang="en-ZA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E17F7FD1-8D6E-FE9E-9BBF-67C9C574CD8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3268" y="4356582"/>
            <a:ext cx="1742324" cy="1726520"/>
          </a:xfrm>
          <a:prstGeom prst="rect">
            <a:avLst/>
          </a:prstGeom>
          <a:noFill/>
          <a:ln w="15875">
            <a:solidFill>
              <a:sysClr val="windowText" lastClr="000000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3E24885-0D8D-BDD7-CD3B-AC6B3D952B8C}"/>
              </a:ext>
            </a:extLst>
          </p:cNvPr>
          <p:cNvSpPr txBox="1"/>
          <p:nvPr/>
        </p:nvSpPr>
        <p:spPr>
          <a:xfrm>
            <a:off x="4916129" y="6139020"/>
            <a:ext cx="20549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Vhutshilo Nemalili</a:t>
            </a:r>
          </a:p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Youth Development </a:t>
            </a:r>
            <a:r>
              <a:rPr lang="en-ZA" sz="140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R</a:t>
            </a:r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ep.</a:t>
            </a:r>
            <a:endParaRPr lang="en-ZA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0" name="Picture 29" descr="A person with a beard&#10;&#10;Description automatically generated">
            <a:extLst>
              <a:ext uri="{FF2B5EF4-FFF2-40B4-BE49-F238E27FC236}">
                <a16:creationId xmlns:a16="http://schemas.microsoft.com/office/drawing/2014/main" xmlns="" id="{8C74DE36-01F7-534D-23B1-7E795BD4F4F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6523" y="4355690"/>
            <a:ext cx="1734913" cy="1726520"/>
          </a:xfrm>
          <a:prstGeom prst="rect">
            <a:avLst/>
          </a:prstGeom>
          <a:ln w="15875">
            <a:solidFill>
              <a:sysClr val="windowText" lastClr="000000"/>
            </a:solidFill>
          </a:ln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D8629EEF-61BD-4311-E317-FB9EA6367FF0}"/>
              </a:ext>
            </a:extLst>
          </p:cNvPr>
          <p:cNvSpPr txBox="1"/>
          <p:nvPr/>
        </p:nvSpPr>
        <p:spPr>
          <a:xfrm>
            <a:off x="8326523" y="6161439"/>
            <a:ext cx="19664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Chris Brink</a:t>
            </a:r>
          </a:p>
          <a:p>
            <a:pPr algn="ctr"/>
            <a:r>
              <a:rPr lang="en-ZA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Supplier Representative</a:t>
            </a:r>
            <a:endParaRPr lang="en-ZA" sz="1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9602538B-C766-E35F-D5D4-783671BACC4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5755" y="1539419"/>
            <a:ext cx="1426434" cy="2071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85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pic>
        <p:nvPicPr>
          <p:cNvPr id="3" name="Picture 2" descr="A blue and white rectangular sign with white text&#10;&#10;Description automatically generated">
            <a:extLst>
              <a:ext uri="{FF2B5EF4-FFF2-40B4-BE49-F238E27FC236}">
                <a16:creationId xmlns:a16="http://schemas.microsoft.com/office/drawing/2014/main" xmlns="" id="{D0B169BA-22BA-0562-0E21-C6E4270402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69" y="1514167"/>
            <a:ext cx="4081795" cy="167869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39804E99-5C94-3DD8-AF86-8C956A39A2B9}"/>
              </a:ext>
            </a:extLst>
          </p:cNvPr>
          <p:cNvSpPr txBox="1">
            <a:spLocks/>
          </p:cNvSpPr>
          <p:nvPr/>
        </p:nvSpPr>
        <p:spPr>
          <a:xfrm>
            <a:off x="4131315" y="412955"/>
            <a:ext cx="7333097" cy="84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SANIRE SYMPOSIUM 2024</a:t>
            </a:r>
            <a:endParaRPr kumimoji="0" lang="en-ZA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7" name="Picture 6" descr="A group of people sitting at tables in a room&#10;&#10;Description automatically generated">
            <a:extLst>
              <a:ext uri="{FF2B5EF4-FFF2-40B4-BE49-F238E27FC236}">
                <a16:creationId xmlns:a16="http://schemas.microsoft.com/office/drawing/2014/main" xmlns="" id="{EAF41DF6-DE0C-9B3A-C234-FB4A08E06CE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3192862"/>
            <a:ext cx="2942102" cy="1961402"/>
          </a:xfrm>
          <a:prstGeom prst="rect">
            <a:avLst/>
          </a:prstGeom>
        </p:spPr>
      </p:pic>
      <p:pic>
        <p:nvPicPr>
          <p:cNvPr id="12" name="Picture 11" descr="A person and person standing next to a table with white hard hats&#10;&#10;Description automatically generated">
            <a:extLst>
              <a:ext uri="{FF2B5EF4-FFF2-40B4-BE49-F238E27FC236}">
                <a16:creationId xmlns:a16="http://schemas.microsoft.com/office/drawing/2014/main" xmlns="" id="{4C51BB4B-D0A7-BD1E-D4E7-3C9EC620295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69" y="4729451"/>
            <a:ext cx="2942103" cy="1961402"/>
          </a:xfrm>
          <a:prstGeom prst="rect">
            <a:avLst/>
          </a:prstGeom>
        </p:spPr>
      </p:pic>
      <p:pic>
        <p:nvPicPr>
          <p:cNvPr id="14" name="Picture 13" descr="A person speaking at a podium&#10;&#10;Description automatically generated">
            <a:extLst>
              <a:ext uri="{FF2B5EF4-FFF2-40B4-BE49-F238E27FC236}">
                <a16:creationId xmlns:a16="http://schemas.microsoft.com/office/drawing/2014/main" xmlns="" id="{87EAA127-01CC-06AA-A59F-0DC7D6656D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8172" y="3116827"/>
            <a:ext cx="5246741" cy="3574026"/>
          </a:xfrm>
          <a:prstGeom prst="rect">
            <a:avLst/>
          </a:prstGeom>
        </p:spPr>
      </p:pic>
      <p:pic>
        <p:nvPicPr>
          <p:cNvPr id="25" name="Picture 24" descr="A group of people at a table&#10;&#10;Description automatically generated">
            <a:extLst>
              <a:ext uri="{FF2B5EF4-FFF2-40B4-BE49-F238E27FC236}">
                <a16:creationId xmlns:a16="http://schemas.microsoft.com/office/drawing/2014/main" xmlns="" id="{8DB59C7A-371E-DF6C-E258-D1C444257B6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712" y="1492838"/>
            <a:ext cx="2548847" cy="1699232"/>
          </a:xfrm>
          <a:prstGeom prst="rect">
            <a:avLst/>
          </a:prstGeom>
        </p:spPr>
      </p:pic>
      <p:pic>
        <p:nvPicPr>
          <p:cNvPr id="31" name="Picture 30" descr="A group of people standing in front of a table&#10;&#10;Description automatically generated">
            <a:extLst>
              <a:ext uri="{FF2B5EF4-FFF2-40B4-BE49-F238E27FC236}">
                <a16:creationId xmlns:a16="http://schemas.microsoft.com/office/drawing/2014/main" xmlns="" id="{F3CBFD3B-3B40-C374-8F7F-7466E2D5A83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84914" y="3192070"/>
            <a:ext cx="3192824" cy="2128549"/>
          </a:xfrm>
          <a:prstGeom prst="rect">
            <a:avLst/>
          </a:prstGeom>
        </p:spPr>
      </p:pic>
      <p:pic>
        <p:nvPicPr>
          <p:cNvPr id="34" name="Picture 33" descr="Two men standing next to each other&#10;&#10;Description automatically generated">
            <a:extLst>
              <a:ext uri="{FF2B5EF4-FFF2-40B4-BE49-F238E27FC236}">
                <a16:creationId xmlns:a16="http://schemas.microsoft.com/office/drawing/2014/main" xmlns="" id="{13352B22-0E45-419B-A962-C5257C205A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9365" y="1491883"/>
            <a:ext cx="2338374" cy="1699232"/>
          </a:xfrm>
          <a:prstGeom prst="rect">
            <a:avLst/>
          </a:prstGeom>
        </p:spPr>
      </p:pic>
      <p:pic>
        <p:nvPicPr>
          <p:cNvPr id="36" name="Picture 35" descr="A person standing at a podium speaking into a microphone&#10;&#10;Description automatically generated">
            <a:extLst>
              <a:ext uri="{FF2B5EF4-FFF2-40B4-BE49-F238E27FC236}">
                <a16:creationId xmlns:a16="http://schemas.microsoft.com/office/drawing/2014/main" xmlns="" id="{45436B84-F1A6-58B7-1A17-0907C1013E4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7377" y="4869973"/>
            <a:ext cx="3240361" cy="1820880"/>
          </a:xfrm>
          <a:prstGeom prst="rect">
            <a:avLst/>
          </a:prstGeom>
        </p:spPr>
      </p:pic>
      <p:pic>
        <p:nvPicPr>
          <p:cNvPr id="38" name="Picture 37" descr="A person standing at a podium&#10;&#10;Description automatically generated">
            <a:extLst>
              <a:ext uri="{FF2B5EF4-FFF2-40B4-BE49-F238E27FC236}">
                <a16:creationId xmlns:a16="http://schemas.microsoft.com/office/drawing/2014/main" xmlns="" id="{C71D1F13-0DE6-4364-77BE-6A1CFF467E7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7931" y="1515103"/>
            <a:ext cx="2538780" cy="160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464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39804E99-5C94-3DD8-AF86-8C956A39A2B9}"/>
              </a:ext>
            </a:extLst>
          </p:cNvPr>
          <p:cNvSpPr txBox="1">
            <a:spLocks/>
          </p:cNvSpPr>
          <p:nvPr/>
        </p:nvSpPr>
        <p:spPr>
          <a:xfrm>
            <a:off x="2617147" y="471949"/>
            <a:ext cx="7333097" cy="84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SANIRE SYMPOSIUM 2024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THANK YOU TO ALL THE SPONSORS</a:t>
            </a:r>
            <a:endParaRPr kumimoji="0" lang="en-ZA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5F03B9D-78F1-7137-8E43-39EDFCE21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980" y="1779638"/>
            <a:ext cx="11157488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375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0F41A66C-97AC-0769-AAA1-BDA645BAA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6003" y="4029810"/>
            <a:ext cx="9251951" cy="1582271"/>
          </a:xfrm>
        </p:spPr>
        <p:txBody>
          <a:bodyPr>
            <a:normAutofit/>
          </a:bodyPr>
          <a:lstStyle/>
          <a:p>
            <a:pPr algn="ctr"/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MEMBERSHIP</a:t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r>
              <a:rPr lang="en-US" sz="32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Glorious Nkosi</a:t>
            </a:r>
            <a:endParaRPr lang="en-US" sz="5333" b="1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10" name="Picture 9" descr="logo2.png">
            <a:extLst>
              <a:ext uri="{FF2B5EF4-FFF2-40B4-BE49-F238E27FC236}">
                <a16:creationId xmlns:a16="http://schemas.microsoft.com/office/drawing/2014/main" xmlns="" id="{6F387466-118E-0761-C7A4-0399BD8087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6643" y="525990"/>
            <a:ext cx="4254699" cy="306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310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A590EFE-4AA3-CB3D-9130-993531EC63BB}"/>
              </a:ext>
            </a:extLst>
          </p:cNvPr>
          <p:cNvSpPr txBox="1"/>
          <p:nvPr/>
        </p:nvSpPr>
        <p:spPr>
          <a:xfrm>
            <a:off x="4213631" y="705437"/>
            <a:ext cx="681349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Membership Statistics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Statistics Per Category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Statistics Per Branch Ratio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Statistics Per Gender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Membership Transfers Work 2023/2024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Membership Changes to the Constitution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My Membership Launch and Website U</a:t>
            </a:r>
            <a:r>
              <a:rPr kumimoji="0" lang="en-ZA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pgrade</a:t>
            </a: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/Updates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to the SANIRE Blazer and Recognition Pins</a:t>
            </a:r>
          </a:p>
          <a:p>
            <a:pPr marL="342900" marR="0" lvl="0" indent="-34290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Z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Conclusions</a:t>
            </a:r>
          </a:p>
          <a:p>
            <a:pPr marL="0" marR="0" lvl="0" indent="0" algn="l" defTabSz="914400" rtl="0" eaLnBrk="1" fontAlgn="auto" latinLnBrk="0" hangingPunct="1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8E19159-0880-6F5C-87AD-4E5FAFB092B4}"/>
              </a:ext>
            </a:extLst>
          </p:cNvPr>
          <p:cNvSpPr txBox="1"/>
          <p:nvPr/>
        </p:nvSpPr>
        <p:spPr>
          <a:xfrm>
            <a:off x="3469411" y="265517"/>
            <a:ext cx="4959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AGENDA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801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7777">
            <a:alpha val="2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E4EC394-FD4C-7296-3953-1FD83695908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820" y="263613"/>
            <a:ext cx="1871320" cy="1342469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B4EB53D7-AF45-BDCD-B574-8A65FEC0F4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256648"/>
              </p:ext>
            </p:extLst>
          </p:nvPr>
        </p:nvGraphicFramePr>
        <p:xfrm>
          <a:off x="2585639" y="1606082"/>
          <a:ext cx="8723063" cy="4613934"/>
        </p:xfrm>
        <a:graphic>
          <a:graphicData uri="http://schemas.openxmlformats.org/drawingml/2006/table">
            <a:tbl>
              <a:tblPr/>
              <a:tblGrid>
                <a:gridCol w="3730927">
                  <a:extLst>
                    <a:ext uri="{9D8B030D-6E8A-4147-A177-3AD203B41FA5}">
                      <a16:colId xmlns:a16="http://schemas.microsoft.com/office/drawing/2014/main" xmlns="" val="2638575788"/>
                    </a:ext>
                  </a:extLst>
                </a:gridCol>
                <a:gridCol w="4992136">
                  <a:extLst>
                    <a:ext uri="{9D8B030D-6E8A-4147-A177-3AD203B41FA5}">
                      <a16:colId xmlns:a16="http://schemas.microsoft.com/office/drawing/2014/main" xmlns="" val="16613808"/>
                    </a:ext>
                  </a:extLst>
                </a:gridCol>
              </a:tblGrid>
              <a:tr h="388979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ZA" sz="13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104861"/>
                          </a:highlight>
                          <a:latin typeface="Arial" panose="020B0604020202020204" pitchFamily="34" charset="0"/>
                        </a:rPr>
                        <a:t>SANIRE AGM Programme</a:t>
                      </a:r>
                    </a:p>
                  </a:txBody>
                  <a:tcPr marL="6918" marR="6918" marT="69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0486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00043559"/>
                  </a:ext>
                </a:extLst>
              </a:tr>
              <a:tr h="216099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A9612"/>
                          </a:highlight>
                          <a:latin typeface="Arial" panose="020B0604020202020204" pitchFamily="34" charset="0"/>
                        </a:rPr>
                        <a:t>Agenda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961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1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A9612"/>
                          </a:highlight>
                          <a:latin typeface="Arial" panose="020B0604020202020204" pitchFamily="34" charset="0"/>
                        </a:rPr>
                        <a:t>Portfolio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96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5769929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Arrival 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Prudence Ntumelang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6527808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300" b="0" i="0" u="none" strike="noStrike" spc="-5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Safety Brief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Country Club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05734167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Welcome by the President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Kevin Le Bron 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16131856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Apologies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Kevin Le Bron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07961665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Reflecting on the past year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Kevin Le Bron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12238645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300" b="0" i="0" u="none" strike="noStrike" spc="-5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Obituaries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Kevin Le Bron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13878551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Membership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Glorious Nkosi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37184766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Treasury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Sifiso Mashile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77329260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A9612"/>
                          </a:highlight>
                          <a:latin typeface="Arial" panose="020B0604020202020204" pitchFamily="34" charset="0"/>
                        </a:rPr>
                        <a:t>Break and Tea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961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A9612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96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8214438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Education Theory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Petrie Wessels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781830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Education RE Prac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Thandile Dlokweni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27950186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Education SCO Prac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Rofhiwa Phadagi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9667554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Organisational Liasion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Jeanne Walls 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8565989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ISRM 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Jannie Maritz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51486237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Branch Feedback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Lizelle Prinsloo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07456340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General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Kevin Le Bron 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74516874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Vote of thanks by President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Kevin Le Bron 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12887599"/>
                  </a:ext>
                </a:extLst>
              </a:tr>
              <a:tr h="2134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A9612"/>
                          </a:highlight>
                          <a:latin typeface="Arial" panose="020B0604020202020204" pitchFamily="34" charset="0"/>
                        </a:rPr>
                        <a:t>Lunch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961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ZA" sz="13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A9612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961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4853657"/>
                  </a:ext>
                </a:extLst>
              </a:tr>
              <a:tr h="165892">
                <a:tc>
                  <a:txBody>
                    <a:bodyPr/>
                    <a:lstStyle/>
                    <a:p>
                      <a:pPr algn="l" fontAlgn="b"/>
                      <a:endParaRPr lang="en-ZA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ZA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18" marR="6918" marT="691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403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4380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xmlns:p14="http://schemas.microsoft.com/office/powerpoint/2010/main"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A5837D86-39CF-B575-7F81-39B28DD35EC8}"/>
              </a:ext>
            </a:extLst>
          </p:cNvPr>
          <p:cNvSpPr txBox="1">
            <a:spLocks/>
          </p:cNvSpPr>
          <p:nvPr/>
        </p:nvSpPr>
        <p:spPr>
          <a:xfrm>
            <a:off x="1459232" y="583558"/>
            <a:ext cx="7704667" cy="1099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MEMBERSHIP STATISTICS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E9356C0E-B91D-4BB8-BF30-6B73DA6D7964}"/>
              </a:ext>
            </a:extLst>
          </p:cNvPr>
          <p:cNvGraphicFramePr>
            <a:graphicFrameLocks/>
          </p:cNvGraphicFramePr>
          <p:nvPr/>
        </p:nvGraphicFramePr>
        <p:xfrm>
          <a:off x="2120941" y="1683149"/>
          <a:ext cx="8753536" cy="3944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4627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3290F469-52A7-4EC2-B943-71A8256D5A81}"/>
              </a:ext>
            </a:extLst>
          </p:cNvPr>
          <p:cNvGraphicFramePr>
            <a:graphicFrameLocks/>
          </p:cNvGraphicFramePr>
          <p:nvPr/>
        </p:nvGraphicFramePr>
        <p:xfrm>
          <a:off x="2113936" y="1743975"/>
          <a:ext cx="9212826" cy="4417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xmlns="" id="{6473B53D-9AAC-C943-F1C9-521EAAAC6CE1}"/>
              </a:ext>
            </a:extLst>
          </p:cNvPr>
          <p:cNvSpPr txBox="1">
            <a:spLocks/>
          </p:cNvSpPr>
          <p:nvPr/>
        </p:nvSpPr>
        <p:spPr>
          <a:xfrm>
            <a:off x="2307431" y="285945"/>
            <a:ext cx="9298331" cy="10995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kern="1200" spc="-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50" normalizeH="0" baseline="0" noProof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STATISTICS PER CATEGORY </a:t>
            </a:r>
            <a:endParaRPr kumimoji="0" lang="en-ZA" sz="3200" b="1" i="0" u="none" strike="noStrike" kern="1200" cap="none" spc="-5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804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08342ECA-67E6-4674-A4CD-DA6233EBC11C}"/>
              </a:ext>
            </a:extLst>
          </p:cNvPr>
          <p:cNvGraphicFramePr>
            <a:graphicFrameLocks/>
          </p:cNvGraphicFramePr>
          <p:nvPr/>
        </p:nvGraphicFramePr>
        <p:xfrm>
          <a:off x="1723630" y="1673966"/>
          <a:ext cx="9298331" cy="4897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CBBD31CE-68B1-12F6-E650-40CA05934C46}"/>
              </a:ext>
            </a:extLst>
          </p:cNvPr>
          <p:cNvSpPr txBox="1">
            <a:spLocks/>
          </p:cNvSpPr>
          <p:nvPr/>
        </p:nvSpPr>
        <p:spPr>
          <a:xfrm>
            <a:off x="3163107" y="574375"/>
            <a:ext cx="7688792" cy="1099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3. STATISTICS PER BRANCH RATIO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412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3854567C-0B10-5E4C-02CA-E3A18DCB8204}"/>
              </a:ext>
            </a:extLst>
          </p:cNvPr>
          <p:cNvSpPr txBox="1">
            <a:spLocks/>
          </p:cNvSpPr>
          <p:nvPr/>
        </p:nvSpPr>
        <p:spPr>
          <a:xfrm>
            <a:off x="2792038" y="365415"/>
            <a:ext cx="7688792" cy="1099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4. STATISTICS PER AGE &amp; GENDER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19E8D3BC-68B9-45D6-80F1-70DC9C806C54}"/>
              </a:ext>
            </a:extLst>
          </p:cNvPr>
          <p:cNvGraphicFramePr>
            <a:graphicFrameLocks/>
          </p:cNvGraphicFramePr>
          <p:nvPr/>
        </p:nvGraphicFramePr>
        <p:xfrm>
          <a:off x="586237" y="2269108"/>
          <a:ext cx="5706407" cy="3350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F3864A7D-62A0-4FAC-848A-5C1A4F06D16A}"/>
              </a:ext>
            </a:extLst>
          </p:cNvPr>
          <p:cNvGraphicFramePr>
            <a:graphicFrameLocks/>
          </p:cNvGraphicFramePr>
          <p:nvPr/>
        </p:nvGraphicFramePr>
        <p:xfrm>
          <a:off x="6725264" y="2269109"/>
          <a:ext cx="5145969" cy="3350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93513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3854567C-0B10-5E4C-02CA-E3A18DCB8204}"/>
              </a:ext>
            </a:extLst>
          </p:cNvPr>
          <p:cNvSpPr txBox="1">
            <a:spLocks/>
          </p:cNvSpPr>
          <p:nvPr/>
        </p:nvSpPr>
        <p:spPr>
          <a:xfrm>
            <a:off x="2332226" y="463738"/>
            <a:ext cx="8957510" cy="1258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5. MEMBERSHIP TRANSFERS WORK (2023/2024)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7BD5B914-6531-1C25-E58B-61C01B55D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38" y="1742157"/>
            <a:ext cx="9725659" cy="456947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4CEDA605-6AC1-1349-F6CC-09D3CE97188B}"/>
              </a:ext>
            </a:extLst>
          </p:cNvPr>
          <p:cNvSpPr txBox="1">
            <a:spLocks/>
          </p:cNvSpPr>
          <p:nvPr/>
        </p:nvSpPr>
        <p:spPr>
          <a:xfrm>
            <a:off x="9079734" y="1218706"/>
            <a:ext cx="3678196" cy="49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Ass-Corp Mem</a:t>
            </a: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4EB0343-B9EE-BEE2-FE62-19F203C3CDB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776"/>
          <a:stretch/>
        </p:blipFill>
        <p:spPr>
          <a:xfrm>
            <a:off x="8598235" y="6344796"/>
            <a:ext cx="3295650" cy="379388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949937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3854567C-0B10-5E4C-02CA-E3A18DCB8204}"/>
              </a:ext>
            </a:extLst>
          </p:cNvPr>
          <p:cNvSpPr txBox="1">
            <a:spLocks/>
          </p:cNvSpPr>
          <p:nvPr/>
        </p:nvSpPr>
        <p:spPr>
          <a:xfrm>
            <a:off x="2332226" y="463738"/>
            <a:ext cx="8957510" cy="1258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6. MEMBERSHIP CHANGES TO THE CONSTITUTION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160443B-A3DE-BC70-FD3E-C3C6FA21D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38" y="1846598"/>
            <a:ext cx="7060166" cy="249926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7FC38CDB-FB3B-A6CA-2D06-5F260905273D}"/>
              </a:ext>
            </a:extLst>
          </p:cNvPr>
          <p:cNvSpPr txBox="1">
            <a:spLocks/>
          </p:cNvSpPr>
          <p:nvPr/>
        </p:nvSpPr>
        <p:spPr>
          <a:xfrm>
            <a:off x="7680411" y="2277787"/>
            <a:ext cx="4231903" cy="4033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609585" indent="-609585" algn="l" defTabSz="1219170" rtl="0" eaLnBrk="1" latinLnBrk="0" hangingPunct="1">
              <a:spcBef>
                <a:spcPts val="2667"/>
              </a:spcBef>
              <a:buSzPct val="100000"/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indent="-609585" algn="l" defTabSz="1219170" rtl="0" eaLnBrk="1" latinLnBrk="0" hangingPunct="1">
              <a:spcBef>
                <a:spcPts val="20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indent="-609585" algn="l" defTabSz="1219170" rtl="0" eaLnBrk="1" latinLnBrk="0" hangingPunct="1">
              <a:spcBef>
                <a:spcPts val="2000"/>
              </a:spcBef>
              <a:buSzPct val="10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indent="-609585" algn="l" defTabSz="1219170" rtl="0" eaLnBrk="1" latinLnBrk="0" hangingPunct="1">
              <a:spcBef>
                <a:spcPts val="20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indent="-609585" algn="l" defTabSz="1219170" rtl="0" eaLnBrk="1" latinLnBrk="0" hangingPunct="1">
              <a:spcBef>
                <a:spcPts val="2000"/>
              </a:spcBef>
              <a:buSzPct val="10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indent="-609585" algn="l" defTabSz="1219170" rtl="0" eaLnBrk="1" latinLnBrk="0" hangingPunct="1">
              <a:spcBef>
                <a:spcPts val="20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indent="-609585" algn="l" defTabSz="1219170" rtl="0" eaLnBrk="1" latinLnBrk="0" hangingPunct="1">
              <a:spcBef>
                <a:spcPts val="2000"/>
              </a:spcBef>
              <a:buSzPct val="100000"/>
              <a:buFont typeface="Arial"/>
              <a:buChar char="•"/>
              <a:tabLst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indent="-609585" algn="l" defTabSz="1219170" rtl="0" eaLnBrk="1" latinLnBrk="0" hangingPunct="1">
              <a:spcBef>
                <a:spcPts val="20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/>
              <a:buChar char="•"/>
              <a:tabLst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indent="-609585" algn="l" defTabSz="1219170" rtl="0" eaLnBrk="1" latinLnBrk="0" hangingPunct="1">
              <a:spcBef>
                <a:spcPts val="2000"/>
              </a:spcBef>
              <a:buSzPct val="100000"/>
              <a:buFont typeface="Arial"/>
              <a:buChar char="•"/>
              <a:tabLst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585" marR="0" lvl="0" indent="-609585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Updating of membership Fellow transfer definitions</a:t>
            </a:r>
          </a:p>
          <a:p>
            <a:pPr marL="609585" marR="0" lvl="0" indent="-609585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Updating of interns as part of the S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tudent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category</a:t>
            </a:r>
          </a:p>
          <a:p>
            <a:pPr marL="609585" marR="0" lvl="0" indent="-609585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609585" marR="0" lvl="0" indent="-609585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Pct val="100000"/>
              <a:buFont typeface="Arial"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srgbClr val="5D535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09915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3854567C-0B10-5E4C-02CA-E3A18DCB8204}"/>
              </a:ext>
            </a:extLst>
          </p:cNvPr>
          <p:cNvSpPr txBox="1">
            <a:spLocks/>
          </p:cNvSpPr>
          <p:nvPr/>
        </p:nvSpPr>
        <p:spPr>
          <a:xfrm>
            <a:off x="1820947" y="758705"/>
            <a:ext cx="9063361" cy="1258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7. MY MEMBERSHIP LAUNCH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AND WEBSITE UPGRADE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4D45D96-2271-C042-24C7-8C19487D107A}"/>
              </a:ext>
            </a:extLst>
          </p:cNvPr>
          <p:cNvSpPr txBox="1"/>
          <p:nvPr/>
        </p:nvSpPr>
        <p:spPr>
          <a:xfrm>
            <a:off x="729763" y="2017235"/>
            <a:ext cx="1109078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Apply for Membership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Manage your Contact D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etails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Download your Membership Certificate and Confirmation Letter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Pay your Membership Fees 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Register for SANIRE Events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Access to ISRM 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Shop O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nline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7A61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(COMING SOON…)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/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762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56276"/>
            <a:ext cx="1745988" cy="12585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3854567C-0B10-5E4C-02CA-E3A18DCB8204}"/>
              </a:ext>
            </a:extLst>
          </p:cNvPr>
          <p:cNvSpPr txBox="1">
            <a:spLocks/>
          </p:cNvSpPr>
          <p:nvPr/>
        </p:nvSpPr>
        <p:spPr>
          <a:xfrm>
            <a:off x="1578357" y="366162"/>
            <a:ext cx="10027405" cy="1258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MY MEMBERSHIP LAUNCH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AND WEBSITE UPGRADE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117C0AA-F9EE-8407-BC98-71A82A6FCF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01" y="2506900"/>
            <a:ext cx="2133785" cy="92210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F21F1457-6CD6-6B8A-1863-60251E7F45F0}"/>
              </a:ext>
            </a:extLst>
          </p:cNvPr>
          <p:cNvSpPr/>
          <p:nvPr/>
        </p:nvSpPr>
        <p:spPr>
          <a:xfrm>
            <a:off x="3231687" y="272311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8" name="Content Placeholder 2" descr="A screenshot of a profile&#10;&#10;Description automatically generated">
            <a:extLst>
              <a:ext uri="{FF2B5EF4-FFF2-40B4-BE49-F238E27FC236}">
                <a16:creationId xmlns:a16="http://schemas.microsoft.com/office/drawing/2014/main" xmlns="" id="{96DAE25D-219F-2D48-A527-2E2CC2FBB58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2541" y="2215079"/>
            <a:ext cx="2969343" cy="1767916"/>
          </a:xfrm>
          <a:prstGeom prst="rect">
            <a:avLst/>
          </a:prstGeom>
        </p:spPr>
      </p:pic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AD894CB9-B658-75AB-71B5-F97CCF9BD149}"/>
              </a:ext>
            </a:extLst>
          </p:cNvPr>
          <p:cNvSpPr/>
          <p:nvPr/>
        </p:nvSpPr>
        <p:spPr>
          <a:xfrm>
            <a:off x="7688590" y="26768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10" name="Content Placeholder 5">
            <a:extLst>
              <a:ext uri="{FF2B5EF4-FFF2-40B4-BE49-F238E27FC236}">
                <a16:creationId xmlns:a16="http://schemas.microsoft.com/office/drawing/2014/main" xmlns="" id="{F7A5D76B-28DD-BCB7-66F0-61C109465BF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8849" y="2259550"/>
            <a:ext cx="3129502" cy="1411765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xmlns="" id="{E0663269-4107-3F88-B730-98401D961585}"/>
              </a:ext>
            </a:extLst>
          </p:cNvPr>
          <p:cNvSpPr/>
          <p:nvPr/>
        </p:nvSpPr>
        <p:spPr>
          <a:xfrm>
            <a:off x="10041284" y="3809863"/>
            <a:ext cx="484632" cy="978408"/>
          </a:xfrm>
          <a:prstGeom prst="downArrow">
            <a:avLst>
              <a:gd name="adj1" fmla="val 41885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xmlns="" id="{D35EF642-51B0-D29F-E438-F4ADE0D37D25}"/>
              </a:ext>
            </a:extLst>
          </p:cNvPr>
          <p:cNvSpPr/>
          <p:nvPr/>
        </p:nvSpPr>
        <p:spPr>
          <a:xfrm>
            <a:off x="7688590" y="5427406"/>
            <a:ext cx="848827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33A3656-0E9F-2A68-F933-042A96C3815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2541" y="4959719"/>
            <a:ext cx="3165886" cy="1364885"/>
          </a:xfrm>
          <a:prstGeom prst="rect">
            <a:avLst/>
          </a:prstGeom>
        </p:spPr>
      </p:pic>
      <p:sp>
        <p:nvSpPr>
          <p:cNvPr id="16" name="Arrow: Left 15">
            <a:extLst>
              <a:ext uri="{FF2B5EF4-FFF2-40B4-BE49-F238E27FC236}">
                <a16:creationId xmlns:a16="http://schemas.microsoft.com/office/drawing/2014/main" xmlns="" id="{94B4E4B9-B6B2-63E6-7342-8F3ED5B61AD1}"/>
              </a:ext>
            </a:extLst>
          </p:cNvPr>
          <p:cNvSpPr/>
          <p:nvPr/>
        </p:nvSpPr>
        <p:spPr>
          <a:xfrm>
            <a:off x="3165986" y="542740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17" name="Content Placeholder 3">
            <a:extLst>
              <a:ext uri="{FF2B5EF4-FFF2-40B4-BE49-F238E27FC236}">
                <a16:creationId xmlns:a16="http://schemas.microsoft.com/office/drawing/2014/main" xmlns="" id="{7F8898C2-1886-A275-54F6-73560E658FF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361" y="4080028"/>
            <a:ext cx="1695525" cy="2343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78326D-4C3D-F11B-5B7E-F5C394370C99}"/>
              </a:ext>
            </a:extLst>
          </p:cNvPr>
          <p:cNvSpPr txBox="1">
            <a:spLocks/>
          </p:cNvSpPr>
          <p:nvPr/>
        </p:nvSpPr>
        <p:spPr>
          <a:xfrm>
            <a:off x="744345" y="1681304"/>
            <a:ext cx="3678196" cy="49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New Applicates</a:t>
            </a: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F8D9634-123A-1047-396F-3265ADEFE0A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38580" y="4959719"/>
            <a:ext cx="3198785" cy="141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219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1166A30-8790-4F9D-1C06-94BD7FB99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514" y="2243008"/>
            <a:ext cx="3513705" cy="1767916"/>
          </a:xfrm>
          <a:prstGeom prst="rect">
            <a:avLst/>
          </a:prstGeom>
        </p:spPr>
      </p:pic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55" y="366162"/>
            <a:ext cx="1745988" cy="12585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3854567C-0B10-5E4C-02CA-E3A18DCB8204}"/>
              </a:ext>
            </a:extLst>
          </p:cNvPr>
          <p:cNvSpPr txBox="1">
            <a:spLocks/>
          </p:cNvSpPr>
          <p:nvPr/>
        </p:nvSpPr>
        <p:spPr>
          <a:xfrm>
            <a:off x="1578357" y="366162"/>
            <a:ext cx="10027405" cy="12585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MY MEMBERSHIP LAUNCH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AND WEBSITE UPGRADE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F21F1457-6CD6-6B8A-1863-60251E7F45F0}"/>
              </a:ext>
            </a:extLst>
          </p:cNvPr>
          <p:cNvSpPr/>
          <p:nvPr/>
        </p:nvSpPr>
        <p:spPr>
          <a:xfrm>
            <a:off x="3092774" y="279910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xmlns="" id="{AD894CB9-B658-75AB-71B5-F97CCF9BD149}"/>
              </a:ext>
            </a:extLst>
          </p:cNvPr>
          <p:cNvSpPr/>
          <p:nvPr/>
        </p:nvSpPr>
        <p:spPr>
          <a:xfrm>
            <a:off x="7701552" y="28228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xmlns="" id="{E0663269-4107-3F88-B730-98401D961585}"/>
              </a:ext>
            </a:extLst>
          </p:cNvPr>
          <p:cNvSpPr/>
          <p:nvPr/>
        </p:nvSpPr>
        <p:spPr>
          <a:xfrm>
            <a:off x="10041284" y="3974746"/>
            <a:ext cx="484632" cy="978408"/>
          </a:xfrm>
          <a:prstGeom prst="downArrow">
            <a:avLst>
              <a:gd name="adj1" fmla="val 41885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xmlns="" id="{D35EF642-51B0-D29F-E438-F4ADE0D37D25}"/>
              </a:ext>
            </a:extLst>
          </p:cNvPr>
          <p:cNvSpPr/>
          <p:nvPr/>
        </p:nvSpPr>
        <p:spPr>
          <a:xfrm>
            <a:off x="7664822" y="5500958"/>
            <a:ext cx="848827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33A3656-0E9F-2A68-F933-042A96C381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4028" y="5193381"/>
            <a:ext cx="3165886" cy="1364885"/>
          </a:xfrm>
          <a:prstGeom prst="rect">
            <a:avLst/>
          </a:prstGeom>
        </p:spPr>
      </p:pic>
      <p:pic>
        <p:nvPicPr>
          <p:cNvPr id="17" name="Content Placeholder 3">
            <a:extLst>
              <a:ext uri="{FF2B5EF4-FFF2-40B4-BE49-F238E27FC236}">
                <a16:creationId xmlns:a16="http://schemas.microsoft.com/office/drawing/2014/main" xmlns="" id="{7F8898C2-1886-A275-54F6-73560E658FF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4107" y="4329127"/>
            <a:ext cx="1695525" cy="23436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78326D-4C3D-F11B-5B7E-F5C394370C99}"/>
              </a:ext>
            </a:extLst>
          </p:cNvPr>
          <p:cNvSpPr txBox="1">
            <a:spLocks/>
          </p:cNvSpPr>
          <p:nvPr/>
        </p:nvSpPr>
        <p:spPr>
          <a:xfrm>
            <a:off x="744345" y="1809488"/>
            <a:ext cx="3678196" cy="492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Active Members</a:t>
            </a:r>
            <a:endParaRPr kumimoji="0" lang="en-ZA" sz="28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8A252024-3409-D4ED-01D3-577F13E06E1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9905" y="2441128"/>
            <a:ext cx="3168392" cy="12933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9B4A553-26D5-68B1-B640-9F8D37964E8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2447" y="4329127"/>
            <a:ext cx="1641669" cy="23436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1FF6A67-0261-7191-8F83-42D26FA387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6700" y="2804523"/>
            <a:ext cx="1844200" cy="57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78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3854567C-0B10-5E4C-02CA-E3A18DCB8204}"/>
              </a:ext>
            </a:extLst>
          </p:cNvPr>
          <p:cNvSpPr txBox="1">
            <a:spLocks/>
          </p:cNvSpPr>
          <p:nvPr/>
        </p:nvSpPr>
        <p:spPr>
          <a:xfrm>
            <a:off x="2566219" y="434310"/>
            <a:ext cx="8318089" cy="1582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NOT A MEMBER YET ???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APPLY FOR MEMBERSHIP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EDA981-8D70-84C8-A809-6122620298AB}"/>
              </a:ext>
            </a:extLst>
          </p:cNvPr>
          <p:cNvSpPr txBox="1">
            <a:spLocks/>
          </p:cNvSpPr>
          <p:nvPr/>
        </p:nvSpPr>
        <p:spPr>
          <a:xfrm>
            <a:off x="2433483" y="2769471"/>
            <a:ext cx="8318089" cy="1582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xmlns="" id="{D4CD94BC-6A84-9391-DAE5-78F8ABE1E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5171" y="2207078"/>
            <a:ext cx="3755572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1360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8018" y="4334609"/>
            <a:ext cx="9251951" cy="1582271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SANIRE COUNCIL</a:t>
            </a: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/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endParaRPr lang="en-US" sz="5333" b="1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536" y="538039"/>
            <a:ext cx="4374387" cy="3153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35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BE4D1B4-7CDD-EA86-719B-CB6F33C75A81}"/>
              </a:ext>
            </a:extLst>
          </p:cNvPr>
          <p:cNvSpPr txBox="1"/>
          <p:nvPr/>
        </p:nvSpPr>
        <p:spPr>
          <a:xfrm>
            <a:off x="2209046" y="464549"/>
            <a:ext cx="9533299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 INTRODUCTION TO THE SANIRE BLAZER AND RECOGNITION PINS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xmlns="" id="{EB429082-7929-A53C-2864-97367ABE7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8087" y="1950682"/>
            <a:ext cx="3230237" cy="4071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7CFCCAE-795D-CFC5-26E6-4D7F95F420B0}"/>
              </a:ext>
            </a:extLst>
          </p:cNvPr>
          <p:cNvSpPr txBox="1"/>
          <p:nvPr/>
        </p:nvSpPr>
        <p:spPr>
          <a:xfrm>
            <a:off x="1052234" y="6025930"/>
            <a:ext cx="3901942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SANIRE Blazer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9103269-E843-0BF7-B43E-7D1A92BDBE1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941" y="3687104"/>
            <a:ext cx="3919455" cy="23552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C111E78-33C4-2F3F-7179-7760FCA83F01}"/>
              </a:ext>
            </a:extLst>
          </p:cNvPr>
          <p:cNvSpPr txBox="1"/>
          <p:nvPr/>
        </p:nvSpPr>
        <p:spPr>
          <a:xfrm>
            <a:off x="4716947" y="6014058"/>
            <a:ext cx="3901942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Blazer Pin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078894F-087C-972B-6634-347BB3AFF9D4}"/>
              </a:ext>
            </a:extLst>
          </p:cNvPr>
          <p:cNvSpPr txBox="1"/>
          <p:nvPr/>
        </p:nvSpPr>
        <p:spPr>
          <a:xfrm>
            <a:off x="8290058" y="6042332"/>
            <a:ext cx="3901942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CB3018A-2B4B-6C6F-4E87-B62BC8C23F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07373" y="1659772"/>
            <a:ext cx="1796142" cy="435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730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238" y="206476"/>
            <a:ext cx="1745988" cy="12585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D072D4-B06B-05BC-91FC-C631B9EB134B}"/>
              </a:ext>
            </a:extLst>
          </p:cNvPr>
          <p:cNvSpPr txBox="1">
            <a:spLocks/>
          </p:cNvSpPr>
          <p:nvPr/>
        </p:nvSpPr>
        <p:spPr>
          <a:xfrm>
            <a:off x="2251604" y="596255"/>
            <a:ext cx="7688792" cy="1099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9. CONCLUSIONS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28326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xmlns="" id="{86454E2E-3331-1BE6-1E3C-893D556B964F}"/>
              </a:ext>
            </a:extLst>
          </p:cNvPr>
          <p:cNvSpPr txBox="1">
            <a:spLocks/>
          </p:cNvSpPr>
          <p:nvPr/>
        </p:nvSpPr>
        <p:spPr>
          <a:xfrm>
            <a:off x="1820597" y="1854785"/>
            <a:ext cx="9237698" cy="3885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Z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Are Here To Serve You !!!!!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Z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Any queries or improvements </a:t>
            </a:r>
            <a:r>
              <a:rPr lang="en-ZA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kumimoji="0" lang="en-Z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egarding</a:t>
            </a:r>
            <a:r>
              <a:rPr kumimoji="0" lang="en-Z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Membership may be forwarded to Prudence &amp; Glorious.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C7A61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rgbClr val="C7A61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Let’s </a:t>
            </a:r>
            <a:r>
              <a:rPr lang="en-ZA" sz="3200" b="1" dirty="0">
                <a:solidFill>
                  <a:srgbClr val="C7A6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Z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7A61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ake</a:t>
            </a: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rgbClr val="C7A61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ownership of SANIRE </a:t>
            </a: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rgbClr val="C7A61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….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rgbClr val="C7A61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480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2.png">
            <a:extLst>
              <a:ext uri="{FF2B5EF4-FFF2-40B4-BE49-F238E27FC236}">
                <a16:creationId xmlns:a16="http://schemas.microsoft.com/office/drawing/2014/main" xmlns="" id="{F7CE618C-75A4-F767-46D3-328CA6A4E5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536" y="624313"/>
            <a:ext cx="4254699" cy="306684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DC0D0357-C1A2-F72F-B91B-641175007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0024" y="4137825"/>
            <a:ext cx="9251951" cy="18999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Treasury</a:t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Sifiso Mashile</a:t>
            </a: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/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endParaRPr lang="en-US" sz="5333" b="1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63295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xmlns="" id="{421E3FE4-FA18-653F-DC13-12B1928B5C7F}"/>
              </a:ext>
            </a:extLst>
          </p:cNvPr>
          <p:cNvSpPr txBox="1">
            <a:spLocks/>
          </p:cNvSpPr>
          <p:nvPr/>
        </p:nvSpPr>
        <p:spPr>
          <a:xfrm>
            <a:off x="1006665" y="1752600"/>
            <a:ext cx="10488650" cy="45923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FY2023/2024 made a marginal surplus of R98 826 (Main Branch)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FY2023/2024 has been concluded subject to an independent audit process.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Hence, FY2024/2025 has commenced on the 01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July 2024.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MPAS to SAIMM Journey.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Financials Deep Dive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Management Systems &amp; VAT Registration</a:t>
            </a:r>
          </a:p>
          <a:p>
            <a:pPr marL="342900" indent="-342900"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/>
            </a:pPr>
            <a:endParaRPr kumimoji="0" lang="en-ZA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74CE03E8-AD2B-4E0B-A268-08300EAAD35A}"/>
              </a:ext>
            </a:extLst>
          </p:cNvPr>
          <p:cNvSpPr>
            <a:spLocks noGrp="1"/>
          </p:cNvSpPr>
          <p:nvPr/>
        </p:nvSpPr>
        <p:spPr>
          <a:xfrm>
            <a:off x="979715" y="513039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Treasury: General Overview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35094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492E6AB-AAAB-B37A-EEB5-03FBAE6AA126}"/>
              </a:ext>
            </a:extLst>
          </p:cNvPr>
          <p:cNvSpPr txBox="1"/>
          <p:nvPr/>
        </p:nvSpPr>
        <p:spPr>
          <a:xfrm>
            <a:off x="251959" y="439509"/>
            <a:ext cx="1337695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Financial Procedure and Membership Fees…</a:t>
            </a:r>
          </a:p>
          <a:p>
            <a:pPr algn="ctr"/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rgbClr val="B093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REMINDER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049B96-D459-DD75-C006-4510AA469DAF}"/>
              </a:ext>
            </a:extLst>
          </p:cNvPr>
          <p:cNvSpPr txBox="1"/>
          <p:nvPr/>
        </p:nvSpPr>
        <p:spPr>
          <a:xfrm flipH="1">
            <a:off x="1403900" y="1782417"/>
            <a:ext cx="5289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SANIRE Constitution Extract… </a:t>
            </a: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C54D011-6732-1024-54A5-9D7109816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900" y="2472561"/>
            <a:ext cx="9918273" cy="3590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1231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300A90-4489-9C84-01A5-D6D3B85A7EEA}"/>
              </a:ext>
            </a:extLst>
          </p:cNvPr>
          <p:cNvSpPr txBox="1">
            <a:spLocks/>
          </p:cNvSpPr>
          <p:nvPr/>
        </p:nvSpPr>
        <p:spPr>
          <a:xfrm>
            <a:off x="614543" y="1622041"/>
            <a:ext cx="5223341" cy="6752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defRPr/>
            </a:pPr>
            <a:r>
              <a:rPr lang="en-ZA" sz="2400" b="1" dirty="0">
                <a:solidFill>
                  <a:srgbClr val="283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Sequence of Events: </a:t>
            </a:r>
          </a:p>
          <a:p>
            <a:pPr defTabSz="914400">
              <a:defRPr/>
            </a:pPr>
            <a:endParaRPr lang="en-ZA" sz="2400" b="1" dirty="0">
              <a:solidFill>
                <a:srgbClr val="283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>
              <a:defRPr/>
            </a:pPr>
            <a:r>
              <a:rPr lang="en-ZA" sz="2400" b="1" dirty="0">
                <a:solidFill>
                  <a:srgbClr val="283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from MPAS to SAIMM</a:t>
            </a:r>
            <a:endParaRPr lang="en-GB" sz="2400" b="1" dirty="0">
              <a:solidFill>
                <a:srgbClr val="28326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4">
            <a:extLst>
              <a:ext uri="{FF2B5EF4-FFF2-40B4-BE49-F238E27FC236}">
                <a16:creationId xmlns:a16="http://schemas.microsoft.com/office/drawing/2014/main" xmlns="" id="{FD4D15B5-80B9-41C3-D574-A89364C1F806}"/>
              </a:ext>
            </a:extLst>
          </p:cNvPr>
          <p:cNvSpPr/>
          <p:nvPr/>
        </p:nvSpPr>
        <p:spPr>
          <a:xfrm>
            <a:off x="1160038" y="586019"/>
            <a:ext cx="10875783" cy="5460203"/>
          </a:xfrm>
          <a:prstGeom prst="swooshArrow">
            <a:avLst>
              <a:gd name="adj1" fmla="val 17053"/>
              <a:gd name="adj2" fmla="val 25000"/>
            </a:avLst>
          </a:prstGeom>
          <a:solidFill>
            <a:srgbClr val="4472C4">
              <a:tint val="40000"/>
              <a:hueOff val="0"/>
              <a:satOff val="0"/>
              <a:lumOff val="0"/>
              <a:alphaOff val="0"/>
            </a:srgbClr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044BC735-1F05-BAEF-C4CB-D6B50268B96F}"/>
              </a:ext>
            </a:extLst>
          </p:cNvPr>
          <p:cNvSpPr/>
          <p:nvPr/>
        </p:nvSpPr>
        <p:spPr>
          <a:xfrm>
            <a:off x="2216333" y="4666058"/>
            <a:ext cx="320039" cy="313538"/>
          </a:xfrm>
          <a:prstGeom prst="ellipse">
            <a:avLst/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B4A85E6-6A68-30AD-DD35-58E7E4334349}"/>
              </a:ext>
            </a:extLst>
          </p:cNvPr>
          <p:cNvSpPr txBox="1"/>
          <p:nvPr/>
        </p:nvSpPr>
        <p:spPr>
          <a:xfrm>
            <a:off x="1682932" y="5422518"/>
            <a:ext cx="2167127" cy="943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in MPAS Accounting Services</a:t>
            </a:r>
          </a:p>
          <a:p>
            <a:pPr>
              <a:defRPr/>
            </a:pPr>
            <a:endParaRPr lang="en-US" sz="1333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97B4EF7D-9F53-FAFA-D159-5A84DA2260E9}"/>
              </a:ext>
            </a:extLst>
          </p:cNvPr>
          <p:cNvSpPr/>
          <p:nvPr/>
        </p:nvSpPr>
        <p:spPr>
          <a:xfrm>
            <a:off x="3990884" y="3361673"/>
            <a:ext cx="488245" cy="445557"/>
          </a:xfrm>
          <a:prstGeom prst="ellipse">
            <a:avLst/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BE02FC-B322-CFE0-58EA-1F9DC32C672B}"/>
              </a:ext>
            </a:extLst>
          </p:cNvPr>
          <p:cNvSpPr txBox="1"/>
          <p:nvPr/>
        </p:nvSpPr>
        <p:spPr>
          <a:xfrm>
            <a:off x="3656298" y="4046867"/>
            <a:ext cx="29416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 in Staff at MPAS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Membership fees rec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Low Bank Balances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clearance Cert challenges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853DDF55-E9C2-2143-724E-F5A758DBEBE7}"/>
              </a:ext>
            </a:extLst>
          </p:cNvPr>
          <p:cNvSpPr/>
          <p:nvPr/>
        </p:nvSpPr>
        <p:spPr>
          <a:xfrm>
            <a:off x="6597929" y="2336701"/>
            <a:ext cx="667301" cy="673093"/>
          </a:xfrm>
          <a:prstGeom prst="ellipse">
            <a:avLst/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19F05F6-1901-5455-3634-7FB9F031857C}"/>
              </a:ext>
            </a:extLst>
          </p:cNvPr>
          <p:cNvSpPr txBox="1"/>
          <p:nvPr/>
        </p:nvSpPr>
        <p:spPr>
          <a:xfrm>
            <a:off x="6597929" y="3222400"/>
            <a:ext cx="25377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Jan 2024: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MPAS Contract not renewed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Outstanding Membership fees suspensions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5CC5096E-692D-9B92-1097-58AA7F88803A}"/>
              </a:ext>
            </a:extLst>
          </p:cNvPr>
          <p:cNvSpPr/>
          <p:nvPr/>
        </p:nvSpPr>
        <p:spPr>
          <a:xfrm>
            <a:off x="9295969" y="1676747"/>
            <a:ext cx="904692" cy="876449"/>
          </a:xfrm>
          <a:prstGeom prst="ellipse">
            <a:avLst/>
          </a:prstGeom>
          <a:solidFill>
            <a:srgbClr val="4472C4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  <a:miter lim="800000"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C645C16-1F8E-378C-8D9B-A3DCD15C44F5}"/>
              </a:ext>
            </a:extLst>
          </p:cNvPr>
          <p:cNvSpPr txBox="1"/>
          <p:nvPr/>
        </p:nvSpPr>
        <p:spPr>
          <a:xfrm>
            <a:off x="9380400" y="2759296"/>
            <a:ext cx="259649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March 2024: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to SAIMM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Membership database cleaned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Tax Cert obtained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Pastel to SAGE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Systems introduced</a:t>
            </a:r>
          </a:p>
        </p:txBody>
      </p:sp>
    </p:spTree>
    <p:extLst>
      <p:ext uri="{BB962C8B-B14F-4D97-AF65-F5344CB8AC3E}">
        <p14:creationId xmlns:p14="http://schemas.microsoft.com/office/powerpoint/2010/main" val="28720842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5CBBB125-708A-0861-85E2-67C63C2B3E1F}"/>
              </a:ext>
            </a:extLst>
          </p:cNvPr>
          <p:cNvSpPr txBox="1">
            <a:spLocks/>
          </p:cNvSpPr>
          <p:nvPr/>
        </p:nvSpPr>
        <p:spPr>
          <a:xfrm>
            <a:off x="1264919" y="677812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Treasury: General Overview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xmlns="" id="{C37D4466-5687-D524-4F3F-E38670DC1F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398957"/>
              </p:ext>
            </p:extLst>
          </p:nvPr>
        </p:nvGraphicFramePr>
        <p:xfrm>
          <a:off x="673324" y="1842876"/>
          <a:ext cx="11366275" cy="4298605"/>
        </p:xfrm>
        <a:graphic>
          <a:graphicData uri="http://schemas.openxmlformats.org/drawingml/2006/table">
            <a:tbl>
              <a:tblPr firstRow="1" firstCol="1" bandRow="1"/>
              <a:tblGrid>
                <a:gridCol w="804383">
                  <a:extLst>
                    <a:ext uri="{9D8B030D-6E8A-4147-A177-3AD203B41FA5}">
                      <a16:colId xmlns:a16="http://schemas.microsoft.com/office/drawing/2014/main" xmlns="" val="2603782052"/>
                    </a:ext>
                  </a:extLst>
                </a:gridCol>
                <a:gridCol w="2089646">
                  <a:extLst>
                    <a:ext uri="{9D8B030D-6E8A-4147-A177-3AD203B41FA5}">
                      <a16:colId xmlns:a16="http://schemas.microsoft.com/office/drawing/2014/main" xmlns="" val="3671867031"/>
                    </a:ext>
                  </a:extLst>
                </a:gridCol>
                <a:gridCol w="1932267">
                  <a:extLst>
                    <a:ext uri="{9D8B030D-6E8A-4147-A177-3AD203B41FA5}">
                      <a16:colId xmlns:a16="http://schemas.microsoft.com/office/drawing/2014/main" xmlns="" val="3345971953"/>
                    </a:ext>
                  </a:extLst>
                </a:gridCol>
                <a:gridCol w="1862321">
                  <a:extLst>
                    <a:ext uri="{9D8B030D-6E8A-4147-A177-3AD203B41FA5}">
                      <a16:colId xmlns:a16="http://schemas.microsoft.com/office/drawing/2014/main" xmlns="" val="468912254"/>
                    </a:ext>
                  </a:extLst>
                </a:gridCol>
                <a:gridCol w="1897294">
                  <a:extLst>
                    <a:ext uri="{9D8B030D-6E8A-4147-A177-3AD203B41FA5}">
                      <a16:colId xmlns:a16="http://schemas.microsoft.com/office/drawing/2014/main" xmlns="" val="1045044882"/>
                    </a:ext>
                  </a:extLst>
                </a:gridCol>
                <a:gridCol w="2780364">
                  <a:extLst>
                    <a:ext uri="{9D8B030D-6E8A-4147-A177-3AD203B41FA5}">
                      <a16:colId xmlns:a16="http://schemas.microsoft.com/office/drawing/2014/main" xmlns="" val="3336129394"/>
                    </a:ext>
                  </a:extLst>
                </a:gridCol>
              </a:tblGrid>
              <a:tr h="5515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16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1600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Closing Balance</a:t>
                      </a:r>
                      <a:endParaRPr lang="en-US" sz="2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Actual </a:t>
                      </a:r>
                      <a:endParaRPr lang="en-US" sz="2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Closing Balance</a:t>
                      </a:r>
                      <a:endParaRPr lang="en-US" sz="2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Comments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90234214"/>
                  </a:ext>
                </a:extLst>
              </a:tr>
              <a:tr h="525980">
                <a:tc row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Assets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vert="vert270" anchor="ctr">
                    <a:lnL>
                      <a:noFill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64699" marR="64699" marT="0" marB="0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FY2022/2023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FY 2023/2024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FY 2023/2024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51759380"/>
                  </a:ext>
                </a:extLst>
              </a:tr>
              <a:tr h="418349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4699" marR="6469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Inventory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108 230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(R10 600)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97 630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Sold Rock Engineering books</a:t>
                      </a: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50784299"/>
                  </a:ext>
                </a:extLst>
              </a:tr>
              <a:tr h="6182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Accounts Receivable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527 919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358 213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886 132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Largely from Membership fees (including historical)</a:t>
                      </a: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73218"/>
                  </a:ext>
                </a:extLst>
              </a:tr>
              <a:tr h="5259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Current Bank Account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336 965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(R 34 342)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302 623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Transactional account</a:t>
                      </a: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90496875"/>
                  </a:ext>
                </a:extLst>
              </a:tr>
              <a:tr h="6608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Savings Bank Account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912 968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8 778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921 745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100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Investment Account</a:t>
                      </a: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29630761"/>
                  </a:ext>
                </a:extLst>
              </a:tr>
              <a:tr h="8834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64699" marR="64699" marT="0" marB="0">
                    <a:lnL>
                      <a:noFill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Accounts Payable- Suppliers</a:t>
                      </a:r>
                      <a:endParaRPr lang="en-US" sz="16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R123 347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85 491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R 208 838 </a:t>
                      </a:r>
                      <a:endParaRPr lang="en-US" sz="180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699" marR="64699" marT="0" marB="0" anchor="ctr">
                    <a:lnL>
                      <a:noFill/>
                    </a:lnL>
                    <a:lnR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600" kern="100" dirty="0">
                          <a:solidFill>
                            <a:schemeClr val="bg1"/>
                          </a:solidFill>
                          <a:effectLst/>
                          <a:highlight>
                            <a:srgbClr val="CCCCCC"/>
                          </a:highlight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4699" marR="64699" marT="0" marB="0" anchor="ctr">
                    <a:lnL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E7E6E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59825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3505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98E60047-46C1-AAB2-1BD5-CD6B9DB70D3D}"/>
              </a:ext>
            </a:extLst>
          </p:cNvPr>
          <p:cNvSpPr txBox="1">
            <a:spLocks/>
          </p:cNvSpPr>
          <p:nvPr/>
        </p:nvSpPr>
        <p:spPr>
          <a:xfrm>
            <a:off x="3458827" y="4427020"/>
            <a:ext cx="9251951" cy="158227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121917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FINANCIALS 2023/2024</a:t>
            </a:r>
            <a:b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-Income</a:t>
            </a:r>
            <a:b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/>
            </a:r>
            <a:b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endParaRPr lang="en-US" sz="3600" b="1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4032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4D3D0A-97B1-3CF0-E73C-96AEEF060FB5}"/>
              </a:ext>
            </a:extLst>
          </p:cNvPr>
          <p:cNvSpPr txBox="1">
            <a:spLocks/>
          </p:cNvSpPr>
          <p:nvPr/>
        </p:nvSpPr>
        <p:spPr>
          <a:xfrm>
            <a:off x="459377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FY2023/2024: Income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6D3104F4-709A-40C9-4390-8457F4DE22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6431169"/>
              </p:ext>
            </p:extLst>
          </p:nvPr>
        </p:nvGraphicFramePr>
        <p:xfrm>
          <a:off x="6386400" y="1918944"/>
          <a:ext cx="5500799" cy="2771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08F774A5-27C5-B9A0-1C37-9FC7F40149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46130"/>
              </p:ext>
            </p:extLst>
          </p:nvPr>
        </p:nvGraphicFramePr>
        <p:xfrm>
          <a:off x="673324" y="1918944"/>
          <a:ext cx="5307302" cy="2771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4B90430-86B5-7A55-2E01-4AD0C3315E03}"/>
              </a:ext>
            </a:extLst>
          </p:cNvPr>
          <p:cNvGrpSpPr/>
          <p:nvPr/>
        </p:nvGrpSpPr>
        <p:grpSpPr>
          <a:xfrm rot="10800000">
            <a:off x="5852091" y="5145082"/>
            <a:ext cx="839851" cy="885240"/>
            <a:chOff x="5277087" y="5461822"/>
            <a:chExt cx="1037719" cy="885240"/>
          </a:xfrm>
        </p:grpSpPr>
        <p:sp>
          <p:nvSpPr>
            <p:cNvPr id="9" name="Arrow: Down 8">
              <a:extLst>
                <a:ext uri="{FF2B5EF4-FFF2-40B4-BE49-F238E27FC236}">
                  <a16:creationId xmlns:a16="http://schemas.microsoft.com/office/drawing/2014/main" xmlns="" id="{6C9BAE38-C9B4-F7AA-CCBF-13328A865FAD}"/>
                </a:ext>
              </a:extLst>
            </p:cNvPr>
            <p:cNvSpPr/>
            <p:nvPr/>
          </p:nvSpPr>
          <p:spPr>
            <a:xfrm rot="10800000">
              <a:off x="5277087" y="5461822"/>
              <a:ext cx="1037719" cy="885240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CB431AA3-F632-F01A-A125-0CDA395E9DC7}"/>
                </a:ext>
              </a:extLst>
            </p:cNvPr>
            <p:cNvSpPr txBox="1"/>
            <p:nvPr/>
          </p:nvSpPr>
          <p:spPr>
            <a:xfrm rot="10800000">
              <a:off x="5463031" y="5886781"/>
              <a:ext cx="57677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ZA" sz="11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50%</a:t>
              </a:r>
              <a:endParaRPr lang="en-US" sz="11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2559C310-8ABB-7EC7-E6DF-5F5F16322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529142"/>
              </p:ext>
            </p:extLst>
          </p:nvPr>
        </p:nvGraphicFramePr>
        <p:xfrm>
          <a:off x="673324" y="5203047"/>
          <a:ext cx="5084303" cy="1011922"/>
        </p:xfrm>
        <a:graphic>
          <a:graphicData uri="http://schemas.openxmlformats.org/drawingml/2006/table">
            <a:tbl>
              <a:tblPr firstRow="1" bandRow="1"/>
              <a:tblGrid>
                <a:gridCol w="3258019">
                  <a:extLst>
                    <a:ext uri="{9D8B030D-6E8A-4147-A177-3AD203B41FA5}">
                      <a16:colId xmlns:a16="http://schemas.microsoft.com/office/drawing/2014/main" xmlns="" val="864429236"/>
                    </a:ext>
                  </a:extLst>
                </a:gridCol>
                <a:gridCol w="1826284">
                  <a:extLst>
                    <a:ext uri="{9D8B030D-6E8A-4147-A177-3AD203B41FA5}">
                      <a16:colId xmlns:a16="http://schemas.microsoft.com/office/drawing/2014/main" xmlns="" val="1791503322"/>
                    </a:ext>
                  </a:extLst>
                </a:gridCol>
              </a:tblGrid>
              <a:tr h="2309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t"/>
                      <a:r>
                        <a:rPr lang="en-ZA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SANIRE INCOME SUMMARY</a:t>
                      </a:r>
                      <a:endParaRPr lang="en-ZA" sz="1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7" marR="8467" marT="846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326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t"/>
                      <a:r>
                        <a:rPr lang="en-ZA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FY 2023/2024</a:t>
                      </a:r>
                      <a:endParaRPr lang="en-ZA" sz="1200" b="1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7" marR="8467" marT="8467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832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5140149"/>
                  </a:ext>
                </a:extLst>
              </a:tr>
              <a:tr h="260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ZA" sz="12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SANIRE National Branch</a:t>
                      </a:r>
                      <a:endParaRPr lang="en-ZA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7" marR="8467" marT="84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9C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ZA" sz="12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R1 542 692</a:t>
                      </a:r>
                      <a:endParaRPr lang="en-ZA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7" marR="8467" marT="84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9C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5800495"/>
                  </a:ext>
                </a:extLst>
              </a:tr>
              <a:tr h="260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ZA" sz="12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Branches</a:t>
                      </a:r>
                      <a:endParaRPr lang="en-ZA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7" marR="8467" marT="84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9C4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ZA" sz="12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R427 763</a:t>
                      </a:r>
                      <a:endParaRPr lang="en-ZA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7" marR="8467" marT="84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9C47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1292163"/>
                  </a:ext>
                </a:extLst>
              </a:tr>
              <a:tr h="2603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ZA" sz="12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Income</a:t>
                      </a:r>
                      <a:endParaRPr lang="en-ZA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7" marR="8467" marT="84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9C4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R1 985 149</a:t>
                      </a:r>
                      <a:endParaRPr lang="en-ZA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67" marR="8467" marT="846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9C47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9771077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63A5220-342F-AEBA-E193-8E6CE777841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6406" y="5145082"/>
            <a:ext cx="5274789" cy="11858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4BA41A2-0365-21A7-8C6E-3E3FBEB07F4C}"/>
              </a:ext>
            </a:extLst>
          </p:cNvPr>
          <p:cNvSpPr txBox="1"/>
          <p:nvPr/>
        </p:nvSpPr>
        <p:spPr>
          <a:xfrm>
            <a:off x="2536372" y="1516726"/>
            <a:ext cx="20378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  <a:buSzPct val="100000"/>
              <a:defRPr/>
            </a:pPr>
            <a:r>
              <a:rPr lang="en-ZA" sz="2000" b="1" dirty="0">
                <a:solidFill>
                  <a:srgbClr val="E1DFD1">
                    <a:lumMod val="10000"/>
                  </a:srgbClr>
                </a:solidFill>
                <a:latin typeface="Calibri"/>
              </a:rPr>
              <a:t>BUDGET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7D943E9-5217-ED6E-1085-F5672317B117}"/>
              </a:ext>
            </a:extLst>
          </p:cNvPr>
          <p:cNvSpPr txBox="1"/>
          <p:nvPr/>
        </p:nvSpPr>
        <p:spPr>
          <a:xfrm>
            <a:off x="8404897" y="1455330"/>
            <a:ext cx="20378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  <a:buSzPct val="100000"/>
              <a:defRPr/>
            </a:pPr>
            <a:r>
              <a:rPr lang="en-ZA" sz="2000" b="1" dirty="0">
                <a:solidFill>
                  <a:srgbClr val="E1DFD1">
                    <a:lumMod val="10000"/>
                  </a:srgbClr>
                </a:solidFill>
                <a:latin typeface="Calibri"/>
              </a:rPr>
              <a:t>ACTUAL</a:t>
            </a:r>
          </a:p>
        </p:txBody>
      </p:sp>
    </p:spTree>
    <p:extLst>
      <p:ext uri="{BB962C8B-B14F-4D97-AF65-F5344CB8AC3E}">
        <p14:creationId xmlns:p14="http://schemas.microsoft.com/office/powerpoint/2010/main" val="972294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36D3B4-1E82-8357-7261-309CBB82A724}"/>
              </a:ext>
            </a:extLst>
          </p:cNvPr>
          <p:cNvSpPr txBox="1">
            <a:spLocks/>
          </p:cNvSpPr>
          <p:nvPr/>
        </p:nvSpPr>
        <p:spPr>
          <a:xfrm>
            <a:off x="193964" y="425815"/>
            <a:ext cx="11998036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FY2023/2024: Fees Recovery</a:t>
            </a:r>
            <a:endParaRPr lang="en-US" sz="3200" dirty="0">
              <a:solidFill>
                <a:schemeClr val="accent1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F5B80B6-F728-F44B-4009-2108F4E0B2EC}"/>
              </a:ext>
            </a:extLst>
          </p:cNvPr>
          <p:cNvSpPr txBox="1"/>
          <p:nvPr/>
        </p:nvSpPr>
        <p:spPr>
          <a:xfrm>
            <a:off x="673324" y="1677366"/>
            <a:ext cx="97016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 2023/2024 Membership Overall Recovery Rate = 48%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F6F40448-E179-3913-33E0-9A5145479D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121768"/>
              </p:ext>
            </p:extLst>
          </p:nvPr>
        </p:nvGraphicFramePr>
        <p:xfrm>
          <a:off x="673324" y="2224949"/>
          <a:ext cx="6755614" cy="4325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231FBD2-4099-DB06-DF0F-334579356F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098" y="2292462"/>
            <a:ext cx="4273205" cy="11135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FFE548C-129C-0D9F-8049-737719AD6F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2983" y="3497895"/>
            <a:ext cx="2305085" cy="890287"/>
          </a:xfrm>
          <a:prstGeom prst="rect">
            <a:avLst/>
          </a:prstGeom>
          <a:ln>
            <a:solidFill>
              <a:srgbClr val="3366CC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DD1F6E8-2634-EEDF-477F-0D6FFDE20B6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2432" y="3870418"/>
            <a:ext cx="2534682" cy="2771204"/>
          </a:xfrm>
          <a:prstGeom prst="rect">
            <a:avLst/>
          </a:prstGeom>
          <a:ln>
            <a:solidFill>
              <a:srgbClr val="3366CC"/>
            </a:solidFill>
          </a:ln>
        </p:spPr>
      </p:pic>
    </p:spTree>
    <p:extLst>
      <p:ext uri="{BB962C8B-B14F-4D97-AF65-F5344CB8AC3E}">
        <p14:creationId xmlns:p14="http://schemas.microsoft.com/office/powerpoint/2010/main" val="767205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403207" cy="1011449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FF0A74C6-5CE4-F065-9699-69E776B4EF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041680"/>
              </p:ext>
            </p:extLst>
          </p:nvPr>
        </p:nvGraphicFramePr>
        <p:xfrm>
          <a:off x="1189703" y="1335911"/>
          <a:ext cx="10553710" cy="4976393"/>
        </p:xfrm>
        <a:graphic>
          <a:graphicData uri="http://schemas.openxmlformats.org/drawingml/2006/table">
            <a:tbl>
              <a:tblPr firstRow="1" firstCol="1" bandRow="1"/>
              <a:tblGrid>
                <a:gridCol w="5130397">
                  <a:extLst>
                    <a:ext uri="{9D8B030D-6E8A-4147-A177-3AD203B41FA5}">
                      <a16:colId xmlns:a16="http://schemas.microsoft.com/office/drawing/2014/main" xmlns="" val="54149326"/>
                    </a:ext>
                  </a:extLst>
                </a:gridCol>
                <a:gridCol w="2214819">
                  <a:extLst>
                    <a:ext uri="{9D8B030D-6E8A-4147-A177-3AD203B41FA5}">
                      <a16:colId xmlns:a16="http://schemas.microsoft.com/office/drawing/2014/main" xmlns="" val="2407217535"/>
                    </a:ext>
                  </a:extLst>
                </a:gridCol>
                <a:gridCol w="3208494">
                  <a:extLst>
                    <a:ext uri="{9D8B030D-6E8A-4147-A177-3AD203B41FA5}">
                      <a16:colId xmlns:a16="http://schemas.microsoft.com/office/drawing/2014/main" xmlns="" val="3238969160"/>
                    </a:ext>
                  </a:extLst>
                </a:gridCol>
              </a:tblGrid>
              <a:tr h="317648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Portfolio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Portfolio Holder 2022/2023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Portfolio Holder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45794435"/>
                  </a:ext>
                </a:extLst>
              </a:tr>
              <a:tr h="328238"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2023/2025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47698173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President / Events and Sponsorship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Lizelle Prinsloo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Kevin Le Bron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43F6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88768065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Past President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Paul Couto/Jannie Maritz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Lizelle Prinsloo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62262560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Vice President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Kevin Le Bron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Obakeng Rakumakoe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73021394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Treasurer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Sifiso Mashile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Sifiso Mashile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51281237"/>
                  </a:ext>
                </a:extLst>
              </a:tr>
              <a:tr h="518731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Administrator  / Events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Mbalenhle Buthelezi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Mbalenhle Buthelezi / Prudence Ntumelang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63216386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Membership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Zwelinzima Thebethe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Glorious Nkosi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7850596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Social media, Newsletter, Awards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Thovhedzo Gcuda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Pearl Mosiane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4941909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Education, Minerals Council Exams Best Performance Awards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Petrie Wessels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Petrie Wessels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76981193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Future Education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Jannie Maritz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Jannie Maritz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4745405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Rock Engineering Practical Exams 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Kevin le Bron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Thandile Dlokweni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50350519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Strata Control Officer Practical Exams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Rofhiwa Phadagi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Rofhiwa Phadagi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39772031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ISRM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Dr. Michael Du Plessis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Jannie Maritz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46617343"/>
                  </a:ext>
                </a:extLst>
              </a:tr>
              <a:tr h="317648"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Organisational Liaison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Obakeng Rakumakoe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ZA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Jeanne Walls </a:t>
                      </a:r>
                    </a:p>
                  </a:txBody>
                  <a:tcPr marL="5840" marR="5840" marT="584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34310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74399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3E5323B-B0DF-3DED-E3AE-584C57944335}"/>
              </a:ext>
            </a:extLst>
          </p:cNvPr>
          <p:cNvSpPr txBox="1">
            <a:spLocks/>
          </p:cNvSpPr>
          <p:nvPr/>
        </p:nvSpPr>
        <p:spPr>
          <a:xfrm>
            <a:off x="2906487" y="2797630"/>
            <a:ext cx="10247308" cy="287651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0000" lnSpcReduction="20000"/>
          </a:bodyPr>
          <a:lstStyle>
            <a:lvl1pPr algn="l" defTabSz="121917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FINANCIALS 2023/2024</a:t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-Expenses</a:t>
            </a:r>
            <a:r>
              <a:rPr lang="en-US" sz="4000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33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/>
            </a:r>
            <a:br>
              <a:rPr lang="en-US" sz="5333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endParaRPr lang="en-US" sz="5333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0597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024199BA-89E0-2F1B-6C53-413D9F302651}"/>
              </a:ext>
            </a:extLst>
          </p:cNvPr>
          <p:cNvSpPr txBox="1">
            <a:spLocks/>
          </p:cNvSpPr>
          <p:nvPr/>
        </p:nvSpPr>
        <p:spPr>
          <a:xfrm>
            <a:off x="3553360" y="48604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FY2023/2024: Expenses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03B80D14-EA06-11AA-9025-40B1BA474E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6635994"/>
              </p:ext>
            </p:extLst>
          </p:nvPr>
        </p:nvGraphicFramePr>
        <p:xfrm>
          <a:off x="673324" y="1961725"/>
          <a:ext cx="5124731" cy="293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xmlns="" id="{A0894FBF-742D-961A-A166-B87263CB35A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175730"/>
              </p:ext>
            </p:extLst>
          </p:nvPr>
        </p:nvGraphicFramePr>
        <p:xfrm>
          <a:off x="6393947" y="1958627"/>
          <a:ext cx="5576008" cy="293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C95AA36-3120-89E9-D637-9AA04944D04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5091685"/>
            <a:ext cx="5124731" cy="125430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1C7AD4F-2CE7-F0C5-B008-D3978E53F07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4086" y="5091685"/>
            <a:ext cx="5408184" cy="147764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AF6ED637-668B-A3EA-2CAF-58645ADAEA83}"/>
              </a:ext>
            </a:extLst>
          </p:cNvPr>
          <p:cNvGrpSpPr/>
          <p:nvPr/>
        </p:nvGrpSpPr>
        <p:grpSpPr>
          <a:xfrm rot="10800000">
            <a:off x="5693585" y="5322541"/>
            <a:ext cx="870500" cy="838915"/>
            <a:chOff x="5232584" y="5461822"/>
            <a:chExt cx="1181052" cy="885240"/>
          </a:xfrm>
          <a:solidFill>
            <a:srgbClr val="00FF00"/>
          </a:solidFill>
        </p:grpSpPr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xmlns="" id="{758273AA-7930-C839-0CDC-1035BF467FCB}"/>
                </a:ext>
              </a:extLst>
            </p:cNvPr>
            <p:cNvSpPr/>
            <p:nvPr/>
          </p:nvSpPr>
          <p:spPr>
            <a:xfrm rot="10800000">
              <a:off x="5232584" y="5461822"/>
              <a:ext cx="1181052" cy="885240"/>
            </a:xfrm>
            <a:prstGeom prst="downArrow">
              <a:avLst/>
            </a:prstGeom>
            <a:grpFill/>
            <a:ln w="25400" cap="flat" cmpd="sng" algn="ctr">
              <a:solidFill>
                <a:srgbClr val="907F76">
                  <a:shade val="50000"/>
                  <a:shade val="90000"/>
                  <a:alpha val="90000"/>
                </a:srgbClr>
              </a:solidFill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E9AA4712-469F-BCB7-AD5C-97D99B7807F5}"/>
                </a:ext>
              </a:extLst>
            </p:cNvPr>
            <p:cNvSpPr txBox="1"/>
            <p:nvPr/>
          </p:nvSpPr>
          <p:spPr>
            <a:xfrm rot="10800000">
              <a:off x="5426220" y="5904443"/>
              <a:ext cx="64956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ZA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E1DFD1">
                      <a:lumMod val="1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48%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E1DFD1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75D8E08-26C5-ADA1-E88C-E27882717A63}"/>
              </a:ext>
            </a:extLst>
          </p:cNvPr>
          <p:cNvSpPr txBox="1"/>
          <p:nvPr/>
        </p:nvSpPr>
        <p:spPr>
          <a:xfrm>
            <a:off x="2691473" y="1414039"/>
            <a:ext cx="20378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  <a:buSzPct val="100000"/>
              <a:defRPr/>
            </a:pPr>
            <a:r>
              <a:rPr lang="en-ZA" sz="2000" b="1" dirty="0">
                <a:solidFill>
                  <a:srgbClr val="E1DFD1">
                    <a:lumMod val="10000"/>
                  </a:srgbClr>
                </a:solidFill>
                <a:latin typeface="Calibri"/>
              </a:rPr>
              <a:t>BUDGET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1B3A5B1-4256-20DF-2854-FA363C2DC42B}"/>
              </a:ext>
            </a:extLst>
          </p:cNvPr>
          <p:cNvSpPr txBox="1"/>
          <p:nvPr/>
        </p:nvSpPr>
        <p:spPr>
          <a:xfrm>
            <a:off x="8481625" y="1414039"/>
            <a:ext cx="20378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2000"/>
              </a:spcBef>
              <a:buSzPct val="100000"/>
              <a:defRPr/>
            </a:pPr>
            <a:r>
              <a:rPr lang="en-ZA" sz="2000" b="1" dirty="0">
                <a:solidFill>
                  <a:srgbClr val="E1DFD1">
                    <a:lumMod val="10000"/>
                  </a:srgbClr>
                </a:solidFill>
                <a:latin typeface="Calibri"/>
              </a:rPr>
              <a:t>ACTUAL</a:t>
            </a:r>
          </a:p>
        </p:txBody>
      </p:sp>
    </p:spTree>
    <p:extLst>
      <p:ext uri="{BB962C8B-B14F-4D97-AF65-F5344CB8AC3E}">
        <p14:creationId xmlns:p14="http://schemas.microsoft.com/office/powerpoint/2010/main" val="18151209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976B4634-852D-B4DD-6FC1-1D7E0C88446A}"/>
              </a:ext>
            </a:extLst>
          </p:cNvPr>
          <p:cNvSpPr txBox="1">
            <a:spLocks/>
          </p:cNvSpPr>
          <p:nvPr/>
        </p:nvSpPr>
        <p:spPr>
          <a:xfrm>
            <a:off x="3004458" y="2797629"/>
            <a:ext cx="9517966" cy="28847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0000" lnSpcReduction="20000"/>
          </a:bodyPr>
          <a:lstStyle>
            <a:lvl1pPr algn="l" defTabSz="121917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FINANCIALS 2023/2024</a:t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-Branches</a:t>
            </a:r>
            <a:r>
              <a:rPr lang="en-US" sz="4000" dirty="0">
                <a:solidFill>
                  <a:srgbClr val="282E6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000" dirty="0">
                <a:solidFill>
                  <a:srgbClr val="282E6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33" dirty="0">
                <a:solidFill>
                  <a:srgbClr val="282E69"/>
                </a:solidFill>
                <a:latin typeface="Calibri"/>
                <a:cs typeface="Calibri"/>
              </a:rPr>
              <a:t/>
            </a:r>
            <a:br>
              <a:rPr lang="en-US" sz="5333" dirty="0">
                <a:solidFill>
                  <a:srgbClr val="282E69"/>
                </a:solidFill>
                <a:latin typeface="Calibri"/>
                <a:cs typeface="Calibri"/>
              </a:rPr>
            </a:br>
            <a:endParaRPr lang="en-US" sz="5333" dirty="0">
              <a:solidFill>
                <a:srgbClr val="282E69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13762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D9DE8B-FCAB-73E9-4BAA-67B9BCC00B46}"/>
              </a:ext>
            </a:extLst>
          </p:cNvPr>
          <p:cNvSpPr txBox="1">
            <a:spLocks/>
          </p:cNvSpPr>
          <p:nvPr/>
        </p:nvSpPr>
        <p:spPr>
          <a:xfrm>
            <a:off x="3028252" y="677812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FY 2023/2024: SANIRE BRANCHES</a:t>
            </a:r>
            <a:endParaRPr 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10895593-9F92-6132-2CA8-5717C8CA5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321618"/>
              </p:ext>
            </p:extLst>
          </p:nvPr>
        </p:nvGraphicFramePr>
        <p:xfrm>
          <a:off x="673324" y="1962246"/>
          <a:ext cx="11166725" cy="3772423"/>
        </p:xfrm>
        <a:graphic>
          <a:graphicData uri="http://schemas.openxmlformats.org/drawingml/2006/table">
            <a:tbl>
              <a:tblPr firstRow="1" firstCol="1" bandRow="1">
                <a:tableStyleId>{D27102A9-8310-4765-A935-A1911B00CA55}</a:tableStyleId>
              </a:tblPr>
              <a:tblGrid>
                <a:gridCol w="2644171">
                  <a:extLst>
                    <a:ext uri="{9D8B030D-6E8A-4147-A177-3AD203B41FA5}">
                      <a16:colId xmlns:a16="http://schemas.microsoft.com/office/drawing/2014/main" xmlns="" val="317891412"/>
                    </a:ext>
                  </a:extLst>
                </a:gridCol>
                <a:gridCol w="1931660">
                  <a:extLst>
                    <a:ext uri="{9D8B030D-6E8A-4147-A177-3AD203B41FA5}">
                      <a16:colId xmlns:a16="http://schemas.microsoft.com/office/drawing/2014/main" xmlns="" val="1073865333"/>
                    </a:ext>
                  </a:extLst>
                </a:gridCol>
                <a:gridCol w="1439802">
                  <a:extLst>
                    <a:ext uri="{9D8B030D-6E8A-4147-A177-3AD203B41FA5}">
                      <a16:colId xmlns:a16="http://schemas.microsoft.com/office/drawing/2014/main" xmlns="" val="3562732005"/>
                    </a:ext>
                  </a:extLst>
                </a:gridCol>
                <a:gridCol w="1323544">
                  <a:extLst>
                    <a:ext uri="{9D8B030D-6E8A-4147-A177-3AD203B41FA5}">
                      <a16:colId xmlns:a16="http://schemas.microsoft.com/office/drawing/2014/main" xmlns="" val="3899629439"/>
                    </a:ext>
                  </a:extLst>
                </a:gridCol>
                <a:gridCol w="1922716">
                  <a:extLst>
                    <a:ext uri="{9D8B030D-6E8A-4147-A177-3AD203B41FA5}">
                      <a16:colId xmlns:a16="http://schemas.microsoft.com/office/drawing/2014/main" xmlns="" val="2174315119"/>
                    </a:ext>
                  </a:extLst>
                </a:gridCol>
                <a:gridCol w="1904832">
                  <a:extLst>
                    <a:ext uri="{9D8B030D-6E8A-4147-A177-3AD203B41FA5}">
                      <a16:colId xmlns:a16="http://schemas.microsoft.com/office/drawing/2014/main" xmlns="" val="3640762596"/>
                    </a:ext>
                  </a:extLst>
                </a:gridCol>
              </a:tblGrid>
              <a:tr h="350122">
                <a:tc>
                  <a:txBody>
                    <a:bodyPr/>
                    <a:lstStyle/>
                    <a:p>
                      <a:endParaRPr lang="en-US" sz="1400" kern="100" dirty="0">
                        <a:solidFill>
                          <a:srgbClr val="080808"/>
                        </a:solidFill>
                        <a:effectLst/>
                        <a:highlight>
                          <a:srgbClr val="FFFFFF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SANIRE Branches Financial FY 2023/2024</a:t>
                      </a:r>
                      <a:endParaRPr lang="en-US" sz="18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52360954"/>
                  </a:ext>
                </a:extLst>
              </a:tr>
              <a:tr h="792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Opening Balance (July 2023)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Income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Expense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Shortfall/ Surplus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Closing Balance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(June 2024)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935615148"/>
                  </a:ext>
                </a:extLst>
              </a:tr>
              <a:tr h="52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Eastern Bushveld Branch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47 </a:t>
                      </a:r>
                      <a:r>
                        <a:rPr lang="en-US" sz="1400" kern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254</a:t>
                      </a: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220 000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259 475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 39 475)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7 779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71587304"/>
                  </a:ext>
                </a:extLst>
              </a:tr>
              <a:tr h="333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Coal Fields Branch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2 896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R19 300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R11 150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8 150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11 046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43385352"/>
                  </a:ext>
                </a:extLst>
              </a:tr>
              <a:tr h="333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Gauteng Branch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10 837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25 500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20 457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5 043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R15 880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59475035"/>
                  </a:ext>
                </a:extLst>
              </a:tr>
              <a:tr h="433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Western Bushveld Branch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79 135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59 000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68 056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 9 056)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70 079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73474367"/>
                  </a:ext>
                </a:extLst>
              </a:tr>
              <a:tr h="333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Freeval Branch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49 846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24 500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27 085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(R 2 585)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R47 261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861958850"/>
                  </a:ext>
                </a:extLst>
              </a:tr>
              <a:tr h="333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Norther</a:t>
                      </a: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US" sz="1400" b="1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Cape Branch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R11 500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94 157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41 540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52 617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64 117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62482503"/>
                  </a:ext>
                </a:extLst>
              </a:tr>
              <a:tr h="333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b="1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Totals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442 457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 427 763 </a:t>
                      </a:r>
                      <a:endParaRPr lang="en-US" sz="1400" kern="10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R14 694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400" kern="0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R216 162 </a:t>
                      </a:r>
                      <a:endParaRPr lang="en-US" sz="1400" kern="100" dirty="0">
                        <a:solidFill>
                          <a:srgbClr val="080808"/>
                        </a:solidFill>
                        <a:effectLst/>
                        <a:latin typeface="Arial" panose="020B06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4273514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66981F1F-84D4-60A3-D3C6-F27D73B07E4F}"/>
              </a:ext>
            </a:extLst>
          </p:cNvPr>
          <p:cNvSpPr/>
          <p:nvPr/>
        </p:nvSpPr>
        <p:spPr>
          <a:xfrm>
            <a:off x="2749962" y="5928728"/>
            <a:ext cx="7013448" cy="502920"/>
          </a:xfrm>
          <a:prstGeom prst="rect">
            <a:avLst/>
          </a:prstGeom>
          <a:solidFill>
            <a:srgbClr val="283267"/>
          </a:solidFill>
          <a:ln w="25400" cap="flat" cmpd="sng" algn="ctr">
            <a:noFill/>
            <a:prstDash val="solid"/>
            <a:miter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All SANIRE Branches have positive bank balances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3767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69C49C-9494-98B5-17ED-5EF7C2C0F3E7}"/>
              </a:ext>
            </a:extLst>
          </p:cNvPr>
          <p:cNvSpPr txBox="1">
            <a:spLocks/>
          </p:cNvSpPr>
          <p:nvPr/>
        </p:nvSpPr>
        <p:spPr>
          <a:xfrm>
            <a:off x="2808514" y="2732314"/>
            <a:ext cx="9176657" cy="26343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0000" lnSpcReduction="10000"/>
          </a:bodyPr>
          <a:lstStyle>
            <a:lvl1pPr algn="l" defTabSz="121917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Membership Fees</a:t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FY2023/2024</a:t>
            </a:r>
            <a:r>
              <a:rPr lang="en-US" sz="5333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/>
            </a:r>
            <a:br>
              <a:rPr lang="en-US" sz="5333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endParaRPr lang="en-US" sz="5333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51247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4">
            <a:extLst>
              <a:ext uri="{FF2B5EF4-FFF2-40B4-BE49-F238E27FC236}">
                <a16:creationId xmlns:a16="http://schemas.microsoft.com/office/drawing/2014/main" xmlns="" id="{812C1BAB-87D6-06FB-B8DD-292352F43005}"/>
              </a:ext>
            </a:extLst>
          </p:cNvPr>
          <p:cNvSpPr txBox="1">
            <a:spLocks/>
          </p:cNvSpPr>
          <p:nvPr/>
        </p:nvSpPr>
        <p:spPr>
          <a:xfrm>
            <a:off x="1174484" y="523787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2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SARS VAT REQUIREMENTS</a:t>
            </a:r>
            <a:endParaRPr 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xmlns="" id="{939FAB7A-909F-FA91-4D26-4FA248145284}"/>
              </a:ext>
            </a:extLst>
          </p:cNvPr>
          <p:cNvSpPr txBox="1">
            <a:spLocks/>
          </p:cNvSpPr>
          <p:nvPr/>
        </p:nvSpPr>
        <p:spPr>
          <a:xfrm>
            <a:off x="673324" y="1866695"/>
            <a:ext cx="11192105" cy="4715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609585" indent="-609585" algn="l" defTabSz="1219170" rtl="0" eaLnBrk="1" latinLnBrk="0" hangingPunct="1">
              <a:spcBef>
                <a:spcPts val="2667"/>
              </a:spcBef>
              <a:buSzPct val="100000"/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indent="-609585" algn="l" defTabSz="1219170" rtl="0" eaLnBrk="1" latinLnBrk="0" hangingPunct="1">
              <a:spcBef>
                <a:spcPts val="20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indent="-609585" algn="l" defTabSz="1219170" rtl="0" eaLnBrk="1" latinLnBrk="0" hangingPunct="1">
              <a:spcBef>
                <a:spcPts val="2000"/>
              </a:spcBef>
              <a:buSzPct val="10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indent="-609585" algn="l" defTabSz="1219170" rtl="0" eaLnBrk="1" latinLnBrk="0" hangingPunct="1">
              <a:spcBef>
                <a:spcPts val="20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indent="-609585" algn="l" defTabSz="1219170" rtl="0" eaLnBrk="1" latinLnBrk="0" hangingPunct="1">
              <a:spcBef>
                <a:spcPts val="2000"/>
              </a:spcBef>
              <a:buSzPct val="100000"/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indent="-609585" algn="l" defTabSz="1219170" rtl="0" eaLnBrk="1" latinLnBrk="0" hangingPunct="1">
              <a:spcBef>
                <a:spcPts val="20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/>
              <a:buChar char="•"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indent="-609585" algn="l" defTabSz="1219170" rtl="0" eaLnBrk="1" latinLnBrk="0" hangingPunct="1">
              <a:spcBef>
                <a:spcPts val="2000"/>
              </a:spcBef>
              <a:buSzPct val="100000"/>
              <a:buFont typeface="Arial"/>
              <a:buChar char="•"/>
              <a:tabLst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indent="-609585" algn="l" defTabSz="1219170" rtl="0" eaLnBrk="1" latinLnBrk="0" hangingPunct="1">
              <a:spcBef>
                <a:spcPts val="2000"/>
              </a:spcBef>
              <a:buClr>
                <a:schemeClr val="tx1">
                  <a:lumMod val="60000"/>
                  <a:lumOff val="40000"/>
                </a:schemeClr>
              </a:buClr>
              <a:buSzPct val="100000"/>
              <a:buFont typeface="Arial"/>
              <a:buChar char="•"/>
              <a:tabLst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indent="-609585" algn="l" defTabSz="1219170" rtl="0" eaLnBrk="1" latinLnBrk="0" hangingPunct="1">
              <a:spcBef>
                <a:spcPts val="2000"/>
              </a:spcBef>
              <a:buSzPct val="100000"/>
              <a:buFont typeface="Arial"/>
              <a:buChar char="•"/>
              <a:tabLst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SANIRE Council received advice from SAIMM to register as a VAT Vendor in accordance with the VAT Act No. 89 of 1991.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requirement applies to all public organizations with an annual turnover exceeding R1 million.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Council has hired third-party services to facilitate the VAT registration process to ensure compliance with national laws.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8080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registration will lead to a 15% increase in membership fees.</a:t>
            </a:r>
            <a:endParaRPr lang="en-GB" dirty="0">
              <a:solidFill>
                <a:srgbClr val="08080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5958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95537F-C8DF-494B-96C5-70F39E1B60F1}"/>
              </a:ext>
            </a:extLst>
          </p:cNvPr>
          <p:cNvSpPr txBox="1">
            <a:spLocks/>
          </p:cNvSpPr>
          <p:nvPr/>
        </p:nvSpPr>
        <p:spPr>
          <a:xfrm>
            <a:off x="1261790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Membership Fees 2023/2024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6DE2E857-4479-AE20-CE65-ACC4C30D23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984611"/>
              </p:ext>
            </p:extLst>
          </p:nvPr>
        </p:nvGraphicFramePr>
        <p:xfrm>
          <a:off x="846500" y="1783220"/>
          <a:ext cx="10930890" cy="4033809"/>
        </p:xfrm>
        <a:graphic>
          <a:graphicData uri="http://schemas.openxmlformats.org/drawingml/2006/table">
            <a:tbl>
              <a:tblPr/>
              <a:tblGrid>
                <a:gridCol w="3452335">
                  <a:extLst>
                    <a:ext uri="{9D8B030D-6E8A-4147-A177-3AD203B41FA5}">
                      <a16:colId xmlns:a16="http://schemas.microsoft.com/office/drawing/2014/main" xmlns="" val="2048812615"/>
                    </a:ext>
                  </a:extLst>
                </a:gridCol>
                <a:gridCol w="1870769">
                  <a:extLst>
                    <a:ext uri="{9D8B030D-6E8A-4147-A177-3AD203B41FA5}">
                      <a16:colId xmlns:a16="http://schemas.microsoft.com/office/drawing/2014/main" xmlns="" val="3935561286"/>
                    </a:ext>
                  </a:extLst>
                </a:gridCol>
                <a:gridCol w="1789431">
                  <a:extLst>
                    <a:ext uri="{9D8B030D-6E8A-4147-A177-3AD203B41FA5}">
                      <a16:colId xmlns:a16="http://schemas.microsoft.com/office/drawing/2014/main" xmlns="" val="3757775530"/>
                    </a:ext>
                  </a:extLst>
                </a:gridCol>
                <a:gridCol w="1662905">
                  <a:extLst>
                    <a:ext uri="{9D8B030D-6E8A-4147-A177-3AD203B41FA5}">
                      <a16:colId xmlns:a16="http://schemas.microsoft.com/office/drawing/2014/main" xmlns="" val="2956755548"/>
                    </a:ext>
                  </a:extLst>
                </a:gridCol>
                <a:gridCol w="2155450">
                  <a:extLst>
                    <a:ext uri="{9D8B030D-6E8A-4147-A177-3AD203B41FA5}">
                      <a16:colId xmlns:a16="http://schemas.microsoft.com/office/drawing/2014/main" xmlns="" val="1656938416"/>
                    </a:ext>
                  </a:extLst>
                </a:gridCol>
              </a:tblGrid>
              <a:tr h="7535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CATEGORY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Aug-24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Current Membership Fee FY 2023/2024 (R)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New Membership Fee FY 2024/2025 (R) (Excluding VAT)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D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 from Membership Fees New Fees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38D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4095351"/>
                  </a:ext>
                </a:extLst>
              </a:tr>
              <a:tr h="332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Associate Members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550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715 000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0640682"/>
                  </a:ext>
                </a:extLst>
              </a:tr>
              <a:tr h="332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Members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189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245 700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56391671"/>
                  </a:ext>
                </a:extLst>
              </a:tr>
              <a:tr h="332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Fellow Members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  19 500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4283279"/>
                  </a:ext>
                </a:extLst>
              </a:tr>
              <a:tr h="332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Retired Members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    3 900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94754473"/>
                  </a:ext>
                </a:extLst>
              </a:tr>
              <a:tr h="332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Correspondence Members (Foreign)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1300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40907933"/>
                  </a:ext>
                </a:extLst>
              </a:tr>
              <a:tr h="332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Honorary Life Members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77520048"/>
                  </a:ext>
                </a:extLst>
              </a:tr>
              <a:tr h="332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Honorary Life Fellow Members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6896299"/>
                  </a:ext>
                </a:extLst>
              </a:tr>
              <a:tr h="3324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Student Members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         - 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2817993"/>
                  </a:ext>
                </a:extLst>
              </a:tr>
              <a:tr h="1994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TOTAL MEMBERS: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796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en-US" sz="1100" b="1" i="0" u="none" strike="noStrike" dirty="0">
                          <a:solidFill>
                            <a:srgbClr val="080808"/>
                          </a:solidFill>
                          <a:effectLst/>
                          <a:latin typeface="Arial" panose="020B0604020202020204" pitchFamily="34" charset="0"/>
                        </a:rPr>
                        <a:t> R                      984 100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DB4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7228246"/>
                  </a:ext>
                </a:extLst>
              </a:tr>
              <a:tr h="421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 fontAlgn="b"/>
                      <a:r>
                        <a:rPr lang="en-US" sz="1100" b="0" i="0" u="none" strike="noStrike">
                          <a:effectLst/>
                          <a:highlight>
                            <a:srgbClr val="66FF33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>
                          <a:effectLst/>
                          <a:highlight>
                            <a:srgbClr val="66FF33"/>
                          </a:highlight>
                          <a:latin typeface="Arial" panose="020B0604020202020204" pitchFamily="34" charset="0"/>
                        </a:rPr>
                        <a:t> Recovery rate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>
                          <a:effectLst/>
                          <a:highlight>
                            <a:srgbClr val="66FF33"/>
                          </a:highlight>
                          <a:latin typeface="Arial" panose="020B0604020202020204" pitchFamily="34" charset="0"/>
                        </a:rPr>
                        <a:t>@50%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0" i="0" u="none" strike="noStrike">
                          <a:effectLst/>
                          <a:highlight>
                            <a:srgbClr val="66FF33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600" b="1" i="0" u="none" strike="noStrike" dirty="0">
                          <a:effectLst/>
                          <a:highlight>
                            <a:srgbClr val="66FF33"/>
                          </a:highlight>
                          <a:latin typeface="Arial" panose="020B0604020202020204" pitchFamily="34" charset="0"/>
                        </a:rPr>
                        <a:t> R                  492 050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F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551364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3177BB7D-5C11-72C6-3029-F51C3A1520E7}"/>
              </a:ext>
            </a:extLst>
          </p:cNvPr>
          <p:cNvSpPr txBox="1">
            <a:spLocks/>
          </p:cNvSpPr>
          <p:nvPr/>
        </p:nvSpPr>
        <p:spPr>
          <a:xfrm>
            <a:off x="846500" y="5817029"/>
            <a:ext cx="11314018" cy="726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dirty="0">
                <a:solidFill>
                  <a:srgbClr val="28326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VAT will be incorporated in to invoices as soon as SANIRE is registered with SARS</a:t>
            </a:r>
            <a:endParaRPr lang="en-US" sz="1800" dirty="0">
              <a:solidFill>
                <a:srgbClr val="283267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21172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F328C0A9-FB4D-2370-28F0-E97EC52C8A89}"/>
              </a:ext>
            </a:extLst>
          </p:cNvPr>
          <p:cNvSpPr txBox="1">
            <a:spLocks/>
          </p:cNvSpPr>
          <p:nvPr/>
        </p:nvSpPr>
        <p:spPr>
          <a:xfrm>
            <a:off x="1395548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Membership Fees Benchmarking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5ECB845E-720F-49C7-8503-F93D40F2E9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5038998"/>
              </p:ext>
            </p:extLst>
          </p:nvPr>
        </p:nvGraphicFramePr>
        <p:xfrm>
          <a:off x="673324" y="1555384"/>
          <a:ext cx="11144251" cy="4876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270064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21B43-DF5F-52BF-87DA-436FE04A06CF}"/>
              </a:ext>
            </a:extLst>
          </p:cNvPr>
          <p:cNvSpPr txBox="1">
            <a:spLocks/>
          </p:cNvSpPr>
          <p:nvPr/>
        </p:nvSpPr>
        <p:spPr>
          <a:xfrm>
            <a:off x="1749066" y="3008369"/>
            <a:ext cx="9251951" cy="158227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97500" lnSpcReduction="10000"/>
          </a:bodyPr>
          <a:lstStyle>
            <a:lvl1pPr algn="l" defTabSz="121917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8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BUDGET </a:t>
            </a:r>
            <a:r>
              <a:rPr lang="en-US" sz="49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FY2023</a:t>
            </a: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/ 2024</a:t>
            </a:r>
            <a:r>
              <a:rPr lang="en-US" sz="5333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/>
            </a:r>
            <a:br>
              <a:rPr lang="en-US" sz="5333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endParaRPr lang="en-US" sz="5333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48137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8A6E4129-F2CB-32AA-9493-D8F3ADDB459F}"/>
              </a:ext>
            </a:extLst>
          </p:cNvPr>
          <p:cNvSpPr txBox="1">
            <a:spLocks/>
          </p:cNvSpPr>
          <p:nvPr/>
        </p:nvSpPr>
        <p:spPr>
          <a:xfrm>
            <a:off x="378691" y="398804"/>
            <a:ext cx="11704451" cy="13429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Budget FY2024/2025: </a:t>
            </a:r>
            <a:br>
              <a:rPr lang="en-Z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Z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Expenses</a:t>
            </a:r>
            <a:endParaRPr 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72E4F11-D9DA-C90F-4DB1-0973897AB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221" y="1708297"/>
            <a:ext cx="9585389" cy="497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51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403207" cy="10114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85716A4-08B2-2FBF-661E-208796A452F8}"/>
              </a:ext>
            </a:extLst>
          </p:cNvPr>
          <p:cNvSpPr/>
          <p:nvPr/>
        </p:nvSpPr>
        <p:spPr>
          <a:xfrm>
            <a:off x="1999277" y="1453898"/>
            <a:ext cx="985842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7A61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Vision:</a:t>
            </a:r>
          </a:p>
          <a:p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actively promote the South African Rock Engineering Profession.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C7A61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Values: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Honesty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Integrity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Professionalism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Accountability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Transparency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C7A61B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Mission:</a:t>
            </a:r>
            <a:endParaRPr lang="en-US" dirty="0">
              <a:solidFill>
                <a:srgbClr val="C7A61B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SANIRE promotes the advancement of the Rock Engineering discipline by encouraging and promoting</a:t>
            </a: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Interest and the development of education in Rock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Professional practice and high ethical standards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Networking, collaboration and information exchange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Research areas</a:t>
            </a:r>
            <a:endParaRPr lang="en-ZA" sz="14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853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CD712A82-81A5-A16F-61D2-F54B9E7A725E}"/>
              </a:ext>
            </a:extLst>
          </p:cNvPr>
          <p:cNvSpPr txBox="1">
            <a:spLocks/>
          </p:cNvSpPr>
          <p:nvPr/>
        </p:nvSpPr>
        <p:spPr>
          <a:xfrm>
            <a:off x="1430981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Budget FY2023/2024: Income</a:t>
            </a:r>
            <a:endParaRPr 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52A34EF-C80A-1971-E6AC-A7871C5135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8229" y="1653978"/>
            <a:ext cx="10715625" cy="1052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95F0732-36E5-F08A-8C73-3C5CD92608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229" y="2706616"/>
            <a:ext cx="1071562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124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FDE72D2E-CFBC-A7AC-DBC0-D572E03901B7}"/>
              </a:ext>
            </a:extLst>
          </p:cNvPr>
          <p:cNvSpPr txBox="1">
            <a:spLocks/>
          </p:cNvSpPr>
          <p:nvPr/>
        </p:nvSpPr>
        <p:spPr>
          <a:xfrm>
            <a:off x="2802906" y="677812"/>
            <a:ext cx="7826519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Budget 2023/2024: Shortfall/ Surplus Analysis</a:t>
            </a:r>
            <a:endParaRPr lang="en-US" sz="32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12E13EB-B70B-C09A-D2D8-B2DB42F58F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657" y="2675103"/>
            <a:ext cx="10534172" cy="150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089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2.png">
            <a:extLst>
              <a:ext uri="{FF2B5EF4-FFF2-40B4-BE49-F238E27FC236}">
                <a16:creationId xmlns:a16="http://schemas.microsoft.com/office/drawing/2014/main" xmlns="" id="{6BD8160C-4BE2-60EA-0DE8-BA8DB9932A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536" y="624313"/>
            <a:ext cx="4254699" cy="306684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95ACB8AC-24E1-6CCA-E46C-D13929A473A4}"/>
              </a:ext>
            </a:extLst>
          </p:cNvPr>
          <p:cNvSpPr txBox="1">
            <a:spLocks/>
          </p:cNvSpPr>
          <p:nvPr/>
        </p:nvSpPr>
        <p:spPr>
          <a:xfrm>
            <a:off x="1351070" y="4224553"/>
            <a:ext cx="9218960" cy="14686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9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EDUCATION – THEORY EXAMINATIONS</a:t>
            </a:r>
          </a:p>
          <a:p>
            <a:pPr>
              <a:lnSpc>
                <a:spcPct val="120000"/>
              </a:lnSpc>
            </a:pPr>
            <a:r>
              <a:rPr lang="en-US" sz="38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Petrie Wessels</a:t>
            </a:r>
          </a:p>
        </p:txBody>
      </p:sp>
    </p:spTree>
    <p:extLst>
      <p:ext uri="{BB962C8B-B14F-4D97-AF65-F5344CB8AC3E}">
        <p14:creationId xmlns:p14="http://schemas.microsoft.com/office/powerpoint/2010/main" val="40493773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Content Placeholder 4">
            <a:extLst>
              <a:ext uri="{FF2B5EF4-FFF2-40B4-BE49-F238E27FC236}">
                <a16:creationId xmlns:a16="http://schemas.microsoft.com/office/drawing/2014/main" xmlns="" id="{A761D41B-87E1-FD11-945C-23615D80DD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2605952"/>
              </p:ext>
            </p:extLst>
          </p:nvPr>
        </p:nvGraphicFramePr>
        <p:xfrm>
          <a:off x="838200" y="1744435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228428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5">
            <a:extLst>
              <a:ext uri="{FF2B5EF4-FFF2-40B4-BE49-F238E27FC236}">
                <a16:creationId xmlns:a16="http://schemas.microsoft.com/office/drawing/2014/main" xmlns="" id="{81C274C6-97EE-EA5F-C2EC-3B74D0C0A6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7434751"/>
              </p:ext>
            </p:extLst>
          </p:nvPr>
        </p:nvGraphicFramePr>
        <p:xfrm>
          <a:off x="684000" y="1733550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14106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xmlns="" id="{1B280ED5-7D42-1360-C8F5-A525D819E1A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314075"/>
              </p:ext>
            </p:extLst>
          </p:nvPr>
        </p:nvGraphicFramePr>
        <p:xfrm>
          <a:off x="609600" y="1733550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065448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xmlns="" id="{E0057EFC-E864-BE7F-BDA9-C7647E8E49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2069632"/>
              </p:ext>
            </p:extLst>
          </p:nvPr>
        </p:nvGraphicFramePr>
        <p:xfrm>
          <a:off x="609600" y="1733550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1962063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xmlns="" id="{C3E2D6EF-B9E7-E123-8BE1-FC3A7935C9FB}"/>
              </a:ext>
            </a:extLst>
          </p:cNvPr>
          <p:cNvGraphicFramePr>
            <a:graphicFrameLocks/>
          </p:cNvGraphicFramePr>
          <p:nvPr/>
        </p:nvGraphicFramePr>
        <p:xfrm>
          <a:off x="609600" y="1733550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788246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xmlns="" id="{02ABD712-8193-C893-289D-BD7EFD530E4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9395859"/>
              </p:ext>
            </p:extLst>
          </p:nvPr>
        </p:nvGraphicFramePr>
        <p:xfrm>
          <a:off x="673324" y="1766207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7377780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xmlns="" id="{369314A3-1412-41E0-E2D8-FCD2A6D62F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0892517"/>
              </p:ext>
            </p:extLst>
          </p:nvPr>
        </p:nvGraphicFramePr>
        <p:xfrm>
          <a:off x="762000" y="1809750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636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403207" cy="101144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1DF2AAE5-589A-CD62-703C-6CEFAB312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4664" y="2525473"/>
            <a:ext cx="9229142" cy="1564746"/>
          </a:xfrm>
        </p:spPr>
        <p:txBody>
          <a:bodyPr>
            <a:normAutofit/>
          </a:bodyPr>
          <a:lstStyle/>
          <a:p>
            <a:pPr algn="ctr"/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HIGHLIGHTS</a:t>
            </a:r>
          </a:p>
        </p:txBody>
      </p:sp>
    </p:spTree>
    <p:extLst>
      <p:ext uri="{BB962C8B-B14F-4D97-AF65-F5344CB8AC3E}">
        <p14:creationId xmlns:p14="http://schemas.microsoft.com/office/powerpoint/2010/main" val="32081926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xmlns="" id="{0E4FAEED-235D-8F1B-9A6D-7AC00CA0FF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8933755"/>
              </p:ext>
            </p:extLst>
          </p:nvPr>
        </p:nvGraphicFramePr>
        <p:xfrm>
          <a:off x="838200" y="1809750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85130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45BB39E9-4CA3-7EF7-351E-F1036B4E3F96}"/>
              </a:ext>
            </a:extLst>
          </p:cNvPr>
          <p:cNvSpPr txBox="1">
            <a:spLocks/>
          </p:cNvSpPr>
          <p:nvPr/>
        </p:nvSpPr>
        <p:spPr>
          <a:xfrm>
            <a:off x="838200" y="666574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Theory Examination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xmlns="" id="{DB039344-E7C1-917D-A6A8-5EDD3F7C1B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0703691"/>
              </p:ext>
            </p:extLst>
          </p:nvPr>
        </p:nvGraphicFramePr>
        <p:xfrm>
          <a:off x="609600" y="1733550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5862081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graphicFrame>
        <p:nvGraphicFramePr>
          <p:cNvPr id="2" name="Content Placeholder 4">
            <a:extLst>
              <a:ext uri="{FF2B5EF4-FFF2-40B4-BE49-F238E27FC236}">
                <a16:creationId xmlns:a16="http://schemas.microsoft.com/office/drawing/2014/main" xmlns="" id="{F4320405-AC87-1ED4-1E52-C2B5CA4BA7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1359893"/>
              </p:ext>
            </p:extLst>
          </p:nvPr>
        </p:nvGraphicFramePr>
        <p:xfrm>
          <a:off x="673324" y="1563530"/>
          <a:ext cx="11164478" cy="4864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xmlns="" id="{542B2D82-BC44-963A-7383-A5C9C69A3889}"/>
              </a:ext>
            </a:extLst>
          </p:cNvPr>
          <p:cNvSpPr txBox="1">
            <a:spLocks/>
          </p:cNvSpPr>
          <p:nvPr/>
        </p:nvSpPr>
        <p:spPr>
          <a:xfrm>
            <a:off x="838200" y="30317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Theory Examination Results  </a:t>
            </a:r>
            <a:b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October 2023 &amp; May 2024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17450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498E3A83-8323-2ABA-0664-C851AE00B7DF}"/>
              </a:ext>
            </a:extLst>
          </p:cNvPr>
          <p:cNvSpPr txBox="1">
            <a:spLocks/>
          </p:cNvSpPr>
          <p:nvPr/>
        </p:nvSpPr>
        <p:spPr>
          <a:xfrm>
            <a:off x="673324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Certificates Issued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5" name="Content Placeholder 5">
            <a:extLst>
              <a:ext uri="{FF2B5EF4-FFF2-40B4-BE49-F238E27FC236}">
                <a16:creationId xmlns:a16="http://schemas.microsoft.com/office/drawing/2014/main" xmlns="" id="{169273B7-D8E2-4466-CC81-B4AE23EF41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783555"/>
              </p:ext>
            </p:extLst>
          </p:nvPr>
        </p:nvGraphicFramePr>
        <p:xfrm>
          <a:off x="609600" y="1733550"/>
          <a:ext cx="10515600" cy="399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9662524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ADB756-0799-91D1-2732-7680E2AC2D59}"/>
              </a:ext>
            </a:extLst>
          </p:cNvPr>
          <p:cNvSpPr txBox="1">
            <a:spLocks/>
          </p:cNvSpPr>
          <p:nvPr/>
        </p:nvSpPr>
        <p:spPr>
          <a:xfrm>
            <a:off x="673324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Future in Education</a:t>
            </a: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xmlns="" id="{A2375021-3178-A177-C0EE-E1C36EB2FB3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6767" y="1364170"/>
            <a:ext cx="3586065" cy="527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881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2.png">
            <a:extLst>
              <a:ext uri="{FF2B5EF4-FFF2-40B4-BE49-F238E27FC236}">
                <a16:creationId xmlns:a16="http://schemas.microsoft.com/office/drawing/2014/main" xmlns="" id="{6BD8160C-4BE2-60EA-0DE8-BA8DB9932A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536" y="624313"/>
            <a:ext cx="4254699" cy="306684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95ACB8AC-24E1-6CCA-E46C-D13929A473A4}"/>
              </a:ext>
            </a:extLst>
          </p:cNvPr>
          <p:cNvSpPr txBox="1">
            <a:spLocks/>
          </p:cNvSpPr>
          <p:nvPr/>
        </p:nvSpPr>
        <p:spPr>
          <a:xfrm>
            <a:off x="1351070" y="4224553"/>
            <a:ext cx="9218960" cy="14686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9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STRATA CONTROL PRACTICAL EXAMINATIONS</a:t>
            </a:r>
          </a:p>
          <a:p>
            <a:pPr>
              <a:lnSpc>
                <a:spcPct val="120000"/>
              </a:lnSpc>
            </a:pPr>
            <a:r>
              <a:rPr lang="en-US" sz="38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Rofhiwa Phadagi</a:t>
            </a:r>
          </a:p>
        </p:txBody>
      </p:sp>
    </p:spTree>
    <p:extLst>
      <p:ext uri="{BB962C8B-B14F-4D97-AF65-F5344CB8AC3E}">
        <p14:creationId xmlns:p14="http://schemas.microsoft.com/office/powerpoint/2010/main" val="6256969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D9E6825F-85A6-B599-0CF5-5DA4D94F7F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7995127"/>
              </p:ext>
            </p:extLst>
          </p:nvPr>
        </p:nvGraphicFramePr>
        <p:xfrm>
          <a:off x="673324" y="1521963"/>
          <a:ext cx="9594738" cy="4285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5B807364-A15A-6E32-2CE1-D4ABA2AF0F17}"/>
              </a:ext>
            </a:extLst>
          </p:cNvPr>
          <p:cNvSpPr txBox="1">
            <a:spLocks/>
          </p:cNvSpPr>
          <p:nvPr/>
        </p:nvSpPr>
        <p:spPr>
          <a:xfrm>
            <a:off x="673324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Exam 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0CC795E-291A-4DCB-CEEB-6B8BE2CA46F4}"/>
              </a:ext>
            </a:extLst>
          </p:cNvPr>
          <p:cNvSpPr txBox="1"/>
          <p:nvPr/>
        </p:nvSpPr>
        <p:spPr>
          <a:xfrm>
            <a:off x="9507651" y="1471705"/>
            <a:ext cx="222800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alibri"/>
              </a:rPr>
              <a:t>30% overall pass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alibri"/>
              </a:rPr>
              <a:t>Coal branch had 0% pass rate.</a:t>
            </a:r>
          </a:p>
          <a:p>
            <a:endParaRPr lang="en-US" sz="1200" dirty="0">
              <a:solidFill>
                <a:srgbClr val="5D5351"/>
              </a:solidFill>
              <a:latin typeface="Calibri"/>
            </a:endParaRPr>
          </a:p>
          <a:p>
            <a:endParaRPr lang="en-US" sz="1200" dirty="0">
              <a:solidFill>
                <a:srgbClr val="5D5351"/>
              </a:solidFill>
              <a:latin typeface="Calibri"/>
            </a:endParaRPr>
          </a:p>
          <a:p>
            <a:endParaRPr lang="en-US" sz="1200" dirty="0">
              <a:solidFill>
                <a:srgbClr val="5D5351"/>
              </a:solidFill>
              <a:latin typeface="Calibri"/>
            </a:endParaRPr>
          </a:p>
          <a:p>
            <a:endParaRPr lang="en-US" sz="1200" dirty="0">
              <a:solidFill>
                <a:srgbClr val="5D5351"/>
              </a:solidFill>
              <a:latin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200" b="1" dirty="0">
              <a:solidFill>
                <a:srgbClr val="5D535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074039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5B807364-A15A-6E32-2CE1-D4ABA2AF0F17}"/>
              </a:ext>
            </a:extLst>
          </p:cNvPr>
          <p:cNvSpPr txBox="1">
            <a:spLocks/>
          </p:cNvSpPr>
          <p:nvPr/>
        </p:nvSpPr>
        <p:spPr>
          <a:xfrm>
            <a:off x="673324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Exam Results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C3AB4776-6AF1-45C9-2C4F-BC3BB658CD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5233437"/>
              </p:ext>
            </p:extLst>
          </p:nvPr>
        </p:nvGraphicFramePr>
        <p:xfrm>
          <a:off x="673324" y="1516726"/>
          <a:ext cx="7905927" cy="4886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8117AE9-3CD7-075E-8674-D048261213BA}"/>
              </a:ext>
            </a:extLst>
          </p:cNvPr>
          <p:cNvSpPr txBox="1"/>
          <p:nvPr/>
        </p:nvSpPr>
        <p:spPr>
          <a:xfrm>
            <a:off x="8960918" y="1264730"/>
            <a:ext cx="222800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alibri"/>
              </a:rPr>
              <a:t>47% overall pass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alibri"/>
              </a:rPr>
              <a:t>No branch with 0% pass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alibri"/>
              </a:rPr>
              <a:t>Open Pit exam not conducted in the period.</a:t>
            </a:r>
          </a:p>
          <a:p>
            <a:endParaRPr lang="en-US" sz="1400" dirty="0">
              <a:solidFill>
                <a:srgbClr val="5D5351"/>
              </a:solidFill>
              <a:latin typeface="Calibri"/>
            </a:endParaRPr>
          </a:p>
          <a:p>
            <a:endParaRPr lang="en-US" sz="1400" dirty="0">
              <a:solidFill>
                <a:srgbClr val="5D5351"/>
              </a:solidFill>
              <a:latin typeface="Calibri"/>
            </a:endParaRPr>
          </a:p>
          <a:p>
            <a:endParaRPr lang="en-US" sz="1400" dirty="0">
              <a:solidFill>
                <a:srgbClr val="5D5351"/>
              </a:solidFill>
              <a:latin typeface="Calibri"/>
            </a:endParaRPr>
          </a:p>
          <a:p>
            <a:endParaRPr lang="en-US" sz="1400" dirty="0">
              <a:solidFill>
                <a:srgbClr val="5D5351"/>
              </a:solidFill>
              <a:latin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400" b="1" dirty="0">
              <a:solidFill>
                <a:srgbClr val="5D535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17210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5B807364-A15A-6E32-2CE1-D4ABA2AF0F17}"/>
              </a:ext>
            </a:extLst>
          </p:cNvPr>
          <p:cNvSpPr txBox="1">
            <a:spLocks/>
          </p:cNvSpPr>
          <p:nvPr/>
        </p:nvSpPr>
        <p:spPr>
          <a:xfrm>
            <a:off x="673324" y="425815"/>
            <a:ext cx="10515600" cy="8389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Exam Results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xmlns="" id="{588BA79D-8C73-DD19-898B-DB8C09C29E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650101"/>
              </p:ext>
            </p:extLst>
          </p:nvPr>
        </p:nvGraphicFramePr>
        <p:xfrm>
          <a:off x="673324" y="1784845"/>
          <a:ext cx="7632476" cy="4343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207D0A-C444-1179-87F6-149F62965701}"/>
              </a:ext>
            </a:extLst>
          </p:cNvPr>
          <p:cNvSpPr txBox="1"/>
          <p:nvPr/>
        </p:nvSpPr>
        <p:spPr>
          <a:xfrm>
            <a:off x="9115765" y="1264730"/>
            <a:ext cx="22280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alibri"/>
              </a:rPr>
              <a:t>38% overall pass rate in the last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Calibri"/>
              </a:rPr>
              <a:t>Pass rate increased by 17% in May 2024 compared to Oct 2023</a:t>
            </a:r>
          </a:p>
          <a:p>
            <a:endParaRPr lang="en-US" sz="1400" dirty="0">
              <a:solidFill>
                <a:schemeClr val="bg1"/>
              </a:solidFill>
              <a:latin typeface="Calibri"/>
            </a:endParaRPr>
          </a:p>
          <a:p>
            <a:endParaRPr lang="en-US" sz="1400" dirty="0">
              <a:solidFill>
                <a:schemeClr val="bg1"/>
              </a:solidFill>
              <a:latin typeface="Calibri"/>
            </a:endParaRPr>
          </a:p>
          <a:p>
            <a:endParaRPr lang="en-US" sz="1400" dirty="0">
              <a:solidFill>
                <a:schemeClr val="bg1"/>
              </a:solidFill>
              <a:latin typeface="Calibri"/>
            </a:endParaRPr>
          </a:p>
          <a:p>
            <a:endParaRPr lang="en-US" sz="1400" dirty="0">
              <a:solidFill>
                <a:schemeClr val="bg1"/>
              </a:solidFill>
              <a:latin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ZA" sz="1400" b="1" dirty="0"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53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14B37D-1D33-F57B-F8BD-9242B87922AD}"/>
              </a:ext>
            </a:extLst>
          </p:cNvPr>
          <p:cNvSpPr txBox="1">
            <a:spLocks/>
          </p:cNvSpPr>
          <p:nvPr/>
        </p:nvSpPr>
        <p:spPr>
          <a:xfrm>
            <a:off x="2688772" y="400792"/>
            <a:ext cx="7886700" cy="629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STRATA CONTROL PRACTICAL EXAMS</a:t>
            </a:r>
            <a:endParaRPr kumimoji="0" lang="en-ZA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37091BB-1AC0-BAE1-B231-B7F0D6C41E06}"/>
              </a:ext>
            </a:extLst>
          </p:cNvPr>
          <p:cNvSpPr txBox="1"/>
          <p:nvPr/>
        </p:nvSpPr>
        <p:spPr>
          <a:xfrm>
            <a:off x="1370401" y="1762818"/>
            <a:ext cx="8884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/>
              </a:rPr>
              <a:t>CHALLENGES: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/>
              </a:rPr>
              <a:t>Challenges with availability of Examiners: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/>
              </a:rPr>
              <a:t>Two exam were redone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/>
              </a:rPr>
              <a:t>Tardiness with releasing of results from Examiners &amp; Coordinator: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/>
              </a:rPr>
              <a:t>Improvement needed to release results within 3 weeks at the latest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bg1"/>
              </a:solidFill>
              <a:latin typeface="Calibri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chemeClr val="bg1"/>
                </a:solidFill>
                <a:latin typeface="Calibri"/>
              </a:rPr>
              <a:t>PROPOSAL: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/>
              </a:rPr>
              <a:t>Amendment to SCO Guidelines: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bg1"/>
                </a:solidFill>
                <a:latin typeface="Calibri"/>
              </a:rPr>
              <a:t>Include SCO with 2 Papers to assist with exams. SCO must be paired with a Rock Engineer.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ZA" sz="2400" b="1" dirty="0">
              <a:solidFill>
                <a:srgbClr val="5D535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3870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1" y="167147"/>
            <a:ext cx="1684482" cy="1214195"/>
          </a:xfrm>
          <a:prstGeom prst="rect">
            <a:avLst/>
          </a:prstGeom>
        </p:spPr>
      </p:pic>
      <p:pic>
        <p:nvPicPr>
          <p:cNvPr id="6" name="Picture 5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xmlns="" id="{84259D94-448D-C649-93D5-FBDA2394C6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070" y="1381342"/>
            <a:ext cx="5636574" cy="3500511"/>
          </a:xfrm>
          <a:custGeom>
            <a:avLst/>
            <a:gdLst/>
            <a:ahLst/>
            <a:cxnLst/>
            <a:rect l="l" t="t" r="r" b="b"/>
            <a:pathLst>
              <a:path w="3762123" h="3772147">
                <a:moveTo>
                  <a:pt x="0" y="0"/>
                </a:moveTo>
                <a:lnTo>
                  <a:pt x="3762123" y="0"/>
                </a:lnTo>
                <a:lnTo>
                  <a:pt x="3762123" y="2803198"/>
                </a:lnTo>
                <a:lnTo>
                  <a:pt x="1898122" y="2803198"/>
                </a:lnTo>
                <a:lnTo>
                  <a:pt x="1898122" y="3772147"/>
                </a:lnTo>
                <a:lnTo>
                  <a:pt x="0" y="3772147"/>
                </a:lnTo>
                <a:close/>
              </a:path>
            </a:pathLst>
          </a:custGeom>
        </p:spPr>
      </p:pic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B0392985-B212-2B11-D6F9-DAE769E990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519020" y="3941930"/>
            <a:ext cx="4157073" cy="2659977"/>
          </a:xfrm>
          <a:prstGeom prst="rect">
            <a:avLst/>
          </a:prstGeom>
        </p:spPr>
      </p:pic>
      <p:pic>
        <p:nvPicPr>
          <p:cNvPr id="8" name="Picture 7" descr="A group of people in a room&#10;&#10;Description automatically generated">
            <a:extLst>
              <a:ext uri="{FF2B5EF4-FFF2-40B4-BE49-F238E27FC236}">
                <a16:creationId xmlns:a16="http://schemas.microsoft.com/office/drawing/2014/main" xmlns="" id="{788AC94B-B4F7-588D-87F2-D3DDA80297C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"/>
          <a:stretch/>
        </p:blipFill>
        <p:spPr>
          <a:xfrm>
            <a:off x="596070" y="3941931"/>
            <a:ext cx="2922950" cy="2659977"/>
          </a:xfrm>
          <a:prstGeom prst="rect">
            <a:avLst/>
          </a:prstGeom>
        </p:spPr>
      </p:pic>
      <p:pic>
        <p:nvPicPr>
          <p:cNvPr id="9" name="Picture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45B06D1B-F3FD-71C3-89EB-F63AC89D3FD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232644" y="137741"/>
            <a:ext cx="5718561" cy="380418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3E6378AF-5092-D4C5-4909-E399E456105C}"/>
              </a:ext>
            </a:extLst>
          </p:cNvPr>
          <p:cNvSpPr txBox="1">
            <a:spLocks/>
          </p:cNvSpPr>
          <p:nvPr/>
        </p:nvSpPr>
        <p:spPr>
          <a:xfrm>
            <a:off x="7878931" y="4241110"/>
            <a:ext cx="4157073" cy="22580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54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Rock Mechanics Practical Exams</a:t>
            </a:r>
          </a:p>
          <a:p>
            <a:pPr algn="ctr"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54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  <a:p>
            <a:pPr defTabSz="914400">
              <a:lnSpc>
                <a:spcPct val="85000"/>
              </a:lnSpc>
              <a:spcAft>
                <a:spcPts val="600"/>
              </a:spcAft>
              <a:defRPr/>
            </a:pPr>
            <a:endParaRPr lang="en-US" sz="5400" spc="-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24204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2.png">
            <a:extLst>
              <a:ext uri="{FF2B5EF4-FFF2-40B4-BE49-F238E27FC236}">
                <a16:creationId xmlns:a16="http://schemas.microsoft.com/office/drawing/2014/main" xmlns="" id="{6BD8160C-4BE2-60EA-0DE8-BA8DB9932A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536" y="624313"/>
            <a:ext cx="4254699" cy="306684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xmlns="" id="{95ACB8AC-24E1-6CCA-E46C-D13929A473A4}"/>
              </a:ext>
            </a:extLst>
          </p:cNvPr>
          <p:cNvSpPr txBox="1">
            <a:spLocks/>
          </p:cNvSpPr>
          <p:nvPr/>
        </p:nvSpPr>
        <p:spPr>
          <a:xfrm>
            <a:off x="1513734" y="4354285"/>
            <a:ext cx="9164531" cy="16328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</a:pPr>
            <a:r>
              <a:rPr lang="en-GB" sz="49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Rock Engineering Certificate</a:t>
            </a:r>
            <a:br>
              <a:rPr lang="en-GB" sz="49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r>
              <a:rPr lang="en-GB" sz="49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Practical Examinations </a:t>
            </a:r>
          </a:p>
          <a:p>
            <a:pPr>
              <a:lnSpc>
                <a:spcPct val="110000"/>
              </a:lnSpc>
            </a:pPr>
            <a:r>
              <a:rPr lang="en-US" sz="38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Thandile Dlokweni</a:t>
            </a:r>
          </a:p>
        </p:txBody>
      </p:sp>
    </p:spTree>
    <p:extLst>
      <p:ext uri="{BB962C8B-B14F-4D97-AF65-F5344CB8AC3E}">
        <p14:creationId xmlns:p14="http://schemas.microsoft.com/office/powerpoint/2010/main" val="19344623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35A1FC7C-4E40-E0E8-E52D-CB2ECC5E1EFA}"/>
              </a:ext>
            </a:extLst>
          </p:cNvPr>
          <p:cNvSpPr txBox="1">
            <a:spLocks/>
          </p:cNvSpPr>
          <p:nvPr/>
        </p:nvSpPr>
        <p:spPr>
          <a:xfrm>
            <a:off x="3189515" y="447207"/>
            <a:ext cx="6955971" cy="1069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Rock Engineering Certificates Issued in July 2024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4B6B901-D009-56A5-8C3A-C8D7A48E84F3}"/>
              </a:ext>
            </a:extLst>
          </p:cNvPr>
          <p:cNvSpPr/>
          <p:nvPr/>
        </p:nvSpPr>
        <p:spPr>
          <a:xfrm>
            <a:off x="673324" y="1734141"/>
            <a:ext cx="5422676" cy="1455371"/>
          </a:xfrm>
          <a:prstGeom prst="rect">
            <a:avLst/>
          </a:prstGeom>
          <a:solidFill>
            <a:srgbClr val="D3C4A5"/>
          </a:solidFill>
          <a:ln w="6350" cap="flat" cmpd="sng" algn="ctr">
            <a:noFill/>
            <a:prstDash val="solid"/>
            <a:miter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28356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historic 40 x Candidates in the combined Planning and/or Portfolio Practical Exams for June/July 2024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19932B2-958A-6030-8D76-490090A6F7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3276032"/>
            <a:ext cx="5436965" cy="32553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CB4B535-2B9A-5586-FA0E-E3F7554D8294}"/>
              </a:ext>
            </a:extLst>
          </p:cNvPr>
          <p:cNvSpPr/>
          <p:nvPr/>
        </p:nvSpPr>
        <p:spPr>
          <a:xfrm>
            <a:off x="6406243" y="1715127"/>
            <a:ext cx="5436967" cy="1474385"/>
          </a:xfrm>
          <a:prstGeom prst="rect">
            <a:avLst/>
          </a:prstGeom>
          <a:solidFill>
            <a:srgbClr val="D3C4A5"/>
          </a:solidFill>
          <a:ln w="6350" cap="flat" cmpd="sng" algn="ctr">
            <a:noFill/>
            <a:prstDash val="solid"/>
            <a:miter/>
          </a:ln>
          <a:effectLst/>
        </p:spPr>
        <p:txBody>
          <a:bodyPr rtlCol="0" anchor="t"/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b="1" i="0" u="none" strike="noStrike" kern="1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Number of Tickets Issued – 7</a:t>
            </a:r>
            <a:endParaRPr kumimoji="0" lang="en-ZA" b="1" i="0" u="none" strike="noStrike" kern="10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ZA" b="1" i="0" u="none" strike="noStrike" kern="1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3 MET</a:t>
            </a:r>
          </a:p>
          <a:p>
            <a:pPr marL="342900" marR="0" lvl="0" indent="-34290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ZA" b="1" i="0" u="none" strike="noStrike" kern="1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3 OPEN PIT</a:t>
            </a:r>
          </a:p>
          <a:p>
            <a:pPr marL="342900" marR="0" lvl="0" indent="-34290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ZA" b="1" i="0" u="none" strike="noStrike" kern="100" cap="none" spc="0" normalizeH="0" baseline="0" noProof="0" dirty="0">
                <a:ln>
                  <a:noFill/>
                </a:ln>
                <a:solidFill>
                  <a:srgbClr val="1F3864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1 MASSIVE</a:t>
            </a:r>
            <a:endParaRPr kumimoji="0" lang="en-ZA" b="1" i="0" u="none" strike="noStrike" kern="10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16B84BF-5E96-090E-A6A3-8C3083231AE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243" y="3286921"/>
            <a:ext cx="5436967" cy="325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7853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0E04F5D6-0B43-8DD4-5032-17D9C80A14BF}"/>
              </a:ext>
            </a:extLst>
          </p:cNvPr>
          <p:cNvSpPr txBox="1">
            <a:spLocks/>
          </p:cNvSpPr>
          <p:nvPr/>
        </p:nvSpPr>
        <p:spPr>
          <a:xfrm>
            <a:off x="2968909" y="173819"/>
            <a:ext cx="8014776" cy="13429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June/July 2024 Practical Examination Results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B2034E-FC51-934E-F725-BB805E3839AD}"/>
              </a:ext>
            </a:extLst>
          </p:cNvPr>
          <p:cNvSpPr txBox="1"/>
          <p:nvPr/>
        </p:nvSpPr>
        <p:spPr>
          <a:xfrm>
            <a:off x="673324" y="1592817"/>
            <a:ext cx="3989802" cy="1519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ZA" sz="1600" b="1" kern="100" dirty="0">
                <a:solidFill>
                  <a:schemeClr val="bg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OVERALL PRACTICAL RESULTS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sz="1600" b="1" u="sng" kern="100" dirty="0">
                <a:solidFill>
                  <a:schemeClr val="bg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25% pass rate in recent exams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sz="1600" b="1" kern="100" dirty="0">
                <a:solidFill>
                  <a:schemeClr val="bg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Slight improvement compared to 2023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sz="1600" b="1" kern="100" dirty="0">
                <a:solidFill>
                  <a:schemeClr val="bg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Longstanding worrying trend since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71F12E-9241-A4CE-A899-19E940852008}"/>
              </a:ext>
            </a:extLst>
          </p:cNvPr>
          <p:cNvSpPr txBox="1"/>
          <p:nvPr/>
        </p:nvSpPr>
        <p:spPr>
          <a:xfrm>
            <a:off x="6531781" y="1407869"/>
            <a:ext cx="4379844" cy="1465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en-ZA" sz="1400" b="1" kern="100" dirty="0">
                <a:solidFill>
                  <a:schemeClr val="bg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PLANNING EXAMINATION</a:t>
            </a:r>
          </a:p>
          <a:p>
            <a:pPr marL="285750" indent="-285750">
              <a:lnSpc>
                <a:spcPct val="107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400" b="1" kern="100" dirty="0">
                <a:solidFill>
                  <a:schemeClr val="bg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5/30 passes, 17% compared to 15%, Nov 2023</a:t>
            </a:r>
          </a:p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en-ZA" sz="1400" b="1" kern="100" dirty="0">
                <a:solidFill>
                  <a:schemeClr val="bg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PORTFOLIO EXAMINATION</a:t>
            </a:r>
          </a:p>
          <a:p>
            <a:pPr marL="285750" indent="-285750">
              <a:lnSpc>
                <a:spcPct val="107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ZA" sz="1400" b="1" kern="100" dirty="0">
                <a:solidFill>
                  <a:schemeClr val="bg1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11/33 passes, 33% compared to 17%, Nov 2023</a:t>
            </a:r>
            <a:endParaRPr lang="en-ZA" sz="1400" b="1" kern="100" dirty="0">
              <a:solidFill>
                <a:schemeClr val="bg1"/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A0F2ADC-9FA7-B691-0E44-1F30A11246A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3240790"/>
            <a:ext cx="5550662" cy="33234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A714668-42D8-E87A-AB36-6F21750B6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1781" y="3278613"/>
            <a:ext cx="5245467" cy="157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582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021128CC-40C0-1F55-06DF-5B041091B8EC}"/>
              </a:ext>
            </a:extLst>
          </p:cNvPr>
          <p:cNvSpPr txBox="1">
            <a:spLocks/>
          </p:cNvSpPr>
          <p:nvPr/>
        </p:nvSpPr>
        <p:spPr>
          <a:xfrm>
            <a:off x="2402853" y="370693"/>
            <a:ext cx="9464166" cy="11460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June/July 2024 Portfolio Examination Results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367574E-BB31-585D-E854-ED262B752D43}"/>
              </a:ext>
            </a:extLst>
          </p:cNvPr>
          <p:cNvSpPr txBox="1"/>
          <p:nvPr/>
        </p:nvSpPr>
        <p:spPr>
          <a:xfrm>
            <a:off x="673324" y="1713601"/>
            <a:ext cx="4913245" cy="4585935"/>
          </a:xfrm>
          <a:prstGeom prst="rect">
            <a:avLst/>
          </a:prstGeom>
          <a:solidFill>
            <a:srgbClr val="D3C4A5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How is Competency Demonstrated?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Several outcomes must be achieved in 5 x Competency Areas 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Competency areas 3, 4 and 5 constitute a combined 80% towards the overall Pass Mark</a:t>
            </a:r>
          </a:p>
          <a:p>
            <a:pPr marL="285750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Portfolios generally do not meet expected levels of technical rock / geotechnical engineering content 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 Areas of concern may be a combination of  </a:t>
            </a:r>
          </a:p>
          <a:p>
            <a:pPr marL="742950" lvl="1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Exam Preparedness</a:t>
            </a:r>
          </a:p>
          <a:p>
            <a:pPr marL="742950" lvl="1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Level of Appropriate Exposure</a:t>
            </a:r>
          </a:p>
          <a:p>
            <a:pPr marL="742950" lvl="1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Structured Development </a:t>
            </a:r>
          </a:p>
          <a:p>
            <a:pPr marL="742950" lvl="1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Employer Commitment / Support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A4E29D9-B9E9-DC3D-54E5-5C0484D547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702" y="1713601"/>
            <a:ext cx="6404873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5017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F8B4EE45-2E0C-C573-F08B-0CECEBD632C4}"/>
              </a:ext>
            </a:extLst>
          </p:cNvPr>
          <p:cNvSpPr txBox="1">
            <a:spLocks/>
          </p:cNvSpPr>
          <p:nvPr/>
        </p:nvSpPr>
        <p:spPr>
          <a:xfrm>
            <a:off x="2402853" y="370693"/>
            <a:ext cx="9464166" cy="11460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June/July 2024 Portfolio Examination Results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AAFA39E-3072-5FEC-2F35-3C1912A2FE4A}"/>
              </a:ext>
            </a:extLst>
          </p:cNvPr>
          <p:cNvSpPr txBox="1"/>
          <p:nvPr/>
        </p:nvSpPr>
        <p:spPr>
          <a:xfrm>
            <a:off x="613166" y="1713601"/>
            <a:ext cx="4165663" cy="968278"/>
          </a:xfrm>
          <a:prstGeom prst="rect">
            <a:avLst/>
          </a:prstGeom>
          <a:solidFill>
            <a:srgbClr val="D3C4A5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Example: Competency Area 3: Level and Relevance of Technical Content</a:t>
            </a:r>
            <a:r>
              <a:rPr lang="en-ZA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, </a:t>
            </a:r>
            <a:r>
              <a:rPr lang="en-ZA" b="1" i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challenges include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5774B5A-8A06-4F22-0EA1-306DF2F2CEE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66" y="2681879"/>
            <a:ext cx="3664920" cy="25040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8FF55E-8FF5-AEDD-87FA-7431195E5C78}"/>
              </a:ext>
            </a:extLst>
          </p:cNvPr>
          <p:cNvSpPr txBox="1"/>
          <p:nvPr/>
        </p:nvSpPr>
        <p:spPr>
          <a:xfrm>
            <a:off x="613165" y="5188707"/>
            <a:ext cx="4165663" cy="1495474"/>
          </a:xfrm>
          <a:prstGeom prst="rect">
            <a:avLst/>
          </a:prstGeom>
          <a:solidFill>
            <a:srgbClr val="D3C4A5"/>
          </a:solidFill>
        </p:spPr>
        <p:txBody>
          <a:bodyPr wrap="square">
            <a:spAutoFit/>
          </a:bodyPr>
          <a:lstStyle/>
          <a:p>
            <a:pPr marL="742950" lvl="1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Problem Definition</a:t>
            </a:r>
          </a:p>
          <a:p>
            <a:pPr marL="742950" lvl="1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Techniques Used</a:t>
            </a:r>
          </a:p>
          <a:p>
            <a:pPr marL="742950" lvl="1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Correct Conclusions</a:t>
            </a:r>
          </a:p>
          <a:p>
            <a:pPr marL="742950" lvl="1" indent="-285750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ZA" b="1" kern="100" dirty="0">
                <a:solidFill>
                  <a:srgbClr val="1F3864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Appropriate Recommendations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7481C37-39B9-A112-58D5-563101FF8D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7551" y="1739916"/>
            <a:ext cx="6979468" cy="475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69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4F0CBDFF-11DB-6B74-4257-DC343D438184}"/>
              </a:ext>
            </a:extLst>
          </p:cNvPr>
          <p:cNvSpPr txBox="1">
            <a:spLocks/>
          </p:cNvSpPr>
          <p:nvPr/>
        </p:nvSpPr>
        <p:spPr>
          <a:xfrm>
            <a:off x="2536372" y="360121"/>
            <a:ext cx="7990115" cy="11566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Reflection from Portfolio Examinations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92C15A7-FDDB-2546-EF21-3C2D6843F144}"/>
              </a:ext>
            </a:extLst>
          </p:cNvPr>
          <p:cNvSpPr/>
          <p:nvPr/>
        </p:nvSpPr>
        <p:spPr>
          <a:xfrm>
            <a:off x="1083272" y="1790090"/>
            <a:ext cx="868679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chemeClr val="bg1"/>
                </a:solidFill>
                <a:latin typeface="Calibri"/>
              </a:rPr>
              <a:t>General</a:t>
            </a:r>
          </a:p>
          <a:p>
            <a:pPr marL="380990" indent="-38099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Calibri"/>
              </a:rPr>
              <a:t>Continued Reluctance of Rock/Geotechnical Engineers to be Portfolio Examiners. SANIRE Council is reviewing measures to encourage more participation and recognition for the contribution of Examiners</a:t>
            </a:r>
          </a:p>
          <a:p>
            <a:pPr marL="380990" indent="-38099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Calibri"/>
              </a:rPr>
              <a:t>Issues in the general aspects such as Problem Statements, Conclusions, and Recommendations indicate that mentors are not evaluating portfolios</a:t>
            </a:r>
          </a:p>
          <a:p>
            <a:pPr marL="380990" indent="-38099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Calibri"/>
              </a:rPr>
              <a:t>Plagiarism remains a key risk and we rely on mentors to assist in this regard</a:t>
            </a:r>
          </a:p>
          <a:p>
            <a:pPr marL="380990" indent="-38099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Calibri"/>
              </a:rPr>
              <a:t>No major complaints have been received from Candidates and Mentors. However, we welcome any advice in order to mitigate confusion or misunderstandings in future</a:t>
            </a:r>
          </a:p>
          <a:p>
            <a:pPr marL="380990" indent="-38099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bg1"/>
                </a:solidFill>
                <a:latin typeface="Calibri"/>
              </a:rPr>
              <a:t>June/July 2024 Examiners and Moderators will be reappointed for October/November Exams</a:t>
            </a:r>
          </a:p>
        </p:txBody>
      </p:sp>
    </p:spTree>
    <p:extLst>
      <p:ext uri="{BB962C8B-B14F-4D97-AF65-F5344CB8AC3E}">
        <p14:creationId xmlns:p14="http://schemas.microsoft.com/office/powerpoint/2010/main" val="11363356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2.png">
            <a:extLst>
              <a:ext uri="{FF2B5EF4-FFF2-40B4-BE49-F238E27FC236}">
                <a16:creationId xmlns:a16="http://schemas.microsoft.com/office/drawing/2014/main" xmlns="" id="{6BD8160C-4BE2-60EA-0DE8-BA8DB9932A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536" y="624313"/>
            <a:ext cx="4254699" cy="3066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8B4382-27ED-5493-C979-6E714321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3933" y="4898570"/>
            <a:ext cx="7460038" cy="94210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Organisational Liaison </a:t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endParaRPr lang="en-US" sz="5333" b="1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410219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2.png">
            <a:extLst>
              <a:ext uri="{FF2B5EF4-FFF2-40B4-BE49-F238E27FC236}">
                <a16:creationId xmlns:a16="http://schemas.microsoft.com/office/drawing/2014/main" xmlns="" id="{6BD8160C-4BE2-60EA-0DE8-BA8DB9932A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3536" y="624313"/>
            <a:ext cx="4254699" cy="30668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8B4382-27ED-5493-C979-6E714321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6619" y="5366657"/>
            <a:ext cx="9517438" cy="47402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The status of the ISRM</a:t>
            </a: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/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r>
              <a:rPr lang="en-US" sz="3600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Jannie Maritz, Vice-President: Africa</a:t>
            </a:r>
            <a: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/>
            </a:r>
            <a:br>
              <a:rPr lang="en-US" sz="5333" b="1" dirty="0">
                <a:solidFill>
                  <a:srgbClr val="282E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</a:br>
            <a:endParaRPr lang="en-US" sz="5333" b="1" dirty="0">
              <a:solidFill>
                <a:srgbClr val="282E6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24306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 of the ISRM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6035E728-B073-279D-D6E8-6256D7BA0A24}"/>
              </a:ext>
            </a:extLst>
          </p:cNvPr>
          <p:cNvSpPr txBox="1">
            <a:spLocks/>
          </p:cNvSpPr>
          <p:nvPr/>
        </p:nvSpPr>
        <p:spPr>
          <a:xfrm>
            <a:off x="673324" y="1599329"/>
            <a:ext cx="11420856" cy="545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Founded in 1962, in Salzburg, by Prof. Leopold Müller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Non-profit scientific association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Field of activities: </a:t>
            </a:r>
            <a:r>
              <a:rPr kumimoji="0" lang="en-GB" sz="2400" b="0" i="0" u="sng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Rock mechanics and rock engineering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“includes all studies of the </a:t>
            </a:r>
            <a:b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physical, mechanical, hydraulic, thermal, chemical and dynamic behaviour </a:t>
            </a:r>
            <a:b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rocks and rock masses, </a:t>
            </a:r>
            <a:b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engineering works in rock masses,</a:t>
            </a:r>
            <a:b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using appropriate knowledge of geology”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Applied to civil, mining and petroleum engineering works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9594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Membership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xmlns="" id="{93448B9F-D508-DA62-FF2E-4CB317805DDC}"/>
              </a:ext>
            </a:extLst>
          </p:cNvPr>
          <p:cNvSpPr txBox="1">
            <a:spLocks/>
          </p:cNvSpPr>
          <p:nvPr/>
        </p:nvSpPr>
        <p:spPr>
          <a:xfrm>
            <a:off x="534706" y="1719072"/>
            <a:ext cx="11420856" cy="545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Total: 9300 individual members belonging to 59 National Groups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ISRM Council represents the National Groups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group of people sitting at a table in a large room&#10;&#10;Description automatically generated">
            <a:extLst>
              <a:ext uri="{FF2B5EF4-FFF2-40B4-BE49-F238E27FC236}">
                <a16:creationId xmlns:a16="http://schemas.microsoft.com/office/drawing/2014/main" xmlns="" id="{0B99E2A0-44C7-F102-B248-98003F02413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324" y="3320143"/>
            <a:ext cx="6595912" cy="30843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92CF5F3-F5DD-65B9-F4A1-B618B4C1B9B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344" y="3233055"/>
            <a:ext cx="2202066" cy="31714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043DB38-7ACD-B355-15A0-F34141B6F1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7039" y="3236713"/>
            <a:ext cx="2202066" cy="316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703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pic>
        <p:nvPicPr>
          <p:cNvPr id="6" name="Picture 5" descr="A group of men sitting at tables&#10;&#10;Description automatically generated">
            <a:extLst>
              <a:ext uri="{FF2B5EF4-FFF2-40B4-BE49-F238E27FC236}">
                <a16:creationId xmlns:a16="http://schemas.microsoft.com/office/drawing/2014/main" xmlns="" id="{A666F68E-6D4E-A9B2-0C23-00FB5F9344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2585884" y="167145"/>
            <a:ext cx="7139777" cy="3666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8317D40-6404-BCAA-AA53-F22CDF8CE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1252" y="2894015"/>
            <a:ext cx="2907535" cy="3769661"/>
          </a:xfrm>
          <a:prstGeom prst="rect">
            <a:avLst/>
          </a:prstGeom>
        </p:spPr>
      </p:pic>
      <p:pic>
        <p:nvPicPr>
          <p:cNvPr id="8" name="Picture 7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2747EE50-2ECB-1CFE-C03E-C31A99712AF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3799840"/>
            <a:ext cx="2293646" cy="30581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68AA453-C409-6A03-C922-8DE7A02CC5B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46"/>
          <a:stretch/>
        </p:blipFill>
        <p:spPr>
          <a:xfrm>
            <a:off x="596070" y="1842412"/>
            <a:ext cx="2066660" cy="2262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C0BE0F6-6D3B-8E44-6960-248BB893F03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5661" y="167146"/>
            <a:ext cx="2343126" cy="272686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xmlns="" id="{5D2BD1F6-A47E-8BFF-491C-214FD60227FB}"/>
              </a:ext>
            </a:extLst>
          </p:cNvPr>
          <p:cNvSpPr txBox="1">
            <a:spLocks/>
          </p:cNvSpPr>
          <p:nvPr/>
        </p:nvSpPr>
        <p:spPr>
          <a:xfrm>
            <a:off x="3116825" y="4198373"/>
            <a:ext cx="5653549" cy="22958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Coalfields Branch Meeting 2024</a:t>
            </a:r>
          </a:p>
          <a:p>
            <a:pPr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held in </a:t>
            </a:r>
            <a:r>
              <a:rPr lang="en-US" sz="3200" spc="-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Secunda</a:t>
            </a: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(Lake </a:t>
            </a:r>
            <a:r>
              <a:rPr lang="en-US" sz="3200" spc="-5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Umuzi</a:t>
            </a: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defTabSz="914400">
              <a:lnSpc>
                <a:spcPct val="85000"/>
              </a:lnSpc>
              <a:spcAft>
                <a:spcPts val="600"/>
              </a:spcAft>
              <a:defRPr/>
            </a:pPr>
            <a:endParaRPr lang="en-US" sz="5400" spc="-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480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ISRM Board 2023-2027</a:t>
            </a:r>
          </a:p>
        </p:txBody>
      </p:sp>
      <p:pic>
        <p:nvPicPr>
          <p:cNvPr id="3" name="Content Placeholder 8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206ED0B6-7B75-C28D-C9A0-F321694C4B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324" y="1839686"/>
            <a:ext cx="5594296" cy="368321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ACE5345-8F6D-C11C-90CB-B8BAE3313787}"/>
              </a:ext>
            </a:extLst>
          </p:cNvPr>
          <p:cNvSpPr/>
          <p:nvPr/>
        </p:nvSpPr>
        <p:spPr>
          <a:xfrm>
            <a:off x="6514276" y="1931466"/>
            <a:ext cx="5768409" cy="408080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President: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	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Seokwon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Jeon	Korea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Africa: 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Jannie Maritz	S. Africa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Asia: 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Ki-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bok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Min	R. Korea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Australasia: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	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Qianbing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Zhang	Australia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Europe: 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Muriel 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Gasc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France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N. America: 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Martin 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Grenon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Canada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L. America: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Esteban 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Hormazabal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Paraguay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at Large: 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Kiyoshi Kishida	Japan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at Large: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Fengshou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Zhang	China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VP at Large: 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</a:t>
            </a:r>
            <a:r>
              <a:rPr lang="en-GB" dirty="0" err="1">
                <a:solidFill>
                  <a:prstClr val="black"/>
                </a:solidFill>
                <a:latin typeface="Calibri" panose="020F0502020204030204"/>
              </a:rPr>
              <a:t>Miilorad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 Jovanovski	N. Macedonia</a:t>
            </a:r>
          </a:p>
          <a:p>
            <a:pPr>
              <a:spcBef>
                <a:spcPts val="200"/>
              </a:spcBef>
              <a:tabLst>
                <a:tab pos="1790700" algn="l"/>
                <a:tab pos="4129088" algn="l"/>
              </a:tabLst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Secret. General:</a:t>
            </a:r>
            <a:r>
              <a:rPr lang="en-GB" dirty="0">
                <a:solidFill>
                  <a:prstClr val="black"/>
                </a:solidFill>
                <a:latin typeface="Calibri" panose="020F0502020204030204"/>
              </a:rPr>
              <a:t>	Luís Lamas	Portugal</a:t>
            </a:r>
          </a:p>
          <a:p>
            <a:pPr>
              <a:tabLst>
                <a:tab pos="1520825" algn="l"/>
                <a:tab pos="3589338" algn="l"/>
              </a:tabLst>
            </a:pPr>
            <a:endParaRPr lang="en-GB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84852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Technical Commissions 2019-2023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xmlns="" id="{BD2289E9-307E-82B2-7CE5-F48A4EAA41B5}"/>
              </a:ext>
            </a:extLst>
          </p:cNvPr>
          <p:cNvSpPr txBox="1">
            <a:spLocks/>
          </p:cNvSpPr>
          <p:nvPr/>
        </p:nvSpPr>
        <p:spPr>
          <a:xfrm>
            <a:off x="381653" y="1415143"/>
            <a:ext cx="11472890" cy="5269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Coupled THMC Processes in Fractured Rock</a:t>
            </a:r>
          </a:p>
          <a:p>
            <a:pPr marR="0" lvl="1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Crustal Stress and Earthquake</a:t>
            </a:r>
          </a:p>
          <a:p>
            <a:pPr marR="0" lvl="1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Deep Mining</a:t>
            </a:r>
          </a:p>
          <a:p>
            <a:pPr marR="0" lvl="1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 Methodology</a:t>
            </a:r>
          </a:p>
          <a:p>
            <a:pPr marR="0" lvl="1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Discontinuous Deformation Analysis - DDA</a:t>
            </a:r>
          </a:p>
          <a:p>
            <a:pPr marR="0" lvl="1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Education</a:t>
            </a:r>
          </a:p>
          <a:p>
            <a:pPr marR="0" lvl="1" algn="l" defTabSz="914400" rtl="0" eaLnBrk="1" fontAlgn="auto" latinLnBrk="0" hangingPunct="1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Grouting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Commissions for 2023-2027 are now being approved by the Board</a:t>
            </a:r>
          </a:p>
        </p:txBody>
      </p:sp>
    </p:spTree>
    <p:extLst>
      <p:ext uri="{BB962C8B-B14F-4D97-AF65-F5344CB8AC3E}">
        <p14:creationId xmlns:p14="http://schemas.microsoft.com/office/powerpoint/2010/main" val="8638204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ISRM Suggested Methods for Testing 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xmlns="" id="{938AFE57-C88E-7B50-F846-831B245DF703}"/>
              </a:ext>
            </a:extLst>
          </p:cNvPr>
          <p:cNvSpPr txBox="1">
            <a:spLocks/>
          </p:cNvSpPr>
          <p:nvPr/>
        </p:nvSpPr>
        <p:spPr>
          <a:xfrm>
            <a:off x="385572" y="1621101"/>
            <a:ext cx="11420856" cy="545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SMs available for free to ISRM members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Several videos available on the ISRM website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0D0B232-10C6-6F18-ED7D-DDA455A8A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23" y="2885143"/>
            <a:ext cx="5441939" cy="3145543"/>
          </a:xfrm>
          <a:prstGeom prst="rect">
            <a:avLst/>
          </a:prstGeom>
        </p:spPr>
      </p:pic>
      <p:pic>
        <p:nvPicPr>
          <p:cNvPr id="7" name="Picture 2" descr="Image result for blue book isrm">
            <a:extLst>
              <a:ext uri="{FF2B5EF4-FFF2-40B4-BE49-F238E27FC236}">
                <a16:creationId xmlns:a16="http://schemas.microsoft.com/office/drawing/2014/main" xmlns="" id="{BD8EE418-1B39-B164-2E54-F444F537C2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59305" y="2469802"/>
            <a:ext cx="2512925" cy="356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A33CC07-D821-2EED-0F7B-030DD9021A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9880" y="2469802"/>
            <a:ext cx="2688569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0368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536372" y="8857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Sponsored Conferences</a:t>
            </a: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xmlns="" id="{0F89167F-B825-9B6C-7C3A-11BE5820D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325" y="1516727"/>
            <a:ext cx="4141878" cy="317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2A66CC-2C33-B665-F895-DBDE2A7CB8A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4790128"/>
            <a:ext cx="5682160" cy="18940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EB89B89-FB8A-222B-CA7E-B3BBCC31C35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8744" y="2092038"/>
            <a:ext cx="3248778" cy="2596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32A75B8-56C1-8417-727C-73433C123E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0928" y="871274"/>
            <a:ext cx="2576594" cy="11189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60DE582-1E2E-829B-EFEE-6425D47CE1A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2760" y="867123"/>
            <a:ext cx="3686546" cy="12501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FF622CC-DC17-7395-48B7-5D2027470E8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2760" y="2864613"/>
            <a:ext cx="3689864" cy="827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BD79472-F0AA-C008-2513-443EBADC35A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94714" y="4802445"/>
            <a:ext cx="5254592" cy="189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1614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361532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Awards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xmlns="" id="{CDBBE2F0-056F-0940-7EEE-F3F3D84EE2CE}"/>
              </a:ext>
            </a:extLst>
          </p:cNvPr>
          <p:cNvSpPr txBox="1">
            <a:spLocks/>
          </p:cNvSpPr>
          <p:nvPr/>
        </p:nvSpPr>
        <p:spPr>
          <a:xfrm>
            <a:off x="206830" y="1872628"/>
            <a:ext cx="10635342" cy="47800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Müller Award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Rocha Medal -  best PhD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ISRM Fellows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Franklin Lecture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John Hudson Rock Engineering Award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 and Technology Awards</a:t>
            </a:r>
          </a:p>
          <a:p>
            <a:pPr marR="0" lvl="2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Science Achievement</a:t>
            </a:r>
          </a:p>
          <a:p>
            <a:pPr marR="0" lvl="2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Technological Innovation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 Rock Engineer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 Paper Award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 Performing National Group Award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Outstanding Commission Award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6AF06CD-0F0A-A8C4-5E6F-3C56B3072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516727"/>
            <a:ext cx="1625450" cy="31326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56504DA-0A59-8DB5-C4FE-ACF1E669D1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6505" y="1516727"/>
            <a:ext cx="1445431" cy="2299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0E5258E-A976-F834-ABF0-9AC73B5A75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5050" y="4431535"/>
            <a:ext cx="3649649" cy="160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303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427515" y="402628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ISRM Book Series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xmlns="" id="{9177CBC0-1C7C-E394-A3A1-8AE73F7C8762}"/>
              </a:ext>
            </a:extLst>
          </p:cNvPr>
          <p:cNvSpPr txBox="1">
            <a:spLocks/>
          </p:cNvSpPr>
          <p:nvPr/>
        </p:nvSpPr>
        <p:spPr>
          <a:xfrm>
            <a:off x="181987" y="1708639"/>
            <a:ext cx="4187275" cy="1972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promote the scientific output of the ISRM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Coordinated by the ISRM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Published by CRC Press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Rock Reinforcement and Rock Support book cover">
            <a:extLst>
              <a:ext uri="{FF2B5EF4-FFF2-40B4-BE49-F238E27FC236}">
                <a16:creationId xmlns:a16="http://schemas.microsoft.com/office/drawing/2014/main" xmlns="" id="{A9654DFB-E9A7-C661-2BE7-AB0E6CF6A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6557" y="4200503"/>
            <a:ext cx="1818592" cy="25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Back Analysis in Rock Engineering book cover">
            <a:extLst>
              <a:ext uri="{FF2B5EF4-FFF2-40B4-BE49-F238E27FC236}">
                <a16:creationId xmlns:a16="http://schemas.microsoft.com/office/drawing/2014/main" xmlns="" id="{EE515452-CB1E-105B-5561-5E86FBE03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268" y="4205306"/>
            <a:ext cx="1808715" cy="25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iscontinuous Deformation Analysis in Rock Mechanics Practice book cover">
            <a:extLst>
              <a:ext uri="{FF2B5EF4-FFF2-40B4-BE49-F238E27FC236}">
                <a16:creationId xmlns:a16="http://schemas.microsoft.com/office/drawing/2014/main" xmlns="" id="{3E7B5AD4-452B-C8FD-C54D-FE3C83775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8971" y="4200502"/>
            <a:ext cx="1818598" cy="25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Rock Dynamics book cover">
            <a:extLst>
              <a:ext uri="{FF2B5EF4-FFF2-40B4-BE49-F238E27FC236}">
                <a16:creationId xmlns:a16="http://schemas.microsoft.com/office/drawing/2014/main" xmlns="" id="{3E021682-8E8F-F10F-8312-F58DB788C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70892" y="1433112"/>
            <a:ext cx="1708527" cy="25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ime-Dependency in Rock Mechanics and Rock Engineering book cover">
            <a:extLst>
              <a:ext uri="{FF2B5EF4-FFF2-40B4-BE49-F238E27FC236}">
                <a16:creationId xmlns:a16="http://schemas.microsoft.com/office/drawing/2014/main" xmlns="" id="{38498E22-6754-4435-6AA0-47FB7ECF50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34136" y="1433112"/>
            <a:ext cx="1739421" cy="25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Rock Engineering Risk book cover">
            <a:extLst>
              <a:ext uri="{FF2B5EF4-FFF2-40B4-BE49-F238E27FC236}">
                <a16:creationId xmlns:a16="http://schemas.microsoft.com/office/drawing/2014/main" xmlns="" id="{2A119E3B-3213-9F1E-44AB-8C4A408BD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6557" y="1433112"/>
            <a:ext cx="1818598" cy="25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05D534B1-F176-5649-65DC-1BA702D2D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4136" y="4200502"/>
            <a:ext cx="1739421" cy="250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3866F28-A10A-0B1B-57A1-87032DD8E94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544" y="4209689"/>
            <a:ext cx="1666875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26311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Courses and Online Lectures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4AD8DBA-36D0-F15A-A312-BE913CD309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824933"/>
            <a:ext cx="7056234" cy="4655696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D46ACD39-683C-E581-6C96-67C4E9574127}"/>
              </a:ext>
            </a:extLst>
          </p:cNvPr>
          <p:cNvSpPr txBox="1">
            <a:spLocks/>
          </p:cNvSpPr>
          <p:nvPr/>
        </p:nvSpPr>
        <p:spPr>
          <a:xfrm>
            <a:off x="7318107" y="2927491"/>
            <a:ext cx="4612021" cy="18284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Online lectures broadcast every 3 months by renowned researchers and practitioners.</a:t>
            </a:r>
          </a:p>
        </p:txBody>
      </p:sp>
      <p:pic>
        <p:nvPicPr>
          <p:cNvPr id="7" name="Picture 6" descr="A blue screen with white text&#10;&#10;Description automatically generated">
            <a:extLst>
              <a:ext uri="{FF2B5EF4-FFF2-40B4-BE49-F238E27FC236}">
                <a16:creationId xmlns:a16="http://schemas.microsoft.com/office/drawing/2014/main" xmlns="" id="{A013E9AE-2010-F54C-4A59-3866AADFA92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6990" y="4925307"/>
            <a:ext cx="4933138" cy="155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4988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e-Newsletter and News Journal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8F264BA-1A97-1026-E2BA-7CAFE8885C0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962" y="1617652"/>
            <a:ext cx="3166820" cy="3818637"/>
          </a:xfrm>
          <a:prstGeom prst="rect">
            <a:avLst/>
          </a:prstGeom>
        </p:spPr>
      </p:pic>
      <p:pic>
        <p:nvPicPr>
          <p:cNvPr id="5" name="Picture 4" descr="A screenshot of a website&#10;&#10;Description automatically generated">
            <a:extLst>
              <a:ext uri="{FF2B5EF4-FFF2-40B4-BE49-F238E27FC236}">
                <a16:creationId xmlns:a16="http://schemas.microsoft.com/office/drawing/2014/main" xmlns="" id="{7651F7F1-4213-2002-E288-EF34B366B8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4858" y="2601271"/>
            <a:ext cx="2916662" cy="4114800"/>
          </a:xfrm>
          <a:prstGeom prst="rect">
            <a:avLst/>
          </a:prstGeom>
        </p:spPr>
      </p:pic>
      <p:pic>
        <p:nvPicPr>
          <p:cNvPr id="7" name="Picture 6" descr="A screenshot of a news journal&#10;&#10;Description automatically generated">
            <a:extLst>
              <a:ext uri="{FF2B5EF4-FFF2-40B4-BE49-F238E27FC236}">
                <a16:creationId xmlns:a16="http://schemas.microsoft.com/office/drawing/2014/main" xmlns="" id="{61658B3F-A428-A6DF-DB19-13B10D0036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510" y="1516727"/>
            <a:ext cx="3977160" cy="519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398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Young Members Activities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xmlns="" id="{DCD60374-C065-ED75-92B9-4D8C874CC734}"/>
              </a:ext>
            </a:extLst>
          </p:cNvPr>
          <p:cNvSpPr txBox="1">
            <a:spLocks/>
          </p:cNvSpPr>
          <p:nvPr/>
        </p:nvSpPr>
        <p:spPr>
          <a:xfrm>
            <a:off x="549434" y="1516727"/>
            <a:ext cx="7438475" cy="545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ISRM Young Members’ Monthly Webinar Series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 create a global network for ISRM young members to 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connect and to share knowledge, experience, and ideas.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Young rock mechanics professionals are invited to join 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talks or consider giving a talk.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15157AB-6772-0A43-21D9-EC3FBE3635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434" y="1601882"/>
            <a:ext cx="3291591" cy="2194395"/>
          </a:xfrm>
          <a:prstGeom prst="rect">
            <a:avLst/>
          </a:prstGeom>
        </p:spPr>
      </p:pic>
      <p:pic>
        <p:nvPicPr>
          <p:cNvPr id="7" name="Picture 4" descr="http://www.sanire.co.za/images/newsletter072015/ism3.jpg">
            <a:extLst>
              <a:ext uri="{FF2B5EF4-FFF2-40B4-BE49-F238E27FC236}">
                <a16:creationId xmlns:a16="http://schemas.microsoft.com/office/drawing/2014/main" xmlns="" id="{8C63890A-3B4E-83D4-7026-EDD26D579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34926" y="1607465"/>
            <a:ext cx="3684627" cy="215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2D08719-09FB-6E83-C30E-70AB486FFB2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9849" y="1607464"/>
            <a:ext cx="3683548" cy="21943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28D2DEE-75E6-BF6B-C560-09D8A140DAB4}"/>
              </a:ext>
            </a:extLst>
          </p:cNvPr>
          <p:cNvSpPr txBox="1"/>
          <p:nvPr/>
        </p:nvSpPr>
        <p:spPr>
          <a:xfrm>
            <a:off x="4908037" y="3792893"/>
            <a:ext cx="21041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Student’s night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0E55B6-B9AF-3653-F52C-26A33347D580}"/>
              </a:ext>
            </a:extLst>
          </p:cNvPr>
          <p:cNvSpPr txBox="1"/>
          <p:nvPr/>
        </p:nvSpPr>
        <p:spPr>
          <a:xfrm>
            <a:off x="886186" y="3787985"/>
            <a:ext cx="26180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Drilling competition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FCC9280C-1B0C-E49B-7D92-EFDCC610079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1750" y="3309088"/>
            <a:ext cx="1108991" cy="749536"/>
          </a:xfrm>
          <a:prstGeom prst="rect">
            <a:avLst/>
          </a:prstGeom>
        </p:spPr>
      </p:pic>
      <p:sp>
        <p:nvSpPr>
          <p:cNvPr id="12" name="Content Placeholder 4">
            <a:extLst>
              <a:ext uri="{FF2B5EF4-FFF2-40B4-BE49-F238E27FC236}">
                <a16:creationId xmlns:a16="http://schemas.microsoft.com/office/drawing/2014/main" xmlns="" id="{763D8E14-FC66-CB3B-FF77-12308F782204}"/>
              </a:ext>
            </a:extLst>
          </p:cNvPr>
          <p:cNvSpPr txBox="1">
            <a:spLocks/>
          </p:cNvSpPr>
          <p:nvPr/>
        </p:nvSpPr>
        <p:spPr>
          <a:xfrm>
            <a:off x="8142221" y="4205753"/>
            <a:ext cx="4049779" cy="2766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Created by the Brazil NG.</a:t>
            </a:r>
          </a:p>
          <a:p>
            <a:pPr marL="342900" lvl="1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International </a:t>
            </a:r>
            <a:r>
              <a:rPr lang="en-GB" sz="2000" dirty="0" err="1">
                <a:solidFill>
                  <a:prstClr val="black"/>
                </a:solidFill>
                <a:latin typeface="Calibri" panose="020F0502020204030204"/>
              </a:rPr>
              <a:t>RockBowl</a:t>
            </a:r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 games take regularly place in ISRM conferences since 2015.</a:t>
            </a:r>
            <a:r>
              <a:rPr lang="en-GB" sz="2000" b="1" dirty="0">
                <a:solidFill>
                  <a:prstClr val="black"/>
                </a:solidFill>
                <a:latin typeface="Calibri" panose="020F0502020204030204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3138688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Early Career Forums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xmlns="" id="{A9C34067-2C0A-4CF1-493D-1CBC6F155E9E}"/>
              </a:ext>
            </a:extLst>
          </p:cNvPr>
          <p:cNvSpPr txBox="1">
            <a:spLocks/>
          </p:cNvSpPr>
          <p:nvPr/>
        </p:nvSpPr>
        <p:spPr>
          <a:xfrm>
            <a:off x="673324" y="1647355"/>
            <a:ext cx="11420856" cy="545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Financially supported by the ISRM Education Fund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–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AfriRock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2017, Cape Town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Eurock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2018, St Petersburg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rd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ARMS 2018, Singapore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14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Congress 2019,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Foz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 Iguaçu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Eurock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2021, Turin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ARMS 2021, Beijing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LARMS 2022, Asunción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15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Congress 2023, Salzburg</a:t>
            </a:r>
          </a:p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  <a:r>
              <a:rPr kumimoji="0" lang="en-GB" sz="2200" b="0" i="0" u="none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ARMS 2024, New Delhi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0ED8A79-AE91-6EE2-4652-12A8979C2C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3403" y="2254598"/>
            <a:ext cx="6024541" cy="28590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7C60668-7FDD-2B1C-DD96-CAA1C886B68C}"/>
              </a:ext>
            </a:extLst>
          </p:cNvPr>
          <p:cNvSpPr txBox="1"/>
          <p:nvPr/>
        </p:nvSpPr>
        <p:spPr>
          <a:xfrm>
            <a:off x="5774266" y="5113624"/>
            <a:ext cx="618281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200" dirty="0">
                <a:solidFill>
                  <a:prstClr val="black"/>
                </a:solidFill>
                <a:latin typeface="Calibri" panose="020F0502020204030204"/>
              </a:rPr>
              <a:t>Participants in the 1</a:t>
            </a:r>
            <a:r>
              <a:rPr lang="en-GB" sz="2200" baseline="30000" dirty="0">
                <a:solidFill>
                  <a:prstClr val="black"/>
                </a:solidFill>
                <a:latin typeface="Calibri" panose="020F0502020204030204"/>
              </a:rPr>
              <a:t>st</a:t>
            </a:r>
            <a:r>
              <a:rPr lang="en-GB" sz="2200" dirty="0">
                <a:solidFill>
                  <a:prstClr val="black"/>
                </a:solidFill>
                <a:latin typeface="Calibri" panose="020F0502020204030204"/>
              </a:rPr>
              <a:t> Early Career Forum</a:t>
            </a:r>
          </a:p>
        </p:txBody>
      </p:sp>
    </p:spTree>
    <p:extLst>
      <p:ext uri="{BB962C8B-B14F-4D97-AF65-F5344CB8AC3E}">
        <p14:creationId xmlns:p14="http://schemas.microsoft.com/office/powerpoint/2010/main" val="3095737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070" y="167147"/>
            <a:ext cx="1745988" cy="12585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0C62401-6E23-20E0-3A98-6BB8F50B78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5398" y="1399730"/>
            <a:ext cx="5143355" cy="22229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978EF6-3A6B-5FF0-8334-5026CBB14D7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010" y="1565027"/>
            <a:ext cx="2675975" cy="15266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7DAECE2-6111-A498-D977-FE8A94BB3C5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444" y="5337673"/>
            <a:ext cx="3106827" cy="13675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D76C59B-9CA5-87B4-6A7D-488190C565F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3585" y="1301938"/>
            <a:ext cx="3412555" cy="23364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62F288B-AAE6-0439-578E-1540B14CFA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71979" y="3730834"/>
            <a:ext cx="6636774" cy="29743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7A22CFF-FB17-1F7C-1DF9-8499D8B03A8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865" y="3131241"/>
            <a:ext cx="5252292" cy="214866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xmlns="" id="{592E6AC1-7EEF-A239-46E9-DA1A9EEBFEF9}"/>
              </a:ext>
            </a:extLst>
          </p:cNvPr>
          <p:cNvSpPr txBox="1">
            <a:spLocks/>
          </p:cNvSpPr>
          <p:nvPr/>
        </p:nvSpPr>
        <p:spPr>
          <a:xfrm>
            <a:off x="3908473" y="714537"/>
            <a:ext cx="5896144" cy="10651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267" kern="1200">
                <a:solidFill>
                  <a:srgbClr val="D3C49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>
              <a:lnSpc>
                <a:spcPct val="85000"/>
              </a:lnSpc>
              <a:spcAft>
                <a:spcPts val="600"/>
              </a:spcAft>
              <a:defRPr/>
            </a:pPr>
            <a:r>
              <a:rPr lang="en-US" sz="3200" spc="-5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Gauteng Branch Meetings 2024</a:t>
            </a:r>
          </a:p>
          <a:p>
            <a:pPr defTabSz="914400">
              <a:lnSpc>
                <a:spcPct val="85000"/>
              </a:lnSpc>
              <a:spcAft>
                <a:spcPts val="600"/>
              </a:spcAft>
              <a:defRPr/>
            </a:pPr>
            <a:endParaRPr lang="en-US" sz="5400" spc="-5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EBA709C9-AB4D-EE5E-1DB0-90CF17A6248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270" y="5279905"/>
            <a:ext cx="1653709" cy="116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2434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 Website and YouTube channel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xmlns="" id="{6DB7763A-E0B7-4620-0E78-F7E5DEDA7568}"/>
              </a:ext>
            </a:extLst>
          </p:cNvPr>
          <p:cNvSpPr txBox="1">
            <a:spLocks/>
          </p:cNvSpPr>
          <p:nvPr/>
        </p:nvSpPr>
        <p:spPr>
          <a:xfrm>
            <a:off x="673324" y="1719072"/>
            <a:ext cx="6430941" cy="545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Website updated and upgraded with new facilities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graphical design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Easier access to contents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Responsive design for mobile phones and tablets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58BBB35-0BCB-8128-A335-869F6AAFE5F9}"/>
              </a:ext>
            </a:extLst>
          </p:cNvPr>
          <p:cNvGrpSpPr>
            <a:grpSpLocks noChangeAspect="1"/>
          </p:cNvGrpSpPr>
          <p:nvPr/>
        </p:nvGrpSpPr>
        <p:grpSpPr>
          <a:xfrm>
            <a:off x="1587521" y="3627431"/>
            <a:ext cx="4296834" cy="3056750"/>
            <a:chOff x="6922890" y="1054701"/>
            <a:chExt cx="4253038" cy="3025594"/>
          </a:xfrm>
        </p:grpSpPr>
        <p:pic>
          <p:nvPicPr>
            <p:cNvPr id="7" name="Content Placeholder 6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xmlns="" id="{22552346-4EF7-1043-42C2-BE5DE71C10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2890" y="1054701"/>
              <a:ext cx="1361517" cy="3025594"/>
            </a:xfrm>
            <a:prstGeom prst="rect">
              <a:avLst/>
            </a:prstGeom>
          </p:spPr>
        </p:pic>
        <p:pic>
          <p:nvPicPr>
            <p:cNvPr id="8" name="Picture 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xmlns="" id="{6B092585-7D13-5674-5AE3-6875F2B5A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06732" y="1054701"/>
              <a:ext cx="2269196" cy="3025594"/>
            </a:xfrm>
            <a:prstGeom prst="rect">
              <a:avLst/>
            </a:prstGeom>
          </p:spPr>
        </p:pic>
      </p:grp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xmlns="" id="{85813AEA-83ED-FD43-E5BE-05447DB489DB}"/>
              </a:ext>
            </a:extLst>
          </p:cNvPr>
          <p:cNvSpPr txBox="1">
            <a:spLocks/>
          </p:cNvSpPr>
          <p:nvPr/>
        </p:nvSpPr>
        <p:spPr>
          <a:xfrm>
            <a:off x="7497456" y="1719072"/>
            <a:ext cx="4760885" cy="545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dirty="0">
                <a:solidFill>
                  <a:srgbClr val="4472C4">
                    <a:lumMod val="75000"/>
                  </a:srgbClr>
                </a:solidFill>
                <a:latin typeface="Calibri" panose="020F0502020204030204"/>
              </a:rPr>
              <a:t>YouTube channel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Streaming of live events organised by the ISRM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Storage of videos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Young members channel</a:t>
            </a:r>
          </a:p>
          <a:p>
            <a:pPr lvl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prstClr val="black"/>
                </a:solidFill>
                <a:latin typeface="Calibri" panose="020F0502020204030204"/>
              </a:rPr>
              <a:t>European rock mechanics debates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E70BBA9-C437-E6DB-A638-8F0F2854670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1228" y="4101051"/>
            <a:ext cx="2481943" cy="258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08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ISRM Digital Library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xmlns="" id="{8577D31F-90A7-14A1-8541-249606CE36A3}"/>
              </a:ext>
            </a:extLst>
          </p:cNvPr>
          <p:cNvSpPr txBox="1">
            <a:spLocks/>
          </p:cNvSpPr>
          <p:nvPr/>
        </p:nvSpPr>
        <p:spPr>
          <a:xfrm>
            <a:off x="5121945" y="1627007"/>
            <a:ext cx="3041915" cy="5057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2F55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Papers from ISRM sponsored conferences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through Onepetro.org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100 free downloads per year for ISRM members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11,700 papers from 72 conferences (98,300 pages)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2F8A405-2B26-07C4-EB61-401FE679EAC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324" y="1756830"/>
            <a:ext cx="4352328" cy="44655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5C2BABB-E2B1-842C-68BB-F406E3AB606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0153" y="2024742"/>
            <a:ext cx="3688042" cy="392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85465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427515" y="386186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Technical Glossary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xmlns="" id="{EA7E6618-868D-3D5E-163D-D938E3D959B9}"/>
              </a:ext>
            </a:extLst>
          </p:cNvPr>
          <p:cNvSpPr txBox="1">
            <a:spLocks/>
          </p:cNvSpPr>
          <p:nvPr/>
        </p:nvSpPr>
        <p:spPr>
          <a:xfrm>
            <a:off x="1604848" y="1767061"/>
            <a:ext cx="2418219" cy="47440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1,000 words with 19 languages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Translation in more languages under way</a:t>
            </a:r>
          </a:p>
          <a:p>
            <a:pPr marR="0" lvl="1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6A2FE81-205B-006E-E58F-D0FB9758A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7686" y="1556726"/>
            <a:ext cx="6924729" cy="516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403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63698-FC40-C2E6-3508-C175D7064782}"/>
              </a:ext>
            </a:extLst>
          </p:cNvPr>
          <p:cNvSpPr txBox="1">
            <a:spLocks/>
          </p:cNvSpPr>
          <p:nvPr/>
        </p:nvSpPr>
        <p:spPr>
          <a:xfrm>
            <a:off x="2394858" y="598553"/>
            <a:ext cx="8033657" cy="9181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b="1" i="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Technical Commissions 2019-2023</a:t>
            </a:r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xmlns="" id="{0784E6CE-1764-CB53-38D5-C103442F1AE1}"/>
              </a:ext>
            </a:extLst>
          </p:cNvPr>
          <p:cNvSpPr txBox="1">
            <a:spLocks/>
          </p:cNvSpPr>
          <p:nvPr/>
        </p:nvSpPr>
        <p:spPr>
          <a:xfrm>
            <a:off x="637646" y="1812176"/>
            <a:ext cx="3797452" cy="4792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ISRM promotes many activities announced on the ISRM Website or through and LinkedIn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E69ABFFC-5D57-C85D-F987-C72644F4A716}"/>
              </a:ext>
            </a:extLst>
          </p:cNvPr>
          <p:cNvGrpSpPr/>
          <p:nvPr/>
        </p:nvGrpSpPr>
        <p:grpSpPr>
          <a:xfrm>
            <a:off x="883404" y="4454348"/>
            <a:ext cx="8033657" cy="2150126"/>
            <a:chOff x="4588241" y="2562672"/>
            <a:chExt cx="8742280" cy="211090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FC2258D4-AFFF-EE2B-F381-9181D084AB3E}"/>
                </a:ext>
              </a:extLst>
            </p:cNvPr>
            <p:cNvSpPr/>
            <p:nvPr/>
          </p:nvSpPr>
          <p:spPr>
            <a:xfrm>
              <a:off x="6467475" y="2562672"/>
              <a:ext cx="6863046" cy="2110907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r>
                <a:rPr lang="en-GB" sz="2200" b="1" dirty="0">
                  <a:solidFill>
                    <a:prstClr val="black"/>
                  </a:solidFill>
                  <a:latin typeface="Calibri" panose="020F0502020204030204"/>
                </a:rPr>
                <a:t>ISRM YouTube channel</a:t>
              </a:r>
            </a:p>
            <a:p>
              <a:endParaRPr lang="en-GB" sz="32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r>
                <a:rPr lang="en-GB" sz="2200" b="1" dirty="0">
                  <a:solidFill>
                    <a:prstClr val="black"/>
                  </a:solidFill>
                  <a:latin typeface="Calibri" panose="020F0502020204030204"/>
                </a:rPr>
                <a:t>ISRM page</a:t>
              </a:r>
            </a:p>
            <a:p>
              <a:endParaRPr lang="en-GB" sz="1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r>
                <a:rPr lang="en-GB" sz="2200" b="1" dirty="0">
                  <a:solidFill>
                    <a:prstClr val="black"/>
                  </a:solidFill>
                  <a:latin typeface="Calibri" panose="020F0502020204030204"/>
                </a:rPr>
                <a:t>Look for @</a:t>
              </a:r>
              <a:r>
                <a:rPr lang="en-GB" sz="2200" b="1" dirty="0" err="1">
                  <a:solidFill>
                    <a:prstClr val="black"/>
                  </a:solidFill>
                  <a:latin typeface="Calibri" panose="020F0502020204030204"/>
                </a:rPr>
                <a:t>IntSocRockMec</a:t>
              </a:r>
              <a:r>
                <a:rPr lang="en-GB" sz="2200" b="1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</a:p>
            <a:p>
              <a:pPr marL="342900" indent="-342900">
                <a:buFont typeface="Wingdings" panose="05000000000000000000" pitchFamily="2" charset="2"/>
                <a:buChar char="Ø"/>
              </a:pPr>
              <a:r>
                <a:rPr lang="en-GB" sz="2200" dirty="0">
                  <a:solidFill>
                    <a:prstClr val="black"/>
                  </a:solidFill>
                  <a:latin typeface="Calibri" panose="020F0502020204030204"/>
                </a:rPr>
                <a:t>add us to your X feed and don't miss any news.</a:t>
              </a:r>
            </a:p>
            <a:p>
              <a:endParaRPr lang="en-GB" sz="22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xmlns="" id="{78078F96-1B1E-F474-FC42-13904C4787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8241" y="3233419"/>
              <a:ext cx="1438275" cy="658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9E474F4-834E-0690-0629-A1A3B76564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5098" y="2343516"/>
            <a:ext cx="1815383" cy="18153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2581CEF-4311-078B-A3DD-944B2584AE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04" y="4221963"/>
            <a:ext cx="1169289" cy="3768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FB86C96-77E8-6F41-F297-822E37D13CB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6405" y="1812176"/>
            <a:ext cx="4891980" cy="4102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8480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212894-DD57-100C-36C1-06D7449EF79C}"/>
              </a:ext>
            </a:extLst>
          </p:cNvPr>
          <p:cNvSpPr txBox="1"/>
          <p:nvPr/>
        </p:nvSpPr>
        <p:spPr>
          <a:xfrm>
            <a:off x="2600178" y="2850708"/>
            <a:ext cx="6991643" cy="921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GENERAL</a:t>
            </a:r>
            <a:endParaRPr kumimoji="0" lang="en-ZA" sz="6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00098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alpha val="2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2.png">
            <a:extLst>
              <a:ext uri="{FF2B5EF4-FFF2-40B4-BE49-F238E27FC236}">
                <a16:creationId xmlns:a16="http://schemas.microsoft.com/office/drawing/2014/main" xmlns="" id="{AA5763DA-D29D-AB1E-D903-6114DF7FEE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324" y="173819"/>
            <a:ext cx="1863048" cy="13429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74FB3B-3DD0-60DC-1076-96AEB98C0432}"/>
              </a:ext>
            </a:extLst>
          </p:cNvPr>
          <p:cNvSpPr txBox="1"/>
          <p:nvPr/>
        </p:nvSpPr>
        <p:spPr>
          <a:xfrm>
            <a:off x="2752338" y="2507273"/>
            <a:ext cx="6991643" cy="921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63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6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862770188"/>
      </p:ext>
    </p:extLst>
  </p:cSld>
  <p:clrMapOvr>
    <a:masterClrMapping/>
  </p:clrMapOvr>
</p:sld>
</file>

<file path=ppt/theme/_rels/themeOverr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4" Type="http://schemas.openxmlformats.org/officeDocument/2006/relationships/image" Target="../media/image89.jpeg"/><Relationship Id="rId1" Type="http://schemas.openxmlformats.org/officeDocument/2006/relationships/image" Target="../media/image86.jpeg"/><Relationship Id="rId2" Type="http://schemas.openxmlformats.org/officeDocument/2006/relationships/image" Target="../media/image87.jpeg"/></Relationships>
</file>

<file path=ppt/theme/_rels/themeOverr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4" Type="http://schemas.openxmlformats.org/officeDocument/2006/relationships/image" Target="../media/image89.jpeg"/><Relationship Id="rId1" Type="http://schemas.openxmlformats.org/officeDocument/2006/relationships/image" Target="../media/image86.jpeg"/><Relationship Id="rId2" Type="http://schemas.openxmlformats.org/officeDocument/2006/relationships/image" Target="../media/image87.jpeg"/></Relationships>
</file>

<file path=ppt/theme/_rels/themeOverr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4" Type="http://schemas.openxmlformats.org/officeDocument/2006/relationships/image" Target="../media/image89.jpeg"/><Relationship Id="rId1" Type="http://schemas.openxmlformats.org/officeDocument/2006/relationships/image" Target="../media/image86.jpeg"/><Relationship Id="rId2" Type="http://schemas.openxmlformats.org/officeDocument/2006/relationships/image" Target="../media/image87.jpeg"/></Relationships>
</file>

<file path=ppt/theme/theme1.xml><?xml version="1.0" encoding="utf-8"?>
<a:theme xmlns:a="http://schemas.openxmlformats.org/drawingml/2006/main" name="View">
  <a:themeElements>
    <a:clrScheme name="Custom 3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143F6A"/>
      </a:accent1>
      <a:accent2>
        <a:srgbClr val="143F6A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Custom 3">
    <a:dk1>
      <a:srgbClr val="5D5351"/>
    </a:dk1>
    <a:lt1>
      <a:srgbClr val="FFFFFF"/>
    </a:lt1>
    <a:dk2>
      <a:srgbClr val="3D3A48"/>
    </a:dk2>
    <a:lt2>
      <a:srgbClr val="E1DFD1"/>
    </a:lt2>
    <a:accent1>
      <a:srgbClr val="907F76"/>
    </a:accent1>
    <a:accent2>
      <a:srgbClr val="A46645"/>
    </a:accent2>
    <a:accent3>
      <a:srgbClr val="CD9C47"/>
    </a:accent3>
    <a:accent4>
      <a:srgbClr val="9A92CD"/>
    </a:accent4>
    <a:accent5>
      <a:srgbClr val="7D639B"/>
    </a:accent5>
    <a:accent6>
      <a:srgbClr val="733678"/>
    </a:accent6>
    <a:hlink>
      <a:srgbClr val="A84914"/>
    </a:hlink>
    <a:folHlink>
      <a:srgbClr val="B256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Formal">
    <a:fillStyleLst>
      <a:solidFill>
        <a:schemeClr val="phClr"/>
      </a:solidFill>
      <a:blipFill rotWithShape="1">
        <a:blip xmlns:r="http://schemas.openxmlformats.org/officeDocument/2006/relationships" r:embed="rId1">
          <a:duotone>
            <a:schemeClr val="phClr">
              <a:tint val="60000"/>
              <a:satMod val="200000"/>
            </a:schemeClr>
            <a:schemeClr val="phClr">
              <a:shade val="90000"/>
              <a:satMod val="150000"/>
            </a:schemeClr>
          </a:duotone>
        </a:blip>
        <a:tile tx="0" ty="0" sx="50000" sy="50000" flip="none" algn="tl"/>
      </a:blipFill>
      <a:blipFill rotWithShape="1">
        <a:blip xmlns:r="http://schemas.openxmlformats.org/officeDocument/2006/relationships" r:embed="rId2">
          <a:duotone>
            <a:schemeClr val="phClr">
              <a:tint val="80000"/>
              <a:satMod val="135000"/>
            </a:schemeClr>
            <a:schemeClr val="phClr">
              <a:shade val="80000"/>
              <a:satMod val="150000"/>
            </a:schemeClr>
          </a:duotone>
        </a:blip>
        <a:tile tx="0" ty="0" sx="65000" sy="65000" flip="none" algn="tl"/>
      </a:blipFill>
    </a:fillStyleLst>
    <a:lnStyleLst>
      <a:ln w="12700" cap="flat" cmpd="sng" algn="ctr">
        <a:solidFill>
          <a:schemeClr val="phClr">
            <a:shade val="95000"/>
            <a:satMod val="105000"/>
          </a:schemeClr>
        </a:solidFill>
        <a:prstDash val="solid"/>
        <a:miter/>
      </a:ln>
      <a:ln w="25400" cap="flat" cmpd="sng" algn="ctr">
        <a:solidFill>
          <a:schemeClr val="phClr">
            <a:shade val="90000"/>
            <a:alpha val="90000"/>
          </a:schemeClr>
        </a:solidFill>
        <a:prstDash val="solid"/>
        <a:miter/>
      </a:ln>
      <a:ln w="38100" cap="flat" cmpd="sng" algn="ctr">
        <a:solidFill>
          <a:schemeClr val="phClr">
            <a:shade val="85000"/>
            <a:alpha val="90000"/>
            <a:satMod val="125000"/>
          </a:schemeClr>
        </a:solidFill>
        <a:prstDash val="solid"/>
        <a:miter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50000"/>
            </a:srgbClr>
          </a:outerShdw>
        </a:effectLst>
      </a:effectStyle>
      <a:effectStyle>
        <a:effectLst>
          <a:outerShdw blurRad="88900" dist="38100" dir="5400000" sx="101000" sy="101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morning" dir="t">
            <a:rot lat="0" lon="0" rev="6000000"/>
          </a:lightRig>
        </a:scene3d>
        <a:sp3d prstMaterial="metal">
          <a:bevelT w="25400" h="12700" prst="artDeco"/>
        </a:sp3d>
      </a:effectStyle>
    </a:effectStyleLst>
    <a:bgFillStyleLst>
      <a:solidFill>
        <a:schemeClr val="phClr"/>
      </a:solidFill>
      <a:blipFill rotWithShape="1">
        <a:blip xmlns:r="http://schemas.openxmlformats.org/officeDocument/2006/relationships" r:embed="rId3">
          <a:duotone>
            <a:schemeClr val="phClr">
              <a:tint val="50000"/>
              <a:satMod val="250000"/>
            </a:schemeClr>
            <a:schemeClr val="phClr">
              <a:shade val="80000"/>
              <a:satMod val="175000"/>
            </a:schemeClr>
          </a:duotone>
        </a:blip>
        <a:stretch/>
      </a:blipFill>
      <a:blipFill rotWithShape="1">
        <a:blip xmlns:r="http://schemas.openxmlformats.org/officeDocument/2006/relationships" r:embed="rId4">
          <a:duotone>
            <a:schemeClr val="phClr">
              <a:tint val="10000"/>
              <a:satMod val="260000"/>
              <a:lumMod val="115000"/>
            </a:schemeClr>
            <a:schemeClr val="phClr">
              <a:shade val="75000"/>
              <a:satMod val="175000"/>
              <a:lumMod val="105000"/>
            </a:schemeClr>
          </a:duotone>
        </a:blip>
        <a:stretch/>
      </a:blipFill>
    </a:bgFillStyleLst>
  </a:fmtScheme>
</a:themeOverride>
</file>

<file path=ppt/theme/themeOverride13.xml><?xml version="1.0" encoding="utf-8"?>
<a:themeOverride xmlns:a="http://schemas.openxmlformats.org/drawingml/2006/main">
  <a:clrScheme name="Custom 3">
    <a:dk1>
      <a:srgbClr val="5D5351"/>
    </a:dk1>
    <a:lt1>
      <a:srgbClr val="FFFFFF"/>
    </a:lt1>
    <a:dk2>
      <a:srgbClr val="3D3A48"/>
    </a:dk2>
    <a:lt2>
      <a:srgbClr val="E1DFD1"/>
    </a:lt2>
    <a:accent1>
      <a:srgbClr val="907F76"/>
    </a:accent1>
    <a:accent2>
      <a:srgbClr val="A46645"/>
    </a:accent2>
    <a:accent3>
      <a:srgbClr val="CD9C47"/>
    </a:accent3>
    <a:accent4>
      <a:srgbClr val="9A92CD"/>
    </a:accent4>
    <a:accent5>
      <a:srgbClr val="7D639B"/>
    </a:accent5>
    <a:accent6>
      <a:srgbClr val="733678"/>
    </a:accent6>
    <a:hlink>
      <a:srgbClr val="A84914"/>
    </a:hlink>
    <a:folHlink>
      <a:srgbClr val="B256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Formal">
    <a:fillStyleLst>
      <a:solidFill>
        <a:schemeClr val="phClr"/>
      </a:solidFill>
      <a:blipFill rotWithShape="1">
        <a:blip xmlns:r="http://schemas.openxmlformats.org/officeDocument/2006/relationships" r:embed="rId1">
          <a:duotone>
            <a:schemeClr val="phClr">
              <a:tint val="60000"/>
              <a:satMod val="200000"/>
            </a:schemeClr>
            <a:schemeClr val="phClr">
              <a:shade val="90000"/>
              <a:satMod val="150000"/>
            </a:schemeClr>
          </a:duotone>
        </a:blip>
        <a:tile tx="0" ty="0" sx="50000" sy="50000" flip="none" algn="tl"/>
      </a:blipFill>
      <a:blipFill rotWithShape="1">
        <a:blip xmlns:r="http://schemas.openxmlformats.org/officeDocument/2006/relationships" r:embed="rId2">
          <a:duotone>
            <a:schemeClr val="phClr">
              <a:tint val="80000"/>
              <a:satMod val="135000"/>
            </a:schemeClr>
            <a:schemeClr val="phClr">
              <a:shade val="80000"/>
              <a:satMod val="150000"/>
            </a:schemeClr>
          </a:duotone>
        </a:blip>
        <a:tile tx="0" ty="0" sx="65000" sy="65000" flip="none" algn="tl"/>
      </a:blipFill>
    </a:fillStyleLst>
    <a:lnStyleLst>
      <a:ln w="12700" cap="flat" cmpd="sng" algn="ctr">
        <a:solidFill>
          <a:schemeClr val="phClr">
            <a:shade val="95000"/>
            <a:satMod val="105000"/>
          </a:schemeClr>
        </a:solidFill>
        <a:prstDash val="solid"/>
        <a:miter/>
      </a:ln>
      <a:ln w="25400" cap="flat" cmpd="sng" algn="ctr">
        <a:solidFill>
          <a:schemeClr val="phClr">
            <a:shade val="90000"/>
            <a:alpha val="90000"/>
          </a:schemeClr>
        </a:solidFill>
        <a:prstDash val="solid"/>
        <a:miter/>
      </a:ln>
      <a:ln w="38100" cap="flat" cmpd="sng" algn="ctr">
        <a:solidFill>
          <a:schemeClr val="phClr">
            <a:shade val="85000"/>
            <a:alpha val="90000"/>
            <a:satMod val="125000"/>
          </a:schemeClr>
        </a:solidFill>
        <a:prstDash val="solid"/>
        <a:miter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50000"/>
            </a:srgbClr>
          </a:outerShdw>
        </a:effectLst>
      </a:effectStyle>
      <a:effectStyle>
        <a:effectLst>
          <a:outerShdw blurRad="88900" dist="38100" dir="5400000" sx="101000" sy="101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morning" dir="t">
            <a:rot lat="0" lon="0" rev="6000000"/>
          </a:lightRig>
        </a:scene3d>
        <a:sp3d prstMaterial="metal">
          <a:bevelT w="25400" h="12700" prst="artDeco"/>
        </a:sp3d>
      </a:effectStyle>
    </a:effectStyleLst>
    <a:bgFillStyleLst>
      <a:solidFill>
        <a:schemeClr val="phClr"/>
      </a:solidFill>
      <a:blipFill rotWithShape="1">
        <a:blip xmlns:r="http://schemas.openxmlformats.org/officeDocument/2006/relationships" r:embed="rId3">
          <a:duotone>
            <a:schemeClr val="phClr">
              <a:tint val="50000"/>
              <a:satMod val="250000"/>
            </a:schemeClr>
            <a:schemeClr val="phClr">
              <a:shade val="80000"/>
              <a:satMod val="175000"/>
            </a:schemeClr>
          </a:duotone>
        </a:blip>
        <a:stretch/>
      </a:blipFill>
      <a:blipFill rotWithShape="1">
        <a:blip xmlns:r="http://schemas.openxmlformats.org/officeDocument/2006/relationships" r:embed="rId4">
          <a:duotone>
            <a:schemeClr val="phClr">
              <a:tint val="10000"/>
              <a:satMod val="260000"/>
              <a:lumMod val="115000"/>
            </a:schemeClr>
            <a:schemeClr val="phClr">
              <a:shade val="75000"/>
              <a:satMod val="175000"/>
              <a:lumMod val="105000"/>
            </a:schemeClr>
          </a:duotone>
        </a:blip>
        <a:stretch/>
      </a:blipFill>
    </a:bgFillStyleLst>
  </a:fmtScheme>
</a:themeOverride>
</file>

<file path=ppt/theme/themeOverride14.xml><?xml version="1.0" encoding="utf-8"?>
<a:themeOverride xmlns:a="http://schemas.openxmlformats.org/drawingml/2006/main">
  <a:clrScheme name="Custom 3">
    <a:dk1>
      <a:srgbClr val="5D5351"/>
    </a:dk1>
    <a:lt1>
      <a:srgbClr val="FFFFFF"/>
    </a:lt1>
    <a:dk2>
      <a:srgbClr val="3D3A48"/>
    </a:dk2>
    <a:lt2>
      <a:srgbClr val="E1DFD1"/>
    </a:lt2>
    <a:accent1>
      <a:srgbClr val="907F76"/>
    </a:accent1>
    <a:accent2>
      <a:srgbClr val="A46645"/>
    </a:accent2>
    <a:accent3>
      <a:srgbClr val="CD9C47"/>
    </a:accent3>
    <a:accent4>
      <a:srgbClr val="9A92CD"/>
    </a:accent4>
    <a:accent5>
      <a:srgbClr val="7D639B"/>
    </a:accent5>
    <a:accent6>
      <a:srgbClr val="733678"/>
    </a:accent6>
    <a:hlink>
      <a:srgbClr val="A84914"/>
    </a:hlink>
    <a:folHlink>
      <a:srgbClr val="B256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Formal">
    <a:fillStyleLst>
      <a:solidFill>
        <a:schemeClr val="phClr"/>
      </a:solidFill>
      <a:blipFill rotWithShape="1">
        <a:blip xmlns:r="http://schemas.openxmlformats.org/officeDocument/2006/relationships" r:embed="rId1">
          <a:duotone>
            <a:schemeClr val="phClr">
              <a:tint val="60000"/>
              <a:satMod val="200000"/>
            </a:schemeClr>
            <a:schemeClr val="phClr">
              <a:shade val="90000"/>
              <a:satMod val="150000"/>
            </a:schemeClr>
          </a:duotone>
        </a:blip>
        <a:tile tx="0" ty="0" sx="50000" sy="50000" flip="none" algn="tl"/>
      </a:blipFill>
      <a:blipFill rotWithShape="1">
        <a:blip xmlns:r="http://schemas.openxmlformats.org/officeDocument/2006/relationships" r:embed="rId2">
          <a:duotone>
            <a:schemeClr val="phClr">
              <a:tint val="80000"/>
              <a:satMod val="135000"/>
            </a:schemeClr>
            <a:schemeClr val="phClr">
              <a:shade val="80000"/>
              <a:satMod val="150000"/>
            </a:schemeClr>
          </a:duotone>
        </a:blip>
        <a:tile tx="0" ty="0" sx="65000" sy="65000" flip="none" algn="tl"/>
      </a:blipFill>
    </a:fillStyleLst>
    <a:lnStyleLst>
      <a:ln w="12700" cap="flat" cmpd="sng" algn="ctr">
        <a:solidFill>
          <a:schemeClr val="phClr">
            <a:shade val="95000"/>
            <a:satMod val="105000"/>
          </a:schemeClr>
        </a:solidFill>
        <a:prstDash val="solid"/>
        <a:miter/>
      </a:ln>
      <a:ln w="25400" cap="flat" cmpd="sng" algn="ctr">
        <a:solidFill>
          <a:schemeClr val="phClr">
            <a:shade val="90000"/>
            <a:alpha val="90000"/>
          </a:schemeClr>
        </a:solidFill>
        <a:prstDash val="solid"/>
        <a:miter/>
      </a:ln>
      <a:ln w="38100" cap="flat" cmpd="sng" algn="ctr">
        <a:solidFill>
          <a:schemeClr val="phClr">
            <a:shade val="85000"/>
            <a:alpha val="90000"/>
            <a:satMod val="125000"/>
          </a:schemeClr>
        </a:solidFill>
        <a:prstDash val="solid"/>
        <a:miter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50000"/>
            </a:srgbClr>
          </a:outerShdw>
        </a:effectLst>
      </a:effectStyle>
      <a:effectStyle>
        <a:effectLst>
          <a:outerShdw blurRad="88900" dist="38100" dir="5400000" sx="101000" sy="101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morning" dir="t">
            <a:rot lat="0" lon="0" rev="6000000"/>
          </a:lightRig>
        </a:scene3d>
        <a:sp3d prstMaterial="metal">
          <a:bevelT w="25400" h="12700" prst="artDeco"/>
        </a:sp3d>
      </a:effectStyle>
    </a:effectStyleLst>
    <a:bgFillStyleLst>
      <a:solidFill>
        <a:schemeClr val="phClr"/>
      </a:solidFill>
      <a:blipFill rotWithShape="1">
        <a:blip xmlns:r="http://schemas.openxmlformats.org/officeDocument/2006/relationships" r:embed="rId3">
          <a:duotone>
            <a:schemeClr val="phClr">
              <a:tint val="50000"/>
              <a:satMod val="250000"/>
            </a:schemeClr>
            <a:schemeClr val="phClr">
              <a:shade val="80000"/>
              <a:satMod val="175000"/>
            </a:schemeClr>
          </a:duotone>
        </a:blip>
        <a:stretch/>
      </a:blipFill>
      <a:blipFill rotWithShape="1">
        <a:blip xmlns:r="http://schemas.openxmlformats.org/officeDocument/2006/relationships" r:embed="rId4">
          <a:duotone>
            <a:schemeClr val="phClr">
              <a:tint val="10000"/>
              <a:satMod val="260000"/>
              <a:lumMod val="115000"/>
            </a:schemeClr>
            <a:schemeClr val="phClr">
              <a:shade val="75000"/>
              <a:satMod val="175000"/>
              <a:lumMod val="105000"/>
            </a:schemeClr>
          </a:duotone>
        </a:blip>
        <a:stretch/>
      </a:blip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D09FEF7F199745A1216E0A6CF443F5" ma:contentTypeVersion="17" ma:contentTypeDescription="Create a new document." ma:contentTypeScope="" ma:versionID="c155de479d98f0ae6a703d90de1fe3c5">
  <xsd:schema xmlns:xsd="http://www.w3.org/2001/XMLSchema" xmlns:xs="http://www.w3.org/2001/XMLSchema" xmlns:p="http://schemas.microsoft.com/office/2006/metadata/properties" xmlns:ns2="767ca3e3-b557-432a-b8e6-e86d9560ca87" xmlns:ns3="cdc4faff-0ce4-4825-96c3-9e3869def84d" targetNamespace="http://schemas.microsoft.com/office/2006/metadata/properties" ma:root="true" ma:fieldsID="54646426c387cb8279494030ced33d6d" ns2:_="" ns3:_="">
    <xsd:import namespace="767ca3e3-b557-432a-b8e6-e86d9560ca87"/>
    <xsd:import namespace="cdc4faff-0ce4-4825-96c3-9e3869def8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7ca3e3-b557-432a-b8e6-e86d9560ca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54fa38f2-e1b7-414a-aab2-7435635417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c4faff-0ce4-4825-96c3-9e3869def84d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346fefc-46ed-4043-bd1b-be3625695b6b}" ma:internalName="TaxCatchAll" ma:showField="CatchAllData" ma:web="cdc4faff-0ce4-4825-96c3-9e3869def8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7ca3e3-b557-432a-b8e6-e86d9560ca87">
      <Terms xmlns="http://schemas.microsoft.com/office/infopath/2007/PartnerControls"/>
    </lcf76f155ced4ddcb4097134ff3c332f>
    <TaxCatchAll xmlns="cdc4faff-0ce4-4825-96c3-9e3869def84d" xsi:nil="true"/>
  </documentManagement>
</p:properties>
</file>

<file path=customXml/itemProps1.xml><?xml version="1.0" encoding="utf-8"?>
<ds:datastoreItem xmlns:ds="http://schemas.openxmlformats.org/officeDocument/2006/customXml" ds:itemID="{82C7AD86-AE33-4A8B-8D1C-7A716E8697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7ca3e3-b557-432a-b8e6-e86d9560ca87"/>
    <ds:schemaRef ds:uri="cdc4faff-0ce4-4825-96c3-9e3869def8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149DCD-FC3F-474F-A249-B219FAD2F8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DDFC61-4B6C-431E-A02F-41069648A89F}">
  <ds:schemaRefs>
    <ds:schemaRef ds:uri="http://schemas.microsoft.com/office/2006/metadata/properties"/>
    <ds:schemaRef ds:uri="http://schemas.microsoft.com/office/infopath/2007/PartnerControls"/>
    <ds:schemaRef ds:uri="767ca3e3-b557-432a-b8e6-e86d9560ca87"/>
    <ds:schemaRef ds:uri="cdc4faff-0ce4-4825-96c3-9e3869def84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36418</TotalTime>
  <Words>2631</Words>
  <Application>Microsoft Macintosh PowerPoint</Application>
  <PresentationFormat>Custom</PresentationFormat>
  <Paragraphs>801</Paragraphs>
  <Slides>95</Slides>
  <Notes>93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6" baseType="lpstr">
      <vt:lpstr>View</vt:lpstr>
      <vt:lpstr>PowerPoint Presentation</vt:lpstr>
      <vt:lpstr>PowerPoint Presentation</vt:lpstr>
      <vt:lpstr>SANIRE COUNCIL </vt:lpstr>
      <vt:lpstr>PowerPoint Presentation</vt:lpstr>
      <vt:lpstr>PowerPoint Presentation</vt:lpstr>
      <vt:lpstr>HIGHLIGHTS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MEMBERSHIP Glorious Nkosi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Treasury Sifiso Mashile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Organisational Liaison  </vt:lpstr>
      <vt:lpstr>The status of the ISRM Jannie Maritz, Vice-President: Africa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SANIRE PRESENTATION</dc:title>
  <dc:creator>Dian</dc:creator>
  <cp:lastModifiedBy>Mac User</cp:lastModifiedBy>
  <cp:revision>412</cp:revision>
  <cp:lastPrinted>2019-08-27T17:39:23Z</cp:lastPrinted>
  <dcterms:created xsi:type="dcterms:W3CDTF">2019-08-06T09:23:31Z</dcterms:created>
  <dcterms:modified xsi:type="dcterms:W3CDTF">2024-10-22T10:26:55Z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3f2a5e4-10d8-4dfe-8082-7352c27520cb_Enabled">
    <vt:lpwstr>true</vt:lpwstr>
  </property>
  <property fmtid="{D5CDD505-2E9C-101B-9397-08002B2CF9AE}" pid="3" name="MSIP_Label_e3f2a5e4-10d8-4dfe-8082-7352c27520cb_SetDate">
    <vt:lpwstr>2022-08-21T06:23:55Z</vt:lpwstr>
  </property>
  <property fmtid="{D5CDD505-2E9C-101B-9397-08002B2CF9AE}" pid="4" name="MSIP_Label_e3f2a5e4-10d8-4dfe-8082-7352c27520cb_Method">
    <vt:lpwstr>Standard</vt:lpwstr>
  </property>
  <property fmtid="{D5CDD505-2E9C-101B-9397-08002B2CF9AE}" pid="5" name="MSIP_Label_e3f2a5e4-10d8-4dfe-8082-7352c27520cb_Name">
    <vt:lpwstr>_Official</vt:lpwstr>
  </property>
  <property fmtid="{D5CDD505-2E9C-101B-9397-08002B2CF9AE}" pid="6" name="MSIP_Label_e3f2a5e4-10d8-4dfe-8082-7352c27520cb_SiteId">
    <vt:lpwstr>2864f69d-77c3-4fbe-bbc0-97502052391a</vt:lpwstr>
  </property>
  <property fmtid="{D5CDD505-2E9C-101B-9397-08002B2CF9AE}" pid="7" name="MSIP_Label_e3f2a5e4-10d8-4dfe-8082-7352c27520cb_ActionId">
    <vt:lpwstr>741f99af-0f5a-43fe-a445-acd2ac28c93a</vt:lpwstr>
  </property>
  <property fmtid="{D5CDD505-2E9C-101B-9397-08002B2CF9AE}" pid="8" name="MSIP_Label_e3f2a5e4-10d8-4dfe-8082-7352c27520cb_ContentBits">
    <vt:lpwstr>1</vt:lpwstr>
  </property>
  <property fmtid="{D5CDD505-2E9C-101B-9397-08002B2CF9AE}" pid="9" name="ContentTypeId">
    <vt:lpwstr>0x01010007D09FEF7F199745A1216E0A6CF443F5</vt:lpwstr>
  </property>
  <property fmtid="{D5CDD505-2E9C-101B-9397-08002B2CF9AE}" pid="10" name="MediaServiceImageTags">
    <vt:lpwstr/>
  </property>
</Properties>
</file>