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notesSlides/notesSlide6.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drawings/drawing1.xml" ContentType="application/vnd.openxmlformats-officedocument.drawingml.chartshapes+xml"/>
  <Override PartName="/ppt/notesSlides/notesSlide9.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8.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9.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10.xml" ContentType="application/vnd.openxmlformats-officedocument.themeOverride+xml"/>
  <Override PartName="/ppt/notesSlides/notesSlide12.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11.xml" ContentType="application/vnd.openxmlformats-officedocument.themeOverr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12.xml" ContentType="application/vnd.openxmlformats-officedocument.themeOverr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8" r:id="rId4"/>
    <p:sldMasterId id="2147483713" r:id="rId5"/>
  </p:sldMasterIdLst>
  <p:notesMasterIdLst>
    <p:notesMasterId r:id="rId28"/>
  </p:notesMasterIdLst>
  <p:sldIdLst>
    <p:sldId id="628" r:id="rId6"/>
    <p:sldId id="687" r:id="rId7"/>
    <p:sldId id="673" r:id="rId8"/>
    <p:sldId id="675" r:id="rId9"/>
    <p:sldId id="674" r:id="rId10"/>
    <p:sldId id="653" r:id="rId11"/>
    <p:sldId id="693" r:id="rId12"/>
    <p:sldId id="694" r:id="rId13"/>
    <p:sldId id="691" r:id="rId14"/>
    <p:sldId id="670" r:id="rId15"/>
    <p:sldId id="695" r:id="rId16"/>
    <p:sldId id="700" r:id="rId17"/>
    <p:sldId id="699" r:id="rId18"/>
    <p:sldId id="698" r:id="rId19"/>
    <p:sldId id="598" r:id="rId20"/>
    <p:sldId id="275" r:id="rId21"/>
    <p:sldId id="686" r:id="rId22"/>
    <p:sldId id="685" r:id="rId23"/>
    <p:sldId id="679" r:id="rId24"/>
    <p:sldId id="668" r:id="rId25"/>
    <p:sldId id="688" r:id="rId26"/>
    <p:sldId id="692"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0808"/>
    <a:srgbClr val="00FF00"/>
    <a:srgbClr val="336699"/>
    <a:srgbClr val="283267"/>
    <a:srgbClr val="0099FF"/>
    <a:srgbClr val="0066FF"/>
    <a:srgbClr val="3333FF"/>
    <a:srgbClr val="FF9933"/>
    <a:srgbClr val="000000"/>
    <a:srgbClr val="3366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FF83517-4CD7-4959-A05E-B582435C4051}" v="99" dt="2023-08-30T20:00:45.58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994" autoAdjust="0"/>
    <p:restoredTop sz="94660"/>
  </p:normalViewPr>
  <p:slideViewPr>
    <p:cSldViewPr snapToGrid="0">
      <p:cViewPr varScale="1">
        <p:scale>
          <a:sx n="108" d="100"/>
          <a:sy n="108" d="100"/>
        </p:scale>
        <p:origin x="1116" y="12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viewProps" Target="viewProps.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shile, Sifiso" userId="406ab0cf-1588-49c7-8f2d-e4ba4d9cd9d3" providerId="ADAL" clId="{9FF83517-4CD7-4959-A05E-B582435C4051}"/>
    <pc:docChg chg="undo custSel addSld delSld modSld sldOrd">
      <pc:chgData name="Mashile, Sifiso" userId="406ab0cf-1588-49c7-8f2d-e4ba4d9cd9d3" providerId="ADAL" clId="{9FF83517-4CD7-4959-A05E-B582435C4051}" dt="2023-08-30T20:03:05.398" v="1136" actId="20577"/>
      <pc:docMkLst>
        <pc:docMk/>
      </pc:docMkLst>
      <pc:sldChg chg="addSp delSp modSp mod ord">
        <pc:chgData name="Mashile, Sifiso" userId="406ab0cf-1588-49c7-8f2d-e4ba4d9cd9d3" providerId="ADAL" clId="{9FF83517-4CD7-4959-A05E-B582435C4051}" dt="2023-08-30T19:06:32.111" v="790" actId="20577"/>
        <pc:sldMkLst>
          <pc:docMk/>
          <pc:sldMk cId="929458743" sldId="275"/>
        </pc:sldMkLst>
        <pc:spChg chg="mod">
          <ac:chgData name="Mashile, Sifiso" userId="406ab0cf-1588-49c7-8f2d-e4ba4d9cd9d3" providerId="ADAL" clId="{9FF83517-4CD7-4959-A05E-B582435C4051}" dt="2023-08-30T19:06:32.111" v="790" actId="20577"/>
          <ac:spMkLst>
            <pc:docMk/>
            <pc:sldMk cId="929458743" sldId="275"/>
            <ac:spMk id="2" creationId="{00000000-0000-0000-0000-000000000000}"/>
          </ac:spMkLst>
        </pc:spChg>
        <pc:spChg chg="del">
          <ac:chgData name="Mashile, Sifiso" userId="406ab0cf-1588-49c7-8f2d-e4ba4d9cd9d3" providerId="ADAL" clId="{9FF83517-4CD7-4959-A05E-B582435C4051}" dt="2023-08-30T10:55:49.597" v="97" actId="21"/>
          <ac:spMkLst>
            <pc:docMk/>
            <pc:sldMk cId="929458743" sldId="275"/>
            <ac:spMk id="3" creationId="{00000000-0000-0000-0000-000000000000}"/>
          </ac:spMkLst>
        </pc:spChg>
        <pc:spChg chg="add mod">
          <ac:chgData name="Mashile, Sifiso" userId="406ab0cf-1588-49c7-8f2d-e4ba4d9cd9d3" providerId="ADAL" clId="{9FF83517-4CD7-4959-A05E-B582435C4051}" dt="2023-08-30T14:46:13.269" v="587" actId="1076"/>
          <ac:spMkLst>
            <pc:docMk/>
            <pc:sldMk cId="929458743" sldId="275"/>
            <ac:spMk id="5" creationId="{C620814A-9F28-0637-6EAE-E2ABE348CCB9}"/>
          </ac:spMkLst>
        </pc:spChg>
      </pc:sldChg>
      <pc:sldChg chg="modSp mod">
        <pc:chgData name="Mashile, Sifiso" userId="406ab0cf-1588-49c7-8f2d-e4ba4d9cd9d3" providerId="ADAL" clId="{9FF83517-4CD7-4959-A05E-B582435C4051}" dt="2023-08-30T02:40:42.623" v="49" actId="1076"/>
        <pc:sldMkLst>
          <pc:docMk/>
          <pc:sldMk cId="2810001283" sldId="598"/>
        </pc:sldMkLst>
        <pc:spChg chg="mod">
          <ac:chgData name="Mashile, Sifiso" userId="406ab0cf-1588-49c7-8f2d-e4ba4d9cd9d3" providerId="ADAL" clId="{9FF83517-4CD7-4959-A05E-B582435C4051}" dt="2023-08-30T02:40:42.623" v="49" actId="1076"/>
          <ac:spMkLst>
            <pc:docMk/>
            <pc:sldMk cId="2810001283" sldId="598"/>
            <ac:spMk id="2" creationId="{00000000-0000-0000-0000-000000000000}"/>
          </ac:spMkLst>
        </pc:spChg>
      </pc:sldChg>
      <pc:sldChg chg="addSp delSp modSp mod ord">
        <pc:chgData name="Mashile, Sifiso" userId="406ab0cf-1588-49c7-8f2d-e4ba4d9cd9d3" providerId="ADAL" clId="{9FF83517-4CD7-4959-A05E-B582435C4051}" dt="2023-08-30T15:45:09.678" v="715" actId="1076"/>
        <pc:sldMkLst>
          <pc:docMk/>
          <pc:sldMk cId="1444032853" sldId="668"/>
        </pc:sldMkLst>
        <pc:spChg chg="del">
          <ac:chgData name="Mashile, Sifiso" userId="406ab0cf-1588-49c7-8f2d-e4ba4d9cd9d3" providerId="ADAL" clId="{9FF83517-4CD7-4959-A05E-B582435C4051}" dt="2023-08-30T02:41:28.445" v="52" actId="21"/>
          <ac:spMkLst>
            <pc:docMk/>
            <pc:sldMk cId="1444032853" sldId="668"/>
            <ac:spMk id="9" creationId="{7BA8CE9C-7FB7-EAEC-347E-C8A27CC5C8D1}"/>
          </ac:spMkLst>
        </pc:spChg>
        <pc:picChg chg="add mod">
          <ac:chgData name="Mashile, Sifiso" userId="406ab0cf-1588-49c7-8f2d-e4ba4d9cd9d3" providerId="ADAL" clId="{9FF83517-4CD7-4959-A05E-B582435C4051}" dt="2023-08-30T15:45:09.678" v="715" actId="1076"/>
          <ac:picMkLst>
            <pc:docMk/>
            <pc:sldMk cId="1444032853" sldId="668"/>
            <ac:picMk id="3" creationId="{C0F1705F-0FAD-25D8-5CFA-171C6A68FEBF}"/>
          </ac:picMkLst>
        </pc:picChg>
        <pc:picChg chg="del">
          <ac:chgData name="Mashile, Sifiso" userId="406ab0cf-1588-49c7-8f2d-e4ba4d9cd9d3" providerId="ADAL" clId="{9FF83517-4CD7-4959-A05E-B582435C4051}" dt="2023-08-30T15:30:18.568" v="696" actId="21"/>
          <ac:picMkLst>
            <pc:docMk/>
            <pc:sldMk cId="1444032853" sldId="668"/>
            <ac:picMk id="8" creationId="{A136D1B4-6668-DEDD-A4E2-C973CEA1A0E0}"/>
          </ac:picMkLst>
        </pc:picChg>
      </pc:sldChg>
      <pc:sldChg chg="modSp mod">
        <pc:chgData name="Mashile, Sifiso" userId="406ab0cf-1588-49c7-8f2d-e4ba4d9cd9d3" providerId="ADAL" clId="{9FF83517-4CD7-4959-A05E-B582435C4051}" dt="2023-08-30T10:21:45.828" v="80" actId="20577"/>
        <pc:sldMkLst>
          <pc:docMk/>
          <pc:sldMk cId="2782147779" sldId="670"/>
        </pc:sldMkLst>
        <pc:graphicFrameChg chg="modGraphic">
          <ac:chgData name="Mashile, Sifiso" userId="406ab0cf-1588-49c7-8f2d-e4ba4d9cd9d3" providerId="ADAL" clId="{9FF83517-4CD7-4959-A05E-B582435C4051}" dt="2023-08-30T10:21:45.828" v="80" actId="20577"/>
          <ac:graphicFrameMkLst>
            <pc:docMk/>
            <pc:sldMk cId="2782147779" sldId="670"/>
            <ac:graphicFrameMk id="9" creationId="{CD1B36DE-97C0-9C13-5C6E-9EABC76F0B58}"/>
          </ac:graphicFrameMkLst>
        </pc:graphicFrameChg>
        <pc:graphicFrameChg chg="mod">
          <ac:chgData name="Mashile, Sifiso" userId="406ab0cf-1588-49c7-8f2d-e4ba4d9cd9d3" providerId="ADAL" clId="{9FF83517-4CD7-4959-A05E-B582435C4051}" dt="2023-08-30T02:49:39.027" v="53"/>
          <ac:graphicFrameMkLst>
            <pc:docMk/>
            <pc:sldMk cId="2782147779" sldId="670"/>
            <ac:graphicFrameMk id="23" creationId="{132B17E7-929D-43DF-81E7-A772DF6A726B}"/>
          </ac:graphicFrameMkLst>
        </pc:graphicFrameChg>
      </pc:sldChg>
      <pc:sldChg chg="modSp mod">
        <pc:chgData name="Mashile, Sifiso" userId="406ab0cf-1588-49c7-8f2d-e4ba4d9cd9d3" providerId="ADAL" clId="{9FF83517-4CD7-4959-A05E-B582435C4051}" dt="2023-08-30T14:35:09.129" v="308" actId="108"/>
        <pc:sldMkLst>
          <pc:docMk/>
          <pc:sldMk cId="1885955155" sldId="673"/>
        </pc:sldMkLst>
        <pc:spChg chg="mod">
          <ac:chgData name="Mashile, Sifiso" userId="406ab0cf-1588-49c7-8f2d-e4ba4d9cd9d3" providerId="ADAL" clId="{9FF83517-4CD7-4959-A05E-B582435C4051}" dt="2023-08-30T14:35:09.129" v="308" actId="108"/>
          <ac:spMkLst>
            <pc:docMk/>
            <pc:sldMk cId="1885955155" sldId="673"/>
            <ac:spMk id="15" creationId="{421E3FE4-FA18-653F-DC13-12B1928B5C7F}"/>
          </ac:spMkLst>
        </pc:spChg>
      </pc:sldChg>
      <pc:sldChg chg="modSp mod">
        <pc:chgData name="Mashile, Sifiso" userId="406ab0cf-1588-49c7-8f2d-e4ba4d9cd9d3" providerId="ADAL" clId="{9FF83517-4CD7-4959-A05E-B582435C4051}" dt="2023-08-30T20:01:05.014" v="1133" actId="20577"/>
        <pc:sldMkLst>
          <pc:docMk/>
          <pc:sldMk cId="2801985305" sldId="675"/>
        </pc:sldMkLst>
        <pc:spChg chg="mod">
          <ac:chgData name="Mashile, Sifiso" userId="406ab0cf-1588-49c7-8f2d-e4ba4d9cd9d3" providerId="ADAL" clId="{9FF83517-4CD7-4959-A05E-B582435C4051}" dt="2023-08-30T20:01:05.014" v="1133" actId="20577"/>
          <ac:spMkLst>
            <pc:docMk/>
            <pc:sldMk cId="2801985305" sldId="675"/>
            <ac:spMk id="4" creationId="{1B501C45-F860-A074-1B1E-35A68B7BC839}"/>
          </ac:spMkLst>
        </pc:spChg>
      </pc:sldChg>
      <pc:sldChg chg="delSp modSp mod">
        <pc:chgData name="Mashile, Sifiso" userId="406ab0cf-1588-49c7-8f2d-e4ba4d9cd9d3" providerId="ADAL" clId="{9FF83517-4CD7-4959-A05E-B582435C4051}" dt="2023-08-30T15:02:52.199" v="653" actId="21"/>
        <pc:sldMkLst>
          <pc:docMk/>
          <pc:sldMk cId="3408543891" sldId="679"/>
        </pc:sldMkLst>
        <pc:spChg chg="mod">
          <ac:chgData name="Mashile, Sifiso" userId="406ab0cf-1588-49c7-8f2d-e4ba4d9cd9d3" providerId="ADAL" clId="{9FF83517-4CD7-4959-A05E-B582435C4051}" dt="2023-08-30T02:41:01.713" v="50" actId="1076"/>
          <ac:spMkLst>
            <pc:docMk/>
            <pc:sldMk cId="3408543891" sldId="679"/>
            <ac:spMk id="2" creationId="{00000000-0000-0000-0000-000000000000}"/>
          </ac:spMkLst>
        </pc:spChg>
        <pc:spChg chg="del">
          <ac:chgData name="Mashile, Sifiso" userId="406ab0cf-1588-49c7-8f2d-e4ba4d9cd9d3" providerId="ADAL" clId="{9FF83517-4CD7-4959-A05E-B582435C4051}" dt="2023-08-30T15:02:52.199" v="653" actId="21"/>
          <ac:spMkLst>
            <pc:docMk/>
            <pc:sldMk cId="3408543891" sldId="679"/>
            <ac:spMk id="9" creationId="{5F05A01D-330F-43EA-A525-28221A626158}"/>
          </ac:spMkLst>
        </pc:spChg>
      </pc:sldChg>
      <pc:sldChg chg="addSp delSp modSp del mod ord modNotesTx">
        <pc:chgData name="Mashile, Sifiso" userId="406ab0cf-1588-49c7-8f2d-e4ba4d9cd9d3" providerId="ADAL" clId="{9FF83517-4CD7-4959-A05E-B582435C4051}" dt="2023-08-30T20:03:05.398" v="1136" actId="20577"/>
        <pc:sldMkLst>
          <pc:docMk/>
          <pc:sldMk cId="1933146925" sldId="685"/>
        </pc:sldMkLst>
        <pc:spChg chg="mod">
          <ac:chgData name="Mashile, Sifiso" userId="406ab0cf-1588-49c7-8f2d-e4ba4d9cd9d3" providerId="ADAL" clId="{9FF83517-4CD7-4959-A05E-B582435C4051}" dt="2023-08-30T20:03:05.398" v="1136" actId="20577"/>
          <ac:spMkLst>
            <pc:docMk/>
            <pc:sldMk cId="1933146925" sldId="685"/>
            <ac:spMk id="2" creationId="{74CE03E8-AD2B-4E0B-A268-08300EAAD35A}"/>
          </ac:spMkLst>
        </pc:spChg>
        <pc:spChg chg="mod">
          <ac:chgData name="Mashile, Sifiso" userId="406ab0cf-1588-49c7-8f2d-e4ba4d9cd9d3" providerId="ADAL" clId="{9FF83517-4CD7-4959-A05E-B582435C4051}" dt="2023-08-30T19:59:04.024" v="1121" actId="1076"/>
          <ac:spMkLst>
            <pc:docMk/>
            <pc:sldMk cId="1933146925" sldId="685"/>
            <ac:spMk id="7" creationId="{927DA558-354A-494F-AFF3-276F7C7B42BC}"/>
          </ac:spMkLst>
        </pc:spChg>
        <pc:spChg chg="mod">
          <ac:chgData name="Mashile, Sifiso" userId="406ab0cf-1588-49c7-8f2d-e4ba4d9cd9d3" providerId="ADAL" clId="{9FF83517-4CD7-4959-A05E-B582435C4051}" dt="2023-08-30T19:58:38.998" v="1119" actId="1076"/>
          <ac:spMkLst>
            <pc:docMk/>
            <pc:sldMk cId="1933146925" sldId="685"/>
            <ac:spMk id="11" creationId="{B127235D-9AD9-4D68-8701-3F531B9BC67E}"/>
          </ac:spMkLst>
        </pc:spChg>
        <pc:graphicFrameChg chg="add mod">
          <ac:chgData name="Mashile, Sifiso" userId="406ab0cf-1588-49c7-8f2d-e4ba4d9cd9d3" providerId="ADAL" clId="{9FF83517-4CD7-4959-A05E-B582435C4051}" dt="2023-08-30T19:58:12.342" v="1117" actId="167"/>
          <ac:graphicFrameMkLst>
            <pc:docMk/>
            <pc:sldMk cId="1933146925" sldId="685"/>
            <ac:graphicFrameMk id="3" creationId="{B2B6B1D0-6950-8799-2D88-D987C5918E15}"/>
          </ac:graphicFrameMkLst>
        </pc:graphicFrameChg>
        <pc:graphicFrameChg chg="del">
          <ac:chgData name="Mashile, Sifiso" userId="406ab0cf-1588-49c7-8f2d-e4ba4d9cd9d3" providerId="ADAL" clId="{9FF83517-4CD7-4959-A05E-B582435C4051}" dt="2023-08-30T19:57:00.791" v="1104" actId="21"/>
          <ac:graphicFrameMkLst>
            <pc:docMk/>
            <pc:sldMk cId="1933146925" sldId="685"/>
            <ac:graphicFrameMk id="8" creationId="{B2B6B1D0-6950-8799-2D88-D987C5918E15}"/>
          </ac:graphicFrameMkLst>
        </pc:graphicFrameChg>
        <pc:cxnChg chg="mod">
          <ac:chgData name="Mashile, Sifiso" userId="406ab0cf-1588-49c7-8f2d-e4ba4d9cd9d3" providerId="ADAL" clId="{9FF83517-4CD7-4959-A05E-B582435C4051}" dt="2023-08-30T19:58:49.748" v="1120" actId="1076"/>
          <ac:cxnSpMkLst>
            <pc:docMk/>
            <pc:sldMk cId="1933146925" sldId="685"/>
            <ac:cxnSpMk id="4" creationId="{BC1F3256-4243-4D87-B6FD-30AA9B57915A}"/>
          </ac:cxnSpMkLst>
        </pc:cxnChg>
        <pc:cxnChg chg="mod">
          <ac:chgData name="Mashile, Sifiso" userId="406ab0cf-1588-49c7-8f2d-e4ba4d9cd9d3" providerId="ADAL" clId="{9FF83517-4CD7-4959-A05E-B582435C4051}" dt="2023-08-30T19:58:32.129" v="1118" actId="1035"/>
          <ac:cxnSpMkLst>
            <pc:docMk/>
            <pc:sldMk cId="1933146925" sldId="685"/>
            <ac:cxnSpMk id="10" creationId="{A77DBBA3-93DE-456E-B8FA-954BB1ECCCA3}"/>
          </ac:cxnSpMkLst>
        </pc:cxnChg>
      </pc:sldChg>
      <pc:sldChg chg="addSp delSp modSp mod">
        <pc:chgData name="Mashile, Sifiso" userId="406ab0cf-1588-49c7-8f2d-e4ba4d9cd9d3" providerId="ADAL" clId="{9FF83517-4CD7-4959-A05E-B582435C4051}" dt="2023-08-30T15:17:52.594" v="684" actId="14100"/>
        <pc:sldMkLst>
          <pc:docMk/>
          <pc:sldMk cId="2417657348" sldId="686"/>
        </pc:sldMkLst>
        <pc:spChg chg="mod">
          <ac:chgData name="Mashile, Sifiso" userId="406ab0cf-1588-49c7-8f2d-e4ba4d9cd9d3" providerId="ADAL" clId="{9FF83517-4CD7-4959-A05E-B582435C4051}" dt="2023-08-30T15:17:01.558" v="680" actId="20577"/>
          <ac:spMkLst>
            <pc:docMk/>
            <pc:sldMk cId="2417657348" sldId="686"/>
            <ac:spMk id="7" creationId="{DD32390D-17A3-1BC2-0735-DC5ED48E69F9}"/>
          </ac:spMkLst>
        </pc:spChg>
        <pc:graphicFrameChg chg="add del mod">
          <ac:chgData name="Mashile, Sifiso" userId="406ab0cf-1588-49c7-8f2d-e4ba4d9cd9d3" providerId="ADAL" clId="{9FF83517-4CD7-4959-A05E-B582435C4051}" dt="2023-08-30T15:01:22.068" v="649" actId="21"/>
          <ac:graphicFrameMkLst>
            <pc:docMk/>
            <pc:sldMk cId="2417657348" sldId="686"/>
            <ac:graphicFrameMk id="3" creationId="{9698F608-2F94-0001-6095-F4DC995F1C3C}"/>
          </ac:graphicFrameMkLst>
        </pc:graphicFrameChg>
        <pc:picChg chg="del">
          <ac:chgData name="Mashile, Sifiso" userId="406ab0cf-1588-49c7-8f2d-e4ba4d9cd9d3" providerId="ADAL" clId="{9FF83517-4CD7-4959-A05E-B582435C4051}" dt="2023-08-30T14:57:44.949" v="644" actId="21"/>
          <ac:picMkLst>
            <pc:docMk/>
            <pc:sldMk cId="2417657348" sldId="686"/>
            <ac:picMk id="4" creationId="{8BB5FE6F-3EAA-F7F2-4DBE-CDCB70962E65}"/>
          </ac:picMkLst>
        </pc:picChg>
        <pc:picChg chg="add del mod">
          <ac:chgData name="Mashile, Sifiso" userId="406ab0cf-1588-49c7-8f2d-e4ba4d9cd9d3" providerId="ADAL" clId="{9FF83517-4CD7-4959-A05E-B582435C4051}" dt="2023-08-30T15:17:05.631" v="681" actId="21"/>
          <ac:picMkLst>
            <pc:docMk/>
            <pc:sldMk cId="2417657348" sldId="686"/>
            <ac:picMk id="5" creationId="{E3DB71F9-0443-8629-2C04-38D75E27407A}"/>
          </ac:picMkLst>
        </pc:picChg>
        <pc:picChg chg="add mod">
          <ac:chgData name="Mashile, Sifiso" userId="406ab0cf-1588-49c7-8f2d-e4ba4d9cd9d3" providerId="ADAL" clId="{9FF83517-4CD7-4959-A05E-B582435C4051}" dt="2023-08-30T15:17:52.594" v="684" actId="14100"/>
          <ac:picMkLst>
            <pc:docMk/>
            <pc:sldMk cId="2417657348" sldId="686"/>
            <ac:picMk id="6" creationId="{9C00754A-C2B9-8A38-5ECC-B9EF7C6C6F89}"/>
          </ac:picMkLst>
        </pc:picChg>
      </pc:sldChg>
      <pc:sldChg chg="addSp delSp modSp mod">
        <pc:chgData name="Mashile, Sifiso" userId="406ab0cf-1588-49c7-8f2d-e4ba4d9cd9d3" providerId="ADAL" clId="{9FF83517-4CD7-4959-A05E-B582435C4051}" dt="2023-08-30T15:44:54.091" v="712" actId="1076"/>
        <pc:sldMkLst>
          <pc:docMk/>
          <pc:sldMk cId="3929837108" sldId="688"/>
        </pc:sldMkLst>
        <pc:spChg chg="del">
          <ac:chgData name="Mashile, Sifiso" userId="406ab0cf-1588-49c7-8f2d-e4ba4d9cd9d3" providerId="ADAL" clId="{9FF83517-4CD7-4959-A05E-B582435C4051}" dt="2023-08-30T02:41:10.269" v="51" actId="21"/>
          <ac:spMkLst>
            <pc:docMk/>
            <pc:sldMk cId="3929837108" sldId="688"/>
            <ac:spMk id="4" creationId="{9F64C968-CA59-77FC-8AFA-6ED800A332F4}"/>
          </ac:spMkLst>
        </pc:spChg>
        <pc:picChg chg="add del mod">
          <ac:chgData name="Mashile, Sifiso" userId="406ab0cf-1588-49c7-8f2d-e4ba4d9cd9d3" providerId="ADAL" clId="{9FF83517-4CD7-4959-A05E-B582435C4051}" dt="2023-08-30T15:29:13.337" v="690" actId="21"/>
          <ac:picMkLst>
            <pc:docMk/>
            <pc:sldMk cId="3929837108" sldId="688"/>
            <ac:picMk id="3" creationId="{025CF022-B671-3CEE-15C2-86EB0B435806}"/>
          </ac:picMkLst>
        </pc:picChg>
        <pc:picChg chg="add del mod">
          <ac:chgData name="Mashile, Sifiso" userId="406ab0cf-1588-49c7-8f2d-e4ba4d9cd9d3" providerId="ADAL" clId="{9FF83517-4CD7-4959-A05E-B582435C4051}" dt="2023-08-30T15:41:46.855" v="704" actId="21"/>
          <ac:picMkLst>
            <pc:docMk/>
            <pc:sldMk cId="3929837108" sldId="688"/>
            <ac:picMk id="4" creationId="{934CAEA9-57A0-CD17-D300-706B8EFF416C}"/>
          </ac:picMkLst>
        </pc:picChg>
        <pc:picChg chg="del">
          <ac:chgData name="Mashile, Sifiso" userId="406ab0cf-1588-49c7-8f2d-e4ba4d9cd9d3" providerId="ADAL" clId="{9FF83517-4CD7-4959-A05E-B582435C4051}" dt="2023-08-30T15:29:14.502" v="691" actId="21"/>
          <ac:picMkLst>
            <pc:docMk/>
            <pc:sldMk cId="3929837108" sldId="688"/>
            <ac:picMk id="5" creationId="{E9377ECE-698F-773A-F2B2-801EE269653C}"/>
          </ac:picMkLst>
        </pc:picChg>
        <pc:picChg chg="add del mod">
          <ac:chgData name="Mashile, Sifiso" userId="406ab0cf-1588-49c7-8f2d-e4ba4d9cd9d3" providerId="ADAL" clId="{9FF83517-4CD7-4959-A05E-B582435C4051}" dt="2023-08-30T15:44:12.772" v="708" actId="21"/>
          <ac:picMkLst>
            <pc:docMk/>
            <pc:sldMk cId="3929837108" sldId="688"/>
            <ac:picMk id="6" creationId="{FB61C27D-818D-8073-095F-DB883B050D41}"/>
          </ac:picMkLst>
        </pc:picChg>
        <pc:picChg chg="add mod">
          <ac:chgData name="Mashile, Sifiso" userId="406ab0cf-1588-49c7-8f2d-e4ba4d9cd9d3" providerId="ADAL" clId="{9FF83517-4CD7-4959-A05E-B582435C4051}" dt="2023-08-30T15:44:54.091" v="712" actId="1076"/>
          <ac:picMkLst>
            <pc:docMk/>
            <pc:sldMk cId="3929837108" sldId="688"/>
            <ac:picMk id="7" creationId="{B62513E5-655F-F6AE-8A1C-657574CFBCE1}"/>
          </ac:picMkLst>
        </pc:picChg>
      </pc:sldChg>
      <pc:sldChg chg="addSp delSp modSp mod">
        <pc:chgData name="Mashile, Sifiso" userId="406ab0cf-1588-49c7-8f2d-e4ba4d9cd9d3" providerId="ADAL" clId="{9FF83517-4CD7-4959-A05E-B582435C4051}" dt="2023-08-30T16:01:27.797" v="781" actId="20577"/>
        <pc:sldMkLst>
          <pc:docMk/>
          <pc:sldMk cId="3181759376" sldId="692"/>
        </pc:sldMkLst>
        <pc:spChg chg="mod">
          <ac:chgData name="Mashile, Sifiso" userId="406ab0cf-1588-49c7-8f2d-e4ba4d9cd9d3" providerId="ADAL" clId="{9FF83517-4CD7-4959-A05E-B582435C4051}" dt="2023-08-30T02:52:09.231" v="57" actId="108"/>
          <ac:spMkLst>
            <pc:docMk/>
            <pc:sldMk cId="3181759376" sldId="692"/>
            <ac:spMk id="2" creationId="{870B8162-1F68-4DFA-BA29-30F531E1737F}"/>
          </ac:spMkLst>
        </pc:spChg>
        <pc:graphicFrameChg chg="add del mod modGraphic">
          <ac:chgData name="Mashile, Sifiso" userId="406ab0cf-1588-49c7-8f2d-e4ba4d9cd9d3" providerId="ADAL" clId="{9FF83517-4CD7-4959-A05E-B582435C4051}" dt="2023-08-30T15:30:58.971" v="699" actId="21"/>
          <ac:graphicFrameMkLst>
            <pc:docMk/>
            <pc:sldMk cId="3181759376" sldId="692"/>
            <ac:graphicFrameMk id="3" creationId="{E48EC8C3-3CB9-59E8-AD21-E50C2196CAF2}"/>
          </ac:graphicFrameMkLst>
        </pc:graphicFrameChg>
        <pc:graphicFrameChg chg="add del mod modGraphic">
          <ac:chgData name="Mashile, Sifiso" userId="406ab0cf-1588-49c7-8f2d-e4ba4d9cd9d3" providerId="ADAL" clId="{9FF83517-4CD7-4959-A05E-B582435C4051}" dt="2023-08-30T15:51:06.465" v="722" actId="21"/>
          <ac:graphicFrameMkLst>
            <pc:docMk/>
            <pc:sldMk cId="3181759376" sldId="692"/>
            <ac:graphicFrameMk id="4" creationId="{239D34BA-002A-378E-4C46-8E5AE9EBF644}"/>
          </ac:graphicFrameMkLst>
        </pc:graphicFrameChg>
        <pc:graphicFrameChg chg="add del mod">
          <ac:chgData name="Mashile, Sifiso" userId="406ab0cf-1588-49c7-8f2d-e4ba4d9cd9d3" providerId="ADAL" clId="{9FF83517-4CD7-4959-A05E-B582435C4051}" dt="2023-08-30T15:51:32.691" v="728"/>
          <ac:graphicFrameMkLst>
            <pc:docMk/>
            <pc:sldMk cId="3181759376" sldId="692"/>
            <ac:graphicFrameMk id="5" creationId="{0A03C093-EBEC-46C9-A484-9CA4EC4B3C49}"/>
          </ac:graphicFrameMkLst>
        </pc:graphicFrameChg>
        <pc:graphicFrameChg chg="del">
          <ac:chgData name="Mashile, Sifiso" userId="406ab0cf-1588-49c7-8f2d-e4ba4d9cd9d3" providerId="ADAL" clId="{9FF83517-4CD7-4959-A05E-B582435C4051}" dt="2023-08-30T02:51:50.777" v="55" actId="21"/>
          <ac:graphicFrameMkLst>
            <pc:docMk/>
            <pc:sldMk cId="3181759376" sldId="692"/>
            <ac:graphicFrameMk id="5" creationId="{DDA65022-2305-4CAE-A951-8E373A5F5FC7}"/>
          </ac:graphicFrameMkLst>
        </pc:graphicFrameChg>
        <pc:graphicFrameChg chg="add del mod">
          <ac:chgData name="Mashile, Sifiso" userId="406ab0cf-1588-49c7-8f2d-e4ba4d9cd9d3" providerId="ADAL" clId="{9FF83517-4CD7-4959-A05E-B582435C4051}" dt="2023-08-30T15:51:38.256" v="732"/>
          <ac:graphicFrameMkLst>
            <pc:docMk/>
            <pc:sldMk cId="3181759376" sldId="692"/>
            <ac:graphicFrameMk id="6" creationId="{00D646BE-F610-B808-6B29-378AC0ACC1B9}"/>
          </ac:graphicFrameMkLst>
        </pc:graphicFrameChg>
        <pc:graphicFrameChg chg="add mod modGraphic">
          <ac:chgData name="Mashile, Sifiso" userId="406ab0cf-1588-49c7-8f2d-e4ba4d9cd9d3" providerId="ADAL" clId="{9FF83517-4CD7-4959-A05E-B582435C4051}" dt="2023-08-30T16:01:27.797" v="781" actId="20577"/>
          <ac:graphicFrameMkLst>
            <pc:docMk/>
            <pc:sldMk cId="3181759376" sldId="692"/>
            <ac:graphicFrameMk id="7" creationId="{33D94D99-40C1-191C-3F83-68AAAC361E52}"/>
          </ac:graphicFrameMkLst>
        </pc:graphicFrameChg>
      </pc:sldChg>
      <pc:sldChg chg="addSp delSp modSp mod modNotesTx">
        <pc:chgData name="Mashile, Sifiso" userId="406ab0cf-1588-49c7-8f2d-e4ba4d9cd9d3" providerId="ADAL" clId="{9FF83517-4CD7-4959-A05E-B582435C4051}" dt="2023-08-30T19:36:23.096" v="1092" actId="14100"/>
        <pc:sldMkLst>
          <pc:docMk/>
          <pc:sldMk cId="2310278067" sldId="694"/>
        </pc:sldMkLst>
        <pc:grpChg chg="mod ord">
          <ac:chgData name="Mashile, Sifiso" userId="406ab0cf-1588-49c7-8f2d-e4ba4d9cd9d3" providerId="ADAL" clId="{9FF83517-4CD7-4959-A05E-B582435C4051}" dt="2023-08-30T19:32:20.303" v="852" actId="1076"/>
          <ac:grpSpMkLst>
            <pc:docMk/>
            <pc:sldMk cId="2310278067" sldId="694"/>
            <ac:grpSpMk id="17" creationId="{46C80B4F-9FBA-FF48-A753-9B2DB60BE264}"/>
          </ac:grpSpMkLst>
        </pc:grpChg>
        <pc:grpChg chg="mod ord">
          <ac:chgData name="Mashile, Sifiso" userId="406ab0cf-1588-49c7-8f2d-e4ba4d9cd9d3" providerId="ADAL" clId="{9FF83517-4CD7-4959-A05E-B582435C4051}" dt="2023-08-30T19:32:28.774" v="854" actId="1076"/>
          <ac:grpSpMkLst>
            <pc:docMk/>
            <pc:sldMk cId="2310278067" sldId="694"/>
            <ac:grpSpMk id="18" creationId="{B9DC6302-2D53-AB3B-2B2F-A18094D701A6}"/>
          </ac:grpSpMkLst>
        </pc:grpChg>
        <pc:grpChg chg="ord">
          <ac:chgData name="Mashile, Sifiso" userId="406ab0cf-1588-49c7-8f2d-e4ba4d9cd9d3" providerId="ADAL" clId="{9FF83517-4CD7-4959-A05E-B582435C4051}" dt="2023-08-30T19:31:33.875" v="846" actId="166"/>
          <ac:grpSpMkLst>
            <pc:docMk/>
            <pc:sldMk cId="2310278067" sldId="694"/>
            <ac:grpSpMk id="24" creationId="{2E566C42-E30D-B0EA-CDA8-E8D2ED54E279}"/>
          </ac:grpSpMkLst>
        </pc:grpChg>
        <pc:graphicFrameChg chg="add mod">
          <ac:chgData name="Mashile, Sifiso" userId="406ab0cf-1588-49c7-8f2d-e4ba4d9cd9d3" providerId="ADAL" clId="{9FF83517-4CD7-4959-A05E-B582435C4051}" dt="2023-08-30T19:36:23.096" v="1092" actId="14100"/>
          <ac:graphicFrameMkLst>
            <pc:docMk/>
            <pc:sldMk cId="2310278067" sldId="694"/>
            <ac:graphicFrameMk id="3" creationId="{27B303E1-9630-43DC-BDA5-0F09E1F84C64}"/>
          </ac:graphicFrameMkLst>
        </pc:graphicFrameChg>
        <pc:graphicFrameChg chg="add mod modGraphic">
          <ac:chgData name="Mashile, Sifiso" userId="406ab0cf-1588-49c7-8f2d-e4ba4d9cd9d3" providerId="ADAL" clId="{9FF83517-4CD7-4959-A05E-B582435C4051}" dt="2023-08-30T19:35:52.656" v="1090" actId="20577"/>
          <ac:graphicFrameMkLst>
            <pc:docMk/>
            <pc:sldMk cId="2310278067" sldId="694"/>
            <ac:graphicFrameMk id="4" creationId="{C7E5E5DB-FF94-5647-8EB8-15B3226D6A0E}"/>
          </ac:graphicFrameMkLst>
        </pc:graphicFrameChg>
        <pc:graphicFrameChg chg="del">
          <ac:chgData name="Mashile, Sifiso" userId="406ab0cf-1588-49c7-8f2d-e4ba4d9cd9d3" providerId="ADAL" clId="{9FF83517-4CD7-4959-A05E-B582435C4051}" dt="2023-08-30T19:30:51.561" v="840" actId="21"/>
          <ac:graphicFrameMkLst>
            <pc:docMk/>
            <pc:sldMk cId="2310278067" sldId="694"/>
            <ac:graphicFrameMk id="30" creationId="{27B303E1-9630-43DC-BDA5-0F09E1F84C64}"/>
          </ac:graphicFrameMkLst>
        </pc:graphicFrameChg>
        <pc:graphicFrameChg chg="modGraphic">
          <ac:chgData name="Mashile, Sifiso" userId="406ab0cf-1588-49c7-8f2d-e4ba4d9cd9d3" providerId="ADAL" clId="{9FF83517-4CD7-4959-A05E-B582435C4051}" dt="2023-08-30T19:31:57.191" v="850" actId="113"/>
          <ac:graphicFrameMkLst>
            <pc:docMk/>
            <pc:sldMk cId="2310278067" sldId="694"/>
            <ac:graphicFrameMk id="31" creationId="{A7E62FAD-0D5C-D712-DAF0-B906FF360AB3}"/>
          </ac:graphicFrameMkLst>
        </pc:graphicFrameChg>
      </pc:sldChg>
      <pc:sldChg chg="addSp delSp modSp mod">
        <pc:chgData name="Mashile, Sifiso" userId="406ab0cf-1588-49c7-8f2d-e4ba4d9cd9d3" providerId="ADAL" clId="{9FF83517-4CD7-4959-A05E-B582435C4051}" dt="2023-08-30T19:36:59.641" v="1093" actId="208"/>
        <pc:sldMkLst>
          <pc:docMk/>
          <pc:sldMk cId="4173773019" sldId="695"/>
        </pc:sldMkLst>
        <pc:graphicFrameChg chg="add mod">
          <ac:chgData name="Mashile, Sifiso" userId="406ab0cf-1588-49c7-8f2d-e4ba4d9cd9d3" providerId="ADAL" clId="{9FF83517-4CD7-4959-A05E-B582435C4051}" dt="2023-08-30T19:36:59.641" v="1093" actId="208"/>
          <ac:graphicFrameMkLst>
            <pc:docMk/>
            <pc:sldMk cId="4173773019" sldId="695"/>
            <ac:graphicFrameMk id="3" creationId="{0FC94BAE-959A-47C4-92B7-597A80849E2F}"/>
          </ac:graphicFrameMkLst>
        </pc:graphicFrameChg>
        <pc:graphicFrameChg chg="del">
          <ac:chgData name="Mashile, Sifiso" userId="406ab0cf-1588-49c7-8f2d-e4ba4d9cd9d3" providerId="ADAL" clId="{9FF83517-4CD7-4959-A05E-B582435C4051}" dt="2023-08-30T10:47:14.964" v="82" actId="21"/>
          <ac:graphicFrameMkLst>
            <pc:docMk/>
            <pc:sldMk cId="4173773019" sldId="695"/>
            <ac:graphicFrameMk id="5" creationId="{0FC94BAE-959A-47C4-92B7-597A80849E2F}"/>
          </ac:graphicFrameMkLst>
        </pc:graphicFrameChg>
      </pc:sldChg>
      <pc:sldChg chg="del">
        <pc:chgData name="Mashile, Sifiso" userId="406ab0cf-1588-49c7-8f2d-e4ba4d9cd9d3" providerId="ADAL" clId="{9FF83517-4CD7-4959-A05E-B582435C4051}" dt="2023-08-30T02:39:00.068" v="0" actId="47"/>
        <pc:sldMkLst>
          <pc:docMk/>
          <pc:sldMk cId="2537776611" sldId="696"/>
        </pc:sldMkLst>
      </pc:sldChg>
      <pc:sldChg chg="addSp delSp modSp mod modNotesTx">
        <pc:chgData name="Mashile, Sifiso" userId="406ab0cf-1588-49c7-8f2d-e4ba4d9cd9d3" providerId="ADAL" clId="{9FF83517-4CD7-4959-A05E-B582435C4051}" dt="2023-08-30T20:00:45.589" v="1126" actId="113"/>
        <pc:sldMkLst>
          <pc:docMk/>
          <pc:sldMk cId="3579093170" sldId="698"/>
        </pc:sldMkLst>
        <pc:graphicFrameChg chg="add mod">
          <ac:chgData name="Mashile, Sifiso" userId="406ab0cf-1588-49c7-8f2d-e4ba4d9cd9d3" providerId="ADAL" clId="{9FF83517-4CD7-4959-A05E-B582435C4051}" dt="2023-08-30T20:00:45.589" v="1126" actId="113"/>
          <ac:graphicFrameMkLst>
            <pc:docMk/>
            <pc:sldMk cId="3579093170" sldId="698"/>
            <ac:graphicFrameMk id="3" creationId="{985252B3-C993-43F4-A16A-EA050552DE4B}"/>
          </ac:graphicFrameMkLst>
        </pc:graphicFrameChg>
        <pc:graphicFrameChg chg="del">
          <ac:chgData name="Mashile, Sifiso" userId="406ab0cf-1588-49c7-8f2d-e4ba4d9cd9d3" providerId="ADAL" clId="{9FF83517-4CD7-4959-A05E-B582435C4051}" dt="2023-08-30T19:08:30.278" v="791" actId="21"/>
          <ac:graphicFrameMkLst>
            <pc:docMk/>
            <pc:sldMk cId="3579093170" sldId="698"/>
            <ac:graphicFrameMk id="5" creationId="{985252B3-C993-43F4-A16A-EA050552DE4B}"/>
          </ac:graphicFrameMkLst>
        </pc:graphicFrameChg>
      </pc:sldChg>
      <pc:sldChg chg="addSp delSp modSp mod modNotesTx">
        <pc:chgData name="Mashile, Sifiso" userId="406ab0cf-1588-49c7-8f2d-e4ba4d9cd9d3" providerId="ADAL" clId="{9FF83517-4CD7-4959-A05E-B582435C4051}" dt="2023-08-30T20:00:39.374" v="1124" actId="208"/>
        <pc:sldMkLst>
          <pc:docMk/>
          <pc:sldMk cId="3723807417" sldId="699"/>
        </pc:sldMkLst>
        <pc:graphicFrameChg chg="add mod">
          <ac:chgData name="Mashile, Sifiso" userId="406ab0cf-1588-49c7-8f2d-e4ba4d9cd9d3" providerId="ADAL" clId="{9FF83517-4CD7-4959-A05E-B582435C4051}" dt="2023-08-30T20:00:39.374" v="1124" actId="208"/>
          <ac:graphicFrameMkLst>
            <pc:docMk/>
            <pc:sldMk cId="3723807417" sldId="699"/>
            <ac:graphicFrameMk id="3" creationId="{B2BD93B5-8152-62F3-E08A-B853894C03F6}"/>
          </ac:graphicFrameMkLst>
        </pc:graphicFrameChg>
        <pc:graphicFrameChg chg="del mod">
          <ac:chgData name="Mashile, Sifiso" userId="406ab0cf-1588-49c7-8f2d-e4ba4d9cd9d3" providerId="ADAL" clId="{9FF83517-4CD7-4959-A05E-B582435C4051}" dt="2023-08-30T19:38:24.096" v="1095" actId="21"/>
          <ac:graphicFrameMkLst>
            <pc:docMk/>
            <pc:sldMk cId="3723807417" sldId="699"/>
            <ac:graphicFrameMk id="5" creationId="{B2BD93B5-8152-62F3-E08A-B853894C03F6}"/>
          </ac:graphicFrameMkLst>
        </pc:graphicFrameChg>
      </pc:sldChg>
      <pc:sldChg chg="del">
        <pc:chgData name="Mashile, Sifiso" userId="406ab0cf-1588-49c7-8f2d-e4ba4d9cd9d3" providerId="ADAL" clId="{9FF83517-4CD7-4959-A05E-B582435C4051}" dt="2023-08-30T02:39:21.744" v="1"/>
        <pc:sldMkLst>
          <pc:docMk/>
          <pc:sldMk cId="614977336" sldId="700"/>
        </pc:sldMkLst>
      </pc:sldChg>
      <pc:sldChg chg="modSp add mod">
        <pc:chgData name="Mashile, Sifiso" userId="406ab0cf-1588-49c7-8f2d-e4ba4d9cd9d3" providerId="ADAL" clId="{9FF83517-4CD7-4959-A05E-B582435C4051}" dt="2023-08-30T02:39:34.120" v="24" actId="20577"/>
        <pc:sldMkLst>
          <pc:docMk/>
          <pc:sldMk cId="2758421458" sldId="700"/>
        </pc:sldMkLst>
        <pc:spChg chg="mod">
          <ac:chgData name="Mashile, Sifiso" userId="406ab0cf-1588-49c7-8f2d-e4ba4d9cd9d3" providerId="ADAL" clId="{9FF83517-4CD7-4959-A05E-B582435C4051}" dt="2023-08-30T02:39:34.120" v="24" actId="20577"/>
          <ac:spMkLst>
            <pc:docMk/>
            <pc:sldMk cId="2758421458" sldId="700"/>
            <ac:spMk id="2" creationId="{00000000-0000-0000-0000-000000000000}"/>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embeddings/oleObject1.bin"/></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embeddings/oleObject7.bin"/></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embeddings/oleObject8.bin"/></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package" Target="../embeddings/Microsoft_Excel_Worksheet2.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https://angloamerican-my.sharepoint.com/personal/sifiso_mashile_angloamerican_com/Documents/Documents/SANIRE/Treasury/Annual%20Budget/SANIRE%20FY%202023_2024%20Budget%20.xlsx"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embeddings/oleObject2.bin"/></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embeddings/oleObject3.bin"/></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embeddings/oleObject4.bin"/></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5" Type="http://schemas.openxmlformats.org/officeDocument/2006/relationships/chartUserShapes" Target="../drawings/drawing1.xml"/><Relationship Id="rId4" Type="http://schemas.openxmlformats.org/officeDocument/2006/relationships/oleObject" Target="../embeddings/oleObject5.bin"/></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1.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embeddings/oleObject6.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Arial" panose="020B0604020202020204" pitchFamily="34" charset="0"/>
              <a:ea typeface="+mn-ea"/>
              <a:cs typeface="Arial" panose="020B0604020202020204" pitchFamily="34" charset="0"/>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'[SANIRE FY 2023_2024 Budget .xlsx]Income vs Expenses vs Discrepen'!$D$2</c:f>
              <c:strCache>
                <c:ptCount val="1"/>
                <c:pt idx="0">
                  <c:v>Actual Income</c:v>
                </c:pt>
              </c:strCache>
            </c:strRef>
          </c:tx>
          <c:spPr>
            <a:solidFill>
              <a:schemeClr val="accent1"/>
            </a:solidFill>
            <a:ln>
              <a:noFill/>
            </a:ln>
            <a:effectLst/>
            <a:scene3d>
              <a:camera prst="orthographicFront"/>
              <a:lightRig rig="threePt" dir="t"/>
            </a:scene3d>
            <a:sp3d>
              <a:bevelT/>
            </a:sp3d>
          </c:spPr>
          <c:invertIfNegative val="0"/>
          <c:dLbls>
            <c:dLbl>
              <c:idx val="2"/>
              <c:layout>
                <c:manualLayout>
                  <c:x val="4.4444444444444446E-2"/>
                  <c:y val="-2.77777777777777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2E8-421B-8920-77A09C16718C}"/>
                </c:ext>
              </c:extLst>
            </c:dLbl>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'[SANIRE FY 2023_2024 Budget .xlsx]Income vs Expenses vs Discrepen'!$B$3:$B$6</c:f>
              <c:strCache>
                <c:ptCount val="4"/>
                <c:pt idx="0">
                  <c:v>2019/2020</c:v>
                </c:pt>
                <c:pt idx="1">
                  <c:v>2020/2021</c:v>
                </c:pt>
                <c:pt idx="2">
                  <c:v>2021/2022</c:v>
                </c:pt>
                <c:pt idx="3">
                  <c:v>2022/2023</c:v>
                </c:pt>
              </c:strCache>
            </c:strRef>
          </c:cat>
          <c:val>
            <c:numRef>
              <c:f>'[SANIRE FY 2023_2024 Budget .xlsx]Income vs Expenses vs Discrepen'!$D$3:$D$6</c:f>
              <c:numCache>
                <c:formatCode>_-"R"* #\ ##0_-;\-"R"* #\ ##0_-;_-"R"* "-"??_-;_-@_-</c:formatCode>
                <c:ptCount val="4"/>
                <c:pt idx="0">
                  <c:v>1596266.25</c:v>
                </c:pt>
                <c:pt idx="1">
                  <c:v>824060.44</c:v>
                </c:pt>
                <c:pt idx="2">
                  <c:v>1089291.76</c:v>
                </c:pt>
                <c:pt idx="3">
                  <c:v>3078399</c:v>
                </c:pt>
              </c:numCache>
            </c:numRef>
          </c:val>
          <c:extLst>
            <c:ext xmlns:c16="http://schemas.microsoft.com/office/drawing/2014/chart" uri="{C3380CC4-5D6E-409C-BE32-E72D297353CC}">
              <c16:uniqueId val="{00000001-DBFB-46A3-8BA4-D88EF6C64ED8}"/>
            </c:ext>
          </c:extLst>
        </c:ser>
        <c:dLbls>
          <c:showLegendKey val="0"/>
          <c:showVal val="1"/>
          <c:showCatName val="0"/>
          <c:showSerName val="0"/>
          <c:showPercent val="0"/>
          <c:showBubbleSize val="0"/>
        </c:dLbls>
        <c:gapWidth val="150"/>
        <c:shape val="box"/>
        <c:axId val="1502741184"/>
        <c:axId val="1656023056"/>
        <c:axId val="0"/>
      </c:bar3DChart>
      <c:catAx>
        <c:axId val="150274118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1656023056"/>
        <c:crosses val="autoZero"/>
        <c:auto val="1"/>
        <c:lblAlgn val="ctr"/>
        <c:lblOffset val="100"/>
        <c:noMultiLvlLbl val="0"/>
      </c:catAx>
      <c:valAx>
        <c:axId val="1656023056"/>
        <c:scaling>
          <c:orientation val="minMax"/>
        </c:scaling>
        <c:delete val="0"/>
        <c:axPos val="l"/>
        <c:majorGridlines>
          <c:spPr>
            <a:ln w="9525" cap="flat" cmpd="sng" algn="ctr">
              <a:solidFill>
                <a:schemeClr val="tx1">
                  <a:lumMod val="15000"/>
                  <a:lumOff val="85000"/>
                </a:schemeClr>
              </a:solidFill>
              <a:round/>
            </a:ln>
            <a:effectLst/>
          </c:spPr>
        </c:majorGridlines>
        <c:numFmt formatCode="_-&quot;R&quot;* #\ ##0_-;\-&quot;R&quot;* #\ ##0_-;_-&quot;R&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15027411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solidFill>
      <a:round/>
    </a:ln>
    <a:effectLst/>
    <a:scene3d>
      <a:camera prst="orthographicFront"/>
      <a:lightRig rig="threePt" dir="t"/>
    </a:scene3d>
    <a:sp3d/>
  </c:spPr>
  <c:txPr>
    <a:bodyPr/>
    <a:lstStyle/>
    <a:p>
      <a:pPr>
        <a:defRPr>
          <a:solidFill>
            <a:sysClr val="windowText" lastClr="000000"/>
          </a:solidFill>
          <a:latin typeface="Arial" panose="020B0604020202020204" pitchFamily="34" charset="0"/>
          <a:cs typeface="Arial" panose="020B0604020202020204" pitchFamily="34" charset="0"/>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ysClr val="windowText" lastClr="000000"/>
                </a:solidFill>
                <a:latin typeface="+mn-lt"/>
                <a:ea typeface="+mn-ea"/>
                <a:cs typeface="+mn-cs"/>
              </a:defRPr>
            </a:pPr>
            <a:r>
              <a:rPr lang="en-US"/>
              <a:t>SANIRE BRANCHES FINANCIAL FY2022/2023</a:t>
            </a:r>
          </a:p>
        </c:rich>
      </c:tx>
      <c:overlay val="0"/>
      <c:spPr>
        <a:noFill/>
        <a:ln>
          <a:noFill/>
        </a:ln>
        <a:effectLst/>
      </c:spPr>
      <c:txPr>
        <a:bodyPr rot="0" spcFirstLastPara="1" vertOverflow="ellipsis" vert="horz" wrap="square" anchor="ctr" anchorCtr="1"/>
        <a:lstStyle/>
        <a:p>
          <a:pPr>
            <a:defRPr sz="1400" b="1" i="0" u="none" strike="noStrike" kern="1200" spc="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'[SANIRE FY 2023_2024 Budget .xlsx]Income vs Expense_2022_2023_BD'!$AB$17</c:f>
              <c:strCache>
                <c:ptCount val="1"/>
                <c:pt idx="0">
                  <c:v>Income</c:v>
                </c:pt>
              </c:strCache>
            </c:strRef>
          </c:tx>
          <c:spPr>
            <a:solidFill>
              <a:schemeClr val="accent1"/>
            </a:solidFill>
            <a:ln>
              <a:noFill/>
            </a:ln>
            <a:effectLst/>
          </c:spPr>
          <c:invertIfNegative val="0"/>
          <c:dLbls>
            <c:dLbl>
              <c:idx val="0"/>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0F8-42AA-8FD1-9DC22C659FDC}"/>
                </c:ext>
              </c:extLst>
            </c:dLbl>
            <c:dLbl>
              <c:idx val="1"/>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0F8-42AA-8FD1-9DC22C659FDC}"/>
                </c:ext>
              </c:extLst>
            </c:dLbl>
            <c:dLbl>
              <c:idx val="2"/>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0F8-42AA-8FD1-9DC22C659FDC}"/>
                </c:ext>
              </c:extLst>
            </c:dLbl>
            <c:dLbl>
              <c:idx val="4"/>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0F8-42AA-8FD1-9DC22C659FDC}"/>
                </c:ext>
              </c:extLst>
            </c:dLbl>
            <c:dLbl>
              <c:idx val="5"/>
              <c:layout>
                <c:manualLayout>
                  <c:x val="-1.0187838268067682E-2"/>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0F8-42AA-8FD1-9DC22C659FDC}"/>
                </c:ext>
              </c:extLst>
            </c:dLbl>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dLblPos val="outEnd"/>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'[SANIRE FY 2023_2024 Budget .xlsx]Income vs Expense_2022_2023_BD'!$AA$18:$AA$23</c:f>
              <c:strCache>
                <c:ptCount val="6"/>
                <c:pt idx="0">
                  <c:v>Eastern Bushveld Branch</c:v>
                </c:pt>
                <c:pt idx="1">
                  <c:v>Coal Fields</c:v>
                </c:pt>
                <c:pt idx="2">
                  <c:v>Gauteng Branch</c:v>
                </c:pt>
                <c:pt idx="3">
                  <c:v>Western Bushveld Branch</c:v>
                </c:pt>
                <c:pt idx="4">
                  <c:v>Freeval District</c:v>
                </c:pt>
                <c:pt idx="5">
                  <c:v>Nothern Cape</c:v>
                </c:pt>
              </c:strCache>
            </c:strRef>
          </c:cat>
          <c:val>
            <c:numRef>
              <c:f>'[SANIRE FY 2023_2024 Budget .xlsx]Income vs Expense_2022_2023_BD'!$AB$18:$AB$23</c:f>
              <c:numCache>
                <c:formatCode>_-"R"* #\ ##0_-;\-"R"* #\ ##0_-;_-"R"* "-"??_-;_-@_-</c:formatCode>
                <c:ptCount val="6"/>
                <c:pt idx="0">
                  <c:v>305000</c:v>
                </c:pt>
                <c:pt idx="1">
                  <c:v>14000</c:v>
                </c:pt>
                <c:pt idx="2">
                  <c:v>33000</c:v>
                </c:pt>
                <c:pt idx="3">
                  <c:v>108500</c:v>
                </c:pt>
                <c:pt idx="4">
                  <c:v>61000</c:v>
                </c:pt>
                <c:pt idx="5">
                  <c:v>19500</c:v>
                </c:pt>
              </c:numCache>
            </c:numRef>
          </c:val>
          <c:extLst>
            <c:ext xmlns:c16="http://schemas.microsoft.com/office/drawing/2014/chart" uri="{C3380CC4-5D6E-409C-BE32-E72D297353CC}">
              <c16:uniqueId val="{00000005-30F8-42AA-8FD1-9DC22C659FDC}"/>
            </c:ext>
          </c:extLst>
        </c:ser>
        <c:ser>
          <c:idx val="1"/>
          <c:order val="1"/>
          <c:tx>
            <c:strRef>
              <c:f>'[SANIRE FY 2023_2024 Budget .xlsx]Income vs Expense_2022_2023_BD'!$AC$17</c:f>
              <c:strCache>
                <c:ptCount val="1"/>
                <c:pt idx="0">
                  <c:v>Expense</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'[SANIRE FY 2023_2024 Budget .xlsx]Income vs Expense_2022_2023_BD'!$AA$18:$AA$23</c:f>
              <c:strCache>
                <c:ptCount val="6"/>
                <c:pt idx="0">
                  <c:v>Eastern Bushveld Branch</c:v>
                </c:pt>
                <c:pt idx="1">
                  <c:v>Coal Fields</c:v>
                </c:pt>
                <c:pt idx="2">
                  <c:v>Gauteng Branch</c:v>
                </c:pt>
                <c:pt idx="3">
                  <c:v>Western Bushveld Branch</c:v>
                </c:pt>
                <c:pt idx="4">
                  <c:v>Freeval District</c:v>
                </c:pt>
                <c:pt idx="5">
                  <c:v>Nothern Cape</c:v>
                </c:pt>
              </c:strCache>
            </c:strRef>
          </c:cat>
          <c:val>
            <c:numRef>
              <c:f>'[SANIRE FY 2023_2024 Budget .xlsx]Income vs Expense_2022_2023_BD'!$AC$18:$AC$23</c:f>
              <c:numCache>
                <c:formatCode>_-"R"* #\ ##0_-;\-"R"* #\ ##0_-;_-"R"* "-"??_-;_-@_-</c:formatCode>
                <c:ptCount val="6"/>
                <c:pt idx="0">
                  <c:v>203225</c:v>
                </c:pt>
                <c:pt idx="1">
                  <c:v>49069</c:v>
                </c:pt>
                <c:pt idx="2">
                  <c:v>22163</c:v>
                </c:pt>
                <c:pt idx="3">
                  <c:v>114920</c:v>
                </c:pt>
                <c:pt idx="4">
                  <c:v>69535</c:v>
                </c:pt>
                <c:pt idx="5">
                  <c:v>16000</c:v>
                </c:pt>
              </c:numCache>
            </c:numRef>
          </c:val>
          <c:extLst>
            <c:ext xmlns:c16="http://schemas.microsoft.com/office/drawing/2014/chart" uri="{C3380CC4-5D6E-409C-BE32-E72D297353CC}">
              <c16:uniqueId val="{00000006-30F8-42AA-8FD1-9DC22C659FDC}"/>
            </c:ext>
          </c:extLst>
        </c:ser>
        <c:ser>
          <c:idx val="2"/>
          <c:order val="2"/>
          <c:tx>
            <c:strRef>
              <c:f>'[SANIRE FY 2023_2024 Budget .xlsx]Income vs Expense_2022_2023_BD'!$AD$17</c:f>
              <c:strCache>
                <c:ptCount val="1"/>
                <c:pt idx="0">
                  <c:v>Shortfall/ Surplus</c:v>
                </c:pt>
              </c:strCache>
            </c:strRef>
          </c:tx>
          <c:spPr>
            <a:solidFill>
              <a:schemeClr val="accent3"/>
            </a:solidFill>
            <a:ln>
              <a:noFill/>
            </a:ln>
            <a:effectLst/>
          </c:spPr>
          <c:invertIfNegative val="0"/>
          <c:dLbls>
            <c:dLbl>
              <c:idx val="1"/>
              <c:layout>
                <c:manualLayout>
                  <c:x val="0"/>
                  <c:y val="-4.2704626334519574E-2"/>
                </c:manualLayout>
              </c:layout>
              <c:tx>
                <c:rich>
                  <a:bodyPr/>
                  <a:lstStyle/>
                  <a:p>
                    <a:fld id="{1AC4FEE2-E560-40D9-8187-AD33399585C2}" type="VALUE">
                      <a:rPr lang="en-US">
                        <a:solidFill>
                          <a:srgbClr val="FF0000"/>
                        </a:solidFill>
                      </a:rPr>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30F8-42AA-8FD1-9DC22C659FDC}"/>
                </c:ext>
              </c:extLst>
            </c:dLbl>
            <c:dLbl>
              <c:idx val="3"/>
              <c:layout>
                <c:manualLayout>
                  <c:x val="0"/>
                  <c:y val="-8.0664107378036642E-2"/>
                </c:manualLayout>
              </c:layout>
              <c:tx>
                <c:rich>
                  <a:bodyPr/>
                  <a:lstStyle/>
                  <a:p>
                    <a:fld id="{454FD715-73B1-435C-A3C0-3F48000F1A77}" type="VALUE">
                      <a:rPr lang="en-US" b="1">
                        <a:solidFill>
                          <a:srgbClr val="FF0000"/>
                        </a:solidFill>
                      </a:rPr>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8-30F8-42AA-8FD1-9DC22C659FDC}"/>
                </c:ext>
              </c:extLst>
            </c:dLbl>
            <c:dLbl>
              <c:idx val="4"/>
              <c:layout>
                <c:manualLayout>
                  <c:x val="1.2734797835084368E-3"/>
                  <c:y val="-6.4056565883001113E-2"/>
                </c:manualLayout>
              </c:layout>
              <c:tx>
                <c:rich>
                  <a:bodyPr/>
                  <a:lstStyle/>
                  <a:p>
                    <a:fld id="{781519BA-536B-4646-A528-E7E1A9A7961D}" type="VALUE">
                      <a:rPr lang="en-US" b="1">
                        <a:solidFill>
                          <a:srgbClr val="FF0000"/>
                        </a:solidFill>
                      </a:rPr>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30F8-42AA-8FD1-9DC22C659FDC}"/>
                </c:ext>
              </c:extLst>
            </c:dLbl>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'[SANIRE FY 2023_2024 Budget .xlsx]Income vs Expense_2022_2023_BD'!$AA$18:$AA$23</c:f>
              <c:strCache>
                <c:ptCount val="6"/>
                <c:pt idx="0">
                  <c:v>Eastern Bushveld Branch</c:v>
                </c:pt>
                <c:pt idx="1">
                  <c:v>Coal Fields</c:v>
                </c:pt>
                <c:pt idx="2">
                  <c:v>Gauteng Branch</c:v>
                </c:pt>
                <c:pt idx="3">
                  <c:v>Western Bushveld Branch</c:v>
                </c:pt>
                <c:pt idx="4">
                  <c:v>Freeval District</c:v>
                </c:pt>
                <c:pt idx="5">
                  <c:v>Nothern Cape</c:v>
                </c:pt>
              </c:strCache>
            </c:strRef>
          </c:cat>
          <c:val>
            <c:numRef>
              <c:f>'[SANIRE FY 2023_2024 Budget .xlsx]Income vs Expense_2022_2023_BD'!$AD$18:$AD$23</c:f>
              <c:numCache>
                <c:formatCode>_-"R"* #\ ##0_-;\-"R"* #\ ##0_-;_-"R"* "-"??_-;_-@_-</c:formatCode>
                <c:ptCount val="6"/>
                <c:pt idx="0">
                  <c:v>101775</c:v>
                </c:pt>
                <c:pt idx="1">
                  <c:v>-35069</c:v>
                </c:pt>
                <c:pt idx="2">
                  <c:v>10837</c:v>
                </c:pt>
                <c:pt idx="3">
                  <c:v>-6420</c:v>
                </c:pt>
                <c:pt idx="4">
                  <c:v>-8535</c:v>
                </c:pt>
                <c:pt idx="5">
                  <c:v>3500</c:v>
                </c:pt>
              </c:numCache>
            </c:numRef>
          </c:val>
          <c:extLst>
            <c:ext xmlns:c16="http://schemas.microsoft.com/office/drawing/2014/chart" uri="{C3380CC4-5D6E-409C-BE32-E72D297353CC}">
              <c16:uniqueId val="{0000000A-30F8-42AA-8FD1-9DC22C659FDC}"/>
            </c:ext>
          </c:extLst>
        </c:ser>
        <c:dLbls>
          <c:dLblPos val="outEnd"/>
          <c:showLegendKey val="0"/>
          <c:showVal val="1"/>
          <c:showCatName val="0"/>
          <c:showSerName val="0"/>
          <c:showPercent val="0"/>
          <c:showBubbleSize val="0"/>
        </c:dLbls>
        <c:gapWidth val="219"/>
        <c:overlap val="-27"/>
        <c:axId val="1634840336"/>
        <c:axId val="1634834576"/>
      </c:barChart>
      <c:catAx>
        <c:axId val="16348403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crossAx val="1634834576"/>
        <c:crosses val="autoZero"/>
        <c:auto val="1"/>
        <c:lblAlgn val="ctr"/>
        <c:lblOffset val="100"/>
        <c:noMultiLvlLbl val="0"/>
      </c:catAx>
      <c:valAx>
        <c:axId val="1634834576"/>
        <c:scaling>
          <c:orientation val="minMax"/>
        </c:scaling>
        <c:delete val="0"/>
        <c:axPos val="l"/>
        <c:majorGridlines>
          <c:spPr>
            <a:ln w="9525" cap="flat" cmpd="sng" algn="ctr">
              <a:solidFill>
                <a:schemeClr val="tx1">
                  <a:lumMod val="15000"/>
                  <a:lumOff val="85000"/>
                </a:schemeClr>
              </a:solidFill>
              <a:round/>
            </a:ln>
            <a:effectLst/>
          </c:spPr>
        </c:majorGridlines>
        <c:numFmt formatCode="_-&quot;R&quot;* #\ ##0_-;\-&quot;R&quot;* #\ ##0_-;_-&quot;R&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crossAx val="16348403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rgbClr val="080808"/>
      </a:solidFill>
    </a:ln>
    <a:effectLst/>
  </c:spPr>
  <c:txPr>
    <a:bodyPr/>
    <a:lstStyle/>
    <a:p>
      <a:pPr>
        <a:defRPr b="1">
          <a:solidFill>
            <a:sysClr val="windowText" lastClr="000000"/>
          </a:solidFill>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ysClr val="windowText" lastClr="000000"/>
                </a:solidFill>
                <a:latin typeface="+mn-lt"/>
                <a:ea typeface="+mn-ea"/>
                <a:cs typeface="+mn-cs"/>
              </a:defRPr>
            </a:pPr>
            <a:r>
              <a:rPr lang="en-US"/>
              <a:t>SANIRE BRANCHES FINANCIALS FY2022/2023: BALANCES</a:t>
            </a:r>
          </a:p>
        </c:rich>
      </c:tx>
      <c:overlay val="0"/>
      <c:spPr>
        <a:noFill/>
        <a:ln>
          <a:noFill/>
        </a:ln>
        <a:effectLst/>
      </c:spPr>
      <c:txPr>
        <a:bodyPr rot="0" spcFirstLastPara="1" vertOverflow="ellipsis" vert="horz" wrap="square" anchor="ctr" anchorCtr="1"/>
        <a:lstStyle/>
        <a:p>
          <a:pPr>
            <a:defRPr sz="1400" b="1" i="0" u="none" strike="noStrike" kern="1200" spc="0" baseline="0">
              <a:solidFill>
                <a:sysClr val="windowText" lastClr="000000"/>
              </a:solidFill>
              <a:latin typeface="+mn-lt"/>
              <a:ea typeface="+mn-ea"/>
              <a:cs typeface="+mn-cs"/>
            </a:defRPr>
          </a:pPr>
          <a:endParaRPr lang="en-US"/>
        </a:p>
      </c:txPr>
    </c:title>
    <c:autoTitleDeleted val="0"/>
    <c:plotArea>
      <c:layout>
        <c:manualLayout>
          <c:layoutTarget val="inner"/>
          <c:xMode val="edge"/>
          <c:yMode val="edge"/>
          <c:x val="6.5201262449643652E-2"/>
          <c:y val="0.1164650059311981"/>
          <c:w val="0.91824350036474667"/>
          <c:h val="0.83163673046207298"/>
        </c:manualLayout>
      </c:layout>
      <c:barChart>
        <c:barDir val="col"/>
        <c:grouping val="clustered"/>
        <c:varyColors val="0"/>
        <c:ser>
          <c:idx val="0"/>
          <c:order val="0"/>
          <c:tx>
            <c:strRef>
              <c:f>'[SANIRE FY 2023_2024 Budget .xlsx]Income vs Expense_2022_2023_BD'!$AG$17</c:f>
              <c:strCache>
                <c:ptCount val="1"/>
                <c:pt idx="0">
                  <c:v>Openning Balance </c:v>
                </c:pt>
              </c:strCache>
            </c:strRef>
          </c:tx>
          <c:spPr>
            <a:solidFill>
              <a:schemeClr val="accent1"/>
            </a:solidFill>
            <a:ln>
              <a:noFill/>
            </a:ln>
            <a:effectLst/>
          </c:spPr>
          <c:invertIfNegative val="0"/>
          <c:dLbls>
            <c:dLbl>
              <c:idx val="0"/>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F63-4776-B242-637BC327C276}"/>
                </c:ext>
              </c:extLst>
            </c:dLbl>
            <c:dLbl>
              <c:idx val="1"/>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F63-4776-B242-637BC327C276}"/>
                </c:ext>
              </c:extLst>
            </c:dLbl>
            <c:dLbl>
              <c:idx val="2"/>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F63-4776-B242-637BC327C276}"/>
                </c:ext>
              </c:extLst>
            </c:dLbl>
            <c:dLbl>
              <c:idx val="4"/>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F63-4776-B242-637BC327C276}"/>
                </c:ext>
              </c:extLst>
            </c:dLbl>
            <c:dLbl>
              <c:idx val="5"/>
              <c:layout>
                <c:manualLayout>
                  <c:x val="-1.0187838268067682E-2"/>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F63-4776-B242-637BC327C276}"/>
                </c:ext>
              </c:extLst>
            </c:dLbl>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dLblPos val="outEnd"/>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'[SANIRE FY 2023_2024 Budget .xlsx]Income vs Expense_2022_2023_BD'!$AA$18:$AA$23</c:f>
              <c:strCache>
                <c:ptCount val="6"/>
                <c:pt idx="0">
                  <c:v>Eastern Bushveld Branch</c:v>
                </c:pt>
                <c:pt idx="1">
                  <c:v>Coal Fields</c:v>
                </c:pt>
                <c:pt idx="2">
                  <c:v>Gauteng Branch</c:v>
                </c:pt>
                <c:pt idx="3">
                  <c:v>Western Bushveld Branch</c:v>
                </c:pt>
                <c:pt idx="4">
                  <c:v>Freeval District</c:v>
                </c:pt>
                <c:pt idx="5">
                  <c:v>Nothern Cape</c:v>
                </c:pt>
              </c:strCache>
            </c:strRef>
          </c:cat>
          <c:val>
            <c:numRef>
              <c:f>'[SANIRE FY 2023_2024 Budget .xlsx]Income vs Expense_2022_2023_BD'!$AG$18:$AG$23</c:f>
              <c:numCache>
                <c:formatCode>_-"R"* #\ ##0_-;\-"R"* #\ ##0_-;_-"R"* "-"??_-;_-@_-</c:formatCode>
                <c:ptCount val="6"/>
                <c:pt idx="0">
                  <c:v>103879</c:v>
                </c:pt>
                <c:pt idx="1">
                  <c:v>31340</c:v>
                </c:pt>
                <c:pt idx="2">
                  <c:v>11740</c:v>
                </c:pt>
                <c:pt idx="3">
                  <c:v>74559</c:v>
                </c:pt>
                <c:pt idx="4">
                  <c:v>84002</c:v>
                </c:pt>
                <c:pt idx="5">
                  <c:v>8000</c:v>
                </c:pt>
              </c:numCache>
            </c:numRef>
          </c:val>
          <c:extLst>
            <c:ext xmlns:c16="http://schemas.microsoft.com/office/drawing/2014/chart" uri="{C3380CC4-5D6E-409C-BE32-E72D297353CC}">
              <c16:uniqueId val="{00000005-BF63-4776-B242-637BC327C276}"/>
            </c:ext>
          </c:extLst>
        </c:ser>
        <c:ser>
          <c:idx val="1"/>
          <c:order val="1"/>
          <c:tx>
            <c:strRef>
              <c:f>'[SANIRE FY 2023_2024 Budget .xlsx]Income vs Expense_2022_2023_BD'!$AH$17</c:f>
              <c:strCache>
                <c:ptCount val="1"/>
                <c:pt idx="0">
                  <c:v>Closing Balance</c:v>
                </c:pt>
              </c:strCache>
            </c:strRef>
          </c:tx>
          <c:spPr>
            <a:solidFill>
              <a:srgbClr val="92D050"/>
            </a:solidFill>
            <a:ln>
              <a:noFill/>
            </a:ln>
            <a:effectLst/>
          </c:spPr>
          <c:invertIfNegative val="0"/>
          <c:dPt>
            <c:idx val="1"/>
            <c:invertIfNegative val="0"/>
            <c:bubble3D val="0"/>
            <c:spPr>
              <a:solidFill>
                <a:srgbClr val="FF0000"/>
              </a:solidFill>
              <a:ln>
                <a:noFill/>
              </a:ln>
              <a:effectLst/>
            </c:spPr>
            <c:extLst>
              <c:ext xmlns:c16="http://schemas.microsoft.com/office/drawing/2014/chart" uri="{C3380CC4-5D6E-409C-BE32-E72D297353CC}">
                <c16:uniqueId val="{00000007-BF63-4776-B242-637BC327C276}"/>
              </c:ext>
            </c:extLst>
          </c:dPt>
          <c:dLbls>
            <c:dLbl>
              <c:idx val="1"/>
              <c:layout>
                <c:manualLayout>
                  <c:x val="-4.8089761451828351E-17"/>
                  <c:y val="-3.626645605741604E-2"/>
                </c:manualLayout>
              </c:layout>
              <c:tx>
                <c:rich>
                  <a:bodyPr/>
                  <a:lstStyle/>
                  <a:p>
                    <a:fld id="{156D664B-4E69-4E7A-86F0-7C31F3C35353}" type="VALUE">
                      <a:rPr lang="en-US">
                        <a:solidFill>
                          <a:srgbClr val="FF0000"/>
                        </a:solidFill>
                      </a:rPr>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BF63-4776-B242-637BC327C276}"/>
                </c:ext>
              </c:extLst>
            </c:dLbl>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'[SANIRE FY 2023_2024 Budget .xlsx]Income vs Expense_2022_2023_BD'!$AA$18:$AA$23</c:f>
              <c:strCache>
                <c:ptCount val="6"/>
                <c:pt idx="0">
                  <c:v>Eastern Bushveld Branch</c:v>
                </c:pt>
                <c:pt idx="1">
                  <c:v>Coal Fields</c:v>
                </c:pt>
                <c:pt idx="2">
                  <c:v>Gauteng Branch</c:v>
                </c:pt>
                <c:pt idx="3">
                  <c:v>Western Bushveld Branch</c:v>
                </c:pt>
                <c:pt idx="4">
                  <c:v>Freeval District</c:v>
                </c:pt>
                <c:pt idx="5">
                  <c:v>Nothern Cape</c:v>
                </c:pt>
              </c:strCache>
            </c:strRef>
          </c:cat>
          <c:val>
            <c:numRef>
              <c:f>'[SANIRE FY 2023_2024 Budget .xlsx]Income vs Expense_2022_2023_BD'!$AH$18:$AH$23</c:f>
              <c:numCache>
                <c:formatCode>_-"R"* #\ ##0_-;\-"R"* #\ ##0_-;_-"R"* "-"??_-;_-@_-</c:formatCode>
                <c:ptCount val="6"/>
                <c:pt idx="0">
                  <c:v>205654</c:v>
                </c:pt>
                <c:pt idx="1">
                  <c:v>-3728</c:v>
                </c:pt>
                <c:pt idx="2">
                  <c:v>22577</c:v>
                </c:pt>
                <c:pt idx="3">
                  <c:v>68139</c:v>
                </c:pt>
                <c:pt idx="4">
                  <c:v>75467</c:v>
                </c:pt>
                <c:pt idx="5">
                  <c:v>11500</c:v>
                </c:pt>
              </c:numCache>
            </c:numRef>
          </c:val>
          <c:extLst>
            <c:ext xmlns:c16="http://schemas.microsoft.com/office/drawing/2014/chart" uri="{C3380CC4-5D6E-409C-BE32-E72D297353CC}">
              <c16:uniqueId val="{00000006-BF63-4776-B242-637BC327C276}"/>
            </c:ext>
          </c:extLst>
        </c:ser>
        <c:dLbls>
          <c:dLblPos val="outEnd"/>
          <c:showLegendKey val="0"/>
          <c:showVal val="1"/>
          <c:showCatName val="0"/>
          <c:showSerName val="0"/>
          <c:showPercent val="0"/>
          <c:showBubbleSize val="0"/>
        </c:dLbls>
        <c:gapWidth val="219"/>
        <c:overlap val="-27"/>
        <c:axId val="1634840336"/>
        <c:axId val="1634834576"/>
      </c:barChart>
      <c:catAx>
        <c:axId val="16348403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crossAx val="1634834576"/>
        <c:crosses val="autoZero"/>
        <c:auto val="1"/>
        <c:lblAlgn val="ctr"/>
        <c:lblOffset val="100"/>
        <c:noMultiLvlLbl val="0"/>
      </c:catAx>
      <c:valAx>
        <c:axId val="1634834576"/>
        <c:scaling>
          <c:orientation val="minMax"/>
        </c:scaling>
        <c:delete val="0"/>
        <c:axPos val="l"/>
        <c:majorGridlines>
          <c:spPr>
            <a:ln w="9525" cap="flat" cmpd="sng" algn="ctr">
              <a:solidFill>
                <a:schemeClr val="tx1">
                  <a:lumMod val="15000"/>
                  <a:lumOff val="85000"/>
                </a:schemeClr>
              </a:solidFill>
              <a:round/>
            </a:ln>
            <a:effectLst/>
          </c:spPr>
        </c:majorGridlines>
        <c:numFmt formatCode="_-&quot;R&quot;* #\ ##0_-;\-&quot;R&quot;* #\ ##0_-;_-&quot;R&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crossAx val="16348403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rgbClr val="080808"/>
      </a:solidFill>
    </a:ln>
    <a:effectLst/>
  </c:spPr>
  <c:txPr>
    <a:bodyPr/>
    <a:lstStyle/>
    <a:p>
      <a:pPr>
        <a:defRPr b="1">
          <a:solidFill>
            <a:sysClr val="windowText" lastClr="000000"/>
          </a:solidFill>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tx>
            <c:strRef>
              <c:f>Sheet1!$A$3</c:f>
              <c:strCache>
                <c:ptCount val="1"/>
                <c:pt idx="0">
                  <c:v>Associate</c:v>
                </c:pt>
              </c:strCache>
            </c:strRef>
          </c:tx>
          <c:spPr>
            <a:solidFill>
              <a:schemeClr val="accent1"/>
            </a:solidFill>
            <a:ln>
              <a:noFill/>
            </a:ln>
            <a:effectLst/>
            <a:scene3d>
              <a:camera prst="orthographicFront"/>
              <a:lightRig rig="threePt" dir="t"/>
            </a:scene3d>
            <a:sp3d>
              <a:bevelT/>
            </a:sp3d>
          </c:spPr>
          <c:invertIfNegative val="0"/>
          <c:cat>
            <c:strRef>
              <c:f>Sheet1!$B$2:$P$2</c:f>
              <c:strCache>
                <c:ptCount val="15"/>
                <c:pt idx="0">
                  <c:v>AMFAM</c:v>
                </c:pt>
                <c:pt idx="1">
                  <c:v>AMIHRP</c:v>
                </c:pt>
                <c:pt idx="2">
                  <c:v>AMMSA</c:v>
                </c:pt>
                <c:pt idx="3">
                  <c:v>AMRE</c:v>
                </c:pt>
                <c:pt idx="4">
                  <c:v>AMSPSA</c:v>
                </c:pt>
                <c:pt idx="5">
                  <c:v>MMMA</c:v>
                </c:pt>
                <c:pt idx="6">
                  <c:v>MMPA</c:v>
                </c:pt>
                <c:pt idx="7">
                  <c:v>SACAFMA</c:v>
                </c:pt>
                <c:pt idx="8">
                  <c:v>SACEA</c:v>
                </c:pt>
                <c:pt idx="9">
                  <c:v>SACESHA</c:v>
                </c:pt>
                <c:pt idx="10">
                  <c:v>SACHRA</c:v>
                </c:pt>
                <c:pt idx="11">
                  <c:v>SACMA</c:v>
                </c:pt>
                <c:pt idx="12">
                  <c:v>SAIMM</c:v>
                </c:pt>
                <c:pt idx="13">
                  <c:v>SANIRE 2023/2024 (No Vat)</c:v>
                </c:pt>
                <c:pt idx="14">
                  <c:v>SANIRE 2023/2024 (with VAT)</c:v>
                </c:pt>
              </c:strCache>
            </c:strRef>
          </c:cat>
          <c:val>
            <c:numRef>
              <c:f>Sheet1!$B$3:$P$3</c:f>
              <c:numCache>
                <c:formatCode>General</c:formatCode>
                <c:ptCount val="15"/>
                <c:pt idx="0">
                  <c:v>1500</c:v>
                </c:pt>
                <c:pt idx="1">
                  <c:v>1650</c:v>
                </c:pt>
                <c:pt idx="2">
                  <c:v>1365</c:v>
                </c:pt>
                <c:pt idx="3">
                  <c:v>1650</c:v>
                </c:pt>
                <c:pt idx="4">
                  <c:v>1250</c:v>
                </c:pt>
                <c:pt idx="5">
                  <c:v>1500</c:v>
                </c:pt>
                <c:pt idx="6">
                  <c:v>1020</c:v>
                </c:pt>
                <c:pt idx="7">
                  <c:v>1600</c:v>
                </c:pt>
                <c:pt idx="8">
                  <c:v>1500</c:v>
                </c:pt>
                <c:pt idx="9">
                  <c:v>1350</c:v>
                </c:pt>
                <c:pt idx="10">
                  <c:v>1800</c:v>
                </c:pt>
                <c:pt idx="11">
                  <c:v>1300</c:v>
                </c:pt>
                <c:pt idx="12">
                  <c:v>1717</c:v>
                </c:pt>
                <c:pt idx="13">
                  <c:v>1000</c:v>
                </c:pt>
                <c:pt idx="14">
                  <c:v>1150</c:v>
                </c:pt>
              </c:numCache>
            </c:numRef>
          </c:val>
          <c:extLst>
            <c:ext xmlns:c16="http://schemas.microsoft.com/office/drawing/2014/chart" uri="{C3380CC4-5D6E-409C-BE32-E72D297353CC}">
              <c16:uniqueId val="{00000000-4397-4F7E-8F8E-EE1B8F8772AD}"/>
            </c:ext>
          </c:extLst>
        </c:ser>
        <c:ser>
          <c:idx val="1"/>
          <c:order val="1"/>
          <c:tx>
            <c:strRef>
              <c:f>Sheet1!$A$4</c:f>
              <c:strCache>
                <c:ptCount val="1"/>
                <c:pt idx="0">
                  <c:v>Member</c:v>
                </c:pt>
              </c:strCache>
            </c:strRef>
          </c:tx>
          <c:spPr>
            <a:solidFill>
              <a:schemeClr val="accent2"/>
            </a:solidFill>
            <a:ln>
              <a:noFill/>
            </a:ln>
            <a:effectLst/>
            <a:scene3d>
              <a:camera prst="orthographicFront"/>
              <a:lightRig rig="threePt" dir="t"/>
            </a:scene3d>
            <a:sp3d>
              <a:bevelT/>
            </a:sp3d>
          </c:spPr>
          <c:invertIfNegative val="0"/>
          <c:cat>
            <c:strRef>
              <c:f>Sheet1!$B$2:$P$2</c:f>
              <c:strCache>
                <c:ptCount val="15"/>
                <c:pt idx="0">
                  <c:v>AMFAM</c:v>
                </c:pt>
                <c:pt idx="1">
                  <c:v>AMIHRP</c:v>
                </c:pt>
                <c:pt idx="2">
                  <c:v>AMMSA</c:v>
                </c:pt>
                <c:pt idx="3">
                  <c:v>AMRE</c:v>
                </c:pt>
                <c:pt idx="4">
                  <c:v>AMSPSA</c:v>
                </c:pt>
                <c:pt idx="5">
                  <c:v>MMMA</c:v>
                </c:pt>
                <c:pt idx="6">
                  <c:v>MMPA</c:v>
                </c:pt>
                <c:pt idx="7">
                  <c:v>SACAFMA</c:v>
                </c:pt>
                <c:pt idx="8">
                  <c:v>SACEA</c:v>
                </c:pt>
                <c:pt idx="9">
                  <c:v>SACESHA</c:v>
                </c:pt>
                <c:pt idx="10">
                  <c:v>SACHRA</c:v>
                </c:pt>
                <c:pt idx="11">
                  <c:v>SACMA</c:v>
                </c:pt>
                <c:pt idx="12">
                  <c:v>SAIMM</c:v>
                </c:pt>
                <c:pt idx="13">
                  <c:v>SANIRE 2023/2024 (No Vat)</c:v>
                </c:pt>
                <c:pt idx="14">
                  <c:v>SANIRE 2023/2024 (with VAT)</c:v>
                </c:pt>
              </c:strCache>
            </c:strRef>
          </c:cat>
          <c:val>
            <c:numRef>
              <c:f>Sheet1!$B$4:$P$4</c:f>
              <c:numCache>
                <c:formatCode>General</c:formatCode>
                <c:ptCount val="15"/>
                <c:pt idx="0">
                  <c:v>1500</c:v>
                </c:pt>
                <c:pt idx="1">
                  <c:v>1650</c:v>
                </c:pt>
                <c:pt idx="2">
                  <c:v>1640</c:v>
                </c:pt>
                <c:pt idx="3">
                  <c:v>1650</c:v>
                </c:pt>
                <c:pt idx="4">
                  <c:v>1450</c:v>
                </c:pt>
                <c:pt idx="5">
                  <c:v>1500</c:v>
                </c:pt>
                <c:pt idx="6">
                  <c:v>1100</c:v>
                </c:pt>
                <c:pt idx="7">
                  <c:v>1600</c:v>
                </c:pt>
                <c:pt idx="8">
                  <c:v>1650</c:v>
                </c:pt>
                <c:pt idx="9">
                  <c:v>1350</c:v>
                </c:pt>
                <c:pt idx="10">
                  <c:v>1800</c:v>
                </c:pt>
                <c:pt idx="11">
                  <c:v>1300</c:v>
                </c:pt>
                <c:pt idx="12">
                  <c:v>1538</c:v>
                </c:pt>
                <c:pt idx="13">
                  <c:v>1000</c:v>
                </c:pt>
                <c:pt idx="14">
                  <c:v>1150</c:v>
                </c:pt>
              </c:numCache>
            </c:numRef>
          </c:val>
          <c:extLst>
            <c:ext xmlns:c16="http://schemas.microsoft.com/office/drawing/2014/chart" uri="{C3380CC4-5D6E-409C-BE32-E72D297353CC}">
              <c16:uniqueId val="{00000001-4397-4F7E-8F8E-EE1B8F8772AD}"/>
            </c:ext>
          </c:extLst>
        </c:ser>
        <c:dLbls>
          <c:showLegendKey val="0"/>
          <c:showVal val="0"/>
          <c:showCatName val="0"/>
          <c:showSerName val="0"/>
          <c:showPercent val="0"/>
          <c:showBubbleSize val="0"/>
        </c:dLbls>
        <c:gapWidth val="150"/>
        <c:axId val="571983343"/>
        <c:axId val="571918447"/>
      </c:barChart>
      <c:catAx>
        <c:axId val="571983343"/>
        <c:scaling>
          <c:orientation val="minMax"/>
        </c:scaling>
        <c:delete val="0"/>
        <c:axPos val="b"/>
        <c:title>
          <c:tx>
            <c:rich>
              <a:bodyPr rot="0" spcFirstLastPara="1" vertOverflow="ellipsis" vert="horz" wrap="square" anchor="ctr" anchorCtr="1"/>
              <a:lstStyle/>
              <a:p>
                <a:pPr>
                  <a:defRPr sz="10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a:t>Professional Associations</a:t>
                </a:r>
              </a:p>
            </c:rich>
          </c:tx>
          <c:layout>
            <c:manualLayout>
              <c:xMode val="edge"/>
              <c:yMode val="edge"/>
              <c:x val="0.41888548548304189"/>
              <c:y val="0.9234375156993283"/>
            </c:manualLayout>
          </c:layout>
          <c:overlay val="0"/>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571918447"/>
        <c:crosses val="autoZero"/>
        <c:auto val="1"/>
        <c:lblAlgn val="ctr"/>
        <c:lblOffset val="100"/>
        <c:noMultiLvlLbl val="0"/>
      </c:catAx>
      <c:valAx>
        <c:axId val="57191844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a:t>Membership Fees (R)</a:t>
                </a:r>
              </a:p>
            </c:rich>
          </c:tx>
          <c:overlay val="0"/>
          <c:spPr>
            <a:noFill/>
            <a:ln>
              <a:noFill/>
            </a:ln>
            <a:effectLst/>
          </c:spPr>
          <c:txPr>
            <a:bodyPr rot="-5400000" spcFirstLastPara="1" vertOverflow="ellipsis" vert="horz" wrap="square" anchor="ctr" anchorCtr="1"/>
            <a:lstStyle/>
            <a:p>
              <a:pPr>
                <a:defRPr sz="10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571983343"/>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0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b="1">
          <a:solidFill>
            <a:sysClr val="windowText" lastClr="000000"/>
          </a:solidFill>
          <a:latin typeface="Arial" panose="020B0604020202020204" pitchFamily="34" charset="0"/>
          <a:cs typeface="Arial" panose="020B0604020202020204" pitchFamily="34"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Arial" panose="020B0604020202020204" pitchFamily="34" charset="0"/>
              <a:ea typeface="+mn-ea"/>
              <a:cs typeface="Arial" panose="020B0604020202020204" pitchFamily="34" charset="0"/>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'[SANIRE FY 2023_2024 Budget .xlsx]Income vs Expenses vs Discrepen'!$C$2</c:f>
              <c:strCache>
                <c:ptCount val="1"/>
                <c:pt idx="0">
                  <c:v>Budget Income</c:v>
                </c:pt>
              </c:strCache>
            </c:strRef>
          </c:tx>
          <c:spPr>
            <a:solidFill>
              <a:schemeClr val="accent1"/>
            </a:solidFill>
            <a:ln>
              <a:noFill/>
            </a:ln>
            <a:effectLst/>
            <a:scene3d>
              <a:camera prst="orthographicFront"/>
              <a:lightRig rig="threePt" dir="t"/>
            </a:scene3d>
            <a:sp3d>
              <a:bevelT/>
            </a:sp3d>
          </c:spPr>
          <c:invertIfNegative val="0"/>
          <c:dLbls>
            <c:dLbl>
              <c:idx val="0"/>
              <c:layout>
                <c:manualLayout>
                  <c:x val="2.6747792062626168E-2"/>
                  <c:y val="-3.63639718619849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C04-4D27-B2B7-26DB4B3895E5}"/>
                </c:ext>
              </c:extLst>
            </c:dLbl>
            <c:dLbl>
              <c:idx val="1"/>
              <c:layout>
                <c:manualLayout>
                  <c:x val="2.4316174602387466E-2"/>
                  <c:y val="-2.020220658999160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C04-4D27-B2B7-26DB4B3895E5}"/>
                </c:ext>
              </c:extLst>
            </c:dLbl>
            <c:dLbl>
              <c:idx val="2"/>
              <c:layout>
                <c:manualLayout>
                  <c:x val="4.4444444444444446E-2"/>
                  <c:y val="-2.77777777777777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C04-4D27-B2B7-26DB4B3895E5}"/>
                </c:ext>
              </c:extLst>
            </c:dLbl>
            <c:dLbl>
              <c:idx val="3"/>
              <c:layout>
                <c:manualLayout>
                  <c:x val="7.2948523807162399E-3"/>
                  <c:y val="-2.020220658999160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C04-4D27-B2B7-26DB4B3895E5}"/>
                </c:ext>
              </c:extLst>
            </c:dLbl>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'[SANIRE FY 2023_2024 Budget .xlsx]Income vs Expenses vs Discrepen'!$B$3:$B$6</c:f>
              <c:strCache>
                <c:ptCount val="4"/>
                <c:pt idx="0">
                  <c:v>2019/2020</c:v>
                </c:pt>
                <c:pt idx="1">
                  <c:v>2020/2021</c:v>
                </c:pt>
                <c:pt idx="2">
                  <c:v>2021/2022</c:v>
                </c:pt>
                <c:pt idx="3">
                  <c:v>2022/2023</c:v>
                </c:pt>
              </c:strCache>
            </c:strRef>
          </c:cat>
          <c:val>
            <c:numRef>
              <c:f>'[SANIRE FY 2023_2024 Budget .xlsx]Income vs Expenses vs Discrepen'!$C$3:$C$6</c:f>
              <c:numCache>
                <c:formatCode>_-"R"* #\ ##0_-;\-"R"* #\ ##0_-;_-"R"* "-"??_-;_-@_-</c:formatCode>
                <c:ptCount val="4"/>
                <c:pt idx="0">
                  <c:v>1012029.6</c:v>
                </c:pt>
                <c:pt idx="1">
                  <c:v>783584.6</c:v>
                </c:pt>
                <c:pt idx="2">
                  <c:v>866672.7</c:v>
                </c:pt>
                <c:pt idx="3">
                  <c:v>1579500</c:v>
                </c:pt>
              </c:numCache>
            </c:numRef>
          </c:val>
          <c:extLst>
            <c:ext xmlns:c16="http://schemas.microsoft.com/office/drawing/2014/chart" uri="{C3380CC4-5D6E-409C-BE32-E72D297353CC}">
              <c16:uniqueId val="{00000001-6C04-4D27-B2B7-26DB4B3895E5}"/>
            </c:ext>
          </c:extLst>
        </c:ser>
        <c:dLbls>
          <c:showLegendKey val="0"/>
          <c:showVal val="1"/>
          <c:showCatName val="0"/>
          <c:showSerName val="0"/>
          <c:showPercent val="0"/>
          <c:showBubbleSize val="0"/>
        </c:dLbls>
        <c:gapWidth val="150"/>
        <c:shape val="box"/>
        <c:axId val="1502741184"/>
        <c:axId val="1656023056"/>
        <c:axId val="0"/>
      </c:bar3DChart>
      <c:catAx>
        <c:axId val="150274118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1656023056"/>
        <c:crosses val="autoZero"/>
        <c:auto val="1"/>
        <c:lblAlgn val="ctr"/>
        <c:lblOffset val="100"/>
        <c:noMultiLvlLbl val="0"/>
      </c:catAx>
      <c:valAx>
        <c:axId val="1656023056"/>
        <c:scaling>
          <c:orientation val="minMax"/>
        </c:scaling>
        <c:delete val="0"/>
        <c:axPos val="l"/>
        <c:majorGridlines>
          <c:spPr>
            <a:ln w="9525" cap="flat" cmpd="sng" algn="ctr">
              <a:solidFill>
                <a:schemeClr val="tx1">
                  <a:lumMod val="15000"/>
                  <a:lumOff val="85000"/>
                </a:schemeClr>
              </a:solidFill>
              <a:round/>
            </a:ln>
            <a:effectLst/>
          </c:spPr>
        </c:majorGridlines>
        <c:numFmt formatCode="_-&quot;R&quot;* #\ ##0_-;\-&quot;R&quot;* #\ ##0_-;_-&quot;R&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15027411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solidFill>
      <a:round/>
    </a:ln>
    <a:effectLst/>
    <a:scene3d>
      <a:camera prst="orthographicFront"/>
      <a:lightRig rig="threePt" dir="t"/>
    </a:scene3d>
    <a:sp3d/>
  </c:spPr>
  <c:txPr>
    <a:bodyPr/>
    <a:lstStyle/>
    <a:p>
      <a:pPr>
        <a:defRPr>
          <a:solidFill>
            <a:sysClr val="windowText" lastClr="000000"/>
          </a:solidFill>
          <a:latin typeface="Arial" panose="020B0604020202020204" pitchFamily="34" charset="0"/>
          <a:cs typeface="Arial" panose="020B0604020202020204" pitchFamily="34" charset="0"/>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8.5651731570989958E-2"/>
          <c:y val="0.20372523528016942"/>
          <c:w val="0.82869653685802014"/>
          <c:h val="0.78361910368680554"/>
        </c:manualLayout>
      </c:layout>
      <c:pie3DChart>
        <c:varyColors val="1"/>
        <c:ser>
          <c:idx val="0"/>
          <c:order val="0"/>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A22C-4DBD-AA45-E96B02FD5C99}"/>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A22C-4DBD-AA45-E96B02FD5C99}"/>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A22C-4DBD-AA45-E96B02FD5C99}"/>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A22C-4DBD-AA45-E96B02FD5C99}"/>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9-A22C-4DBD-AA45-E96B02FD5C99}"/>
              </c:ext>
            </c:extLst>
          </c:dPt>
          <c:dPt>
            <c:idx val="5"/>
            <c:bubble3D val="0"/>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B-A22C-4DBD-AA45-E96B02FD5C99}"/>
              </c:ext>
            </c:extLst>
          </c:dPt>
          <c:dPt>
            <c:idx val="6"/>
            <c:bubble3D val="0"/>
            <c:spPr>
              <a:solidFill>
                <a:schemeClr val="accent1">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D-A22C-4DBD-AA45-E96B02FD5C99}"/>
              </c:ext>
            </c:extLst>
          </c:dPt>
          <c:dPt>
            <c:idx val="7"/>
            <c:bubble3D val="0"/>
            <c:spPr>
              <a:solidFill>
                <a:schemeClr val="accent2">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F-A22C-4DBD-AA45-E96B02FD5C99}"/>
              </c:ext>
            </c:extLst>
          </c:dPt>
          <c:dPt>
            <c:idx val="8"/>
            <c:bubble3D val="0"/>
            <c:spPr>
              <a:solidFill>
                <a:schemeClr val="accent3">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11-A22C-4DBD-AA45-E96B02FD5C99}"/>
              </c:ext>
            </c:extLst>
          </c:dPt>
          <c:dPt>
            <c:idx val="9"/>
            <c:bubble3D val="0"/>
            <c:spPr>
              <a:solidFill>
                <a:schemeClr val="accent4">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13-A22C-4DBD-AA45-E96B02FD5C99}"/>
              </c:ext>
            </c:extLst>
          </c:dPt>
          <c:dPt>
            <c:idx val="10"/>
            <c:bubble3D val="0"/>
            <c:spPr>
              <a:solidFill>
                <a:schemeClr val="accent5">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15-A22C-4DBD-AA45-E96B02FD5C99}"/>
              </c:ext>
            </c:extLst>
          </c:dPt>
          <c:dPt>
            <c:idx val="11"/>
            <c:bubble3D val="0"/>
            <c:spPr>
              <a:solidFill>
                <a:schemeClr val="accent6">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17-A22C-4DBD-AA45-E96B02FD5C99}"/>
              </c:ext>
            </c:extLst>
          </c:dPt>
          <c:dPt>
            <c:idx val="12"/>
            <c:bubble3D val="0"/>
            <c:spPr>
              <a:solidFill>
                <a:schemeClr val="accent1">
                  <a:lumMod val="80000"/>
                  <a:lumOff val="2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19-A22C-4DBD-AA45-E96B02FD5C99}"/>
              </c:ext>
            </c:extLst>
          </c:dPt>
          <c:dLbls>
            <c:dLbl>
              <c:idx val="0"/>
              <c:layout>
                <c:manualLayout>
                  <c:x val="4.9237348620896071E-2"/>
                  <c:y val="-0.13303235703886915"/>
                </c:manualLayout>
              </c:layout>
              <c:spPr>
                <a:solidFill>
                  <a:sysClr val="window" lastClr="FFFFFF"/>
                </a:solidFill>
                <a:ln>
                  <a:gradFill>
                    <a:gsLst>
                      <a:gs pos="0">
                        <a:srgbClr val="4F81BD">
                          <a:lumMod val="5000"/>
                          <a:lumOff val="95000"/>
                        </a:srgbClr>
                      </a:gs>
                      <a:gs pos="74000">
                        <a:srgbClr val="4F81BD">
                          <a:lumMod val="45000"/>
                          <a:lumOff val="55000"/>
                        </a:srgbClr>
                      </a:gs>
                      <a:gs pos="83000">
                        <a:srgbClr val="4F81BD">
                          <a:lumMod val="45000"/>
                          <a:lumOff val="55000"/>
                        </a:srgbClr>
                      </a:gs>
                      <a:gs pos="100000">
                        <a:srgbClr val="4F81BD">
                          <a:lumMod val="30000"/>
                          <a:lumOff val="70000"/>
                        </a:srgbClr>
                      </a:gs>
                    </a:gsLst>
                    <a:lin ang="5400000" scaled="1"/>
                  </a:gradFill>
                </a:ln>
                <a:effectLst/>
              </c:spPr>
              <c:txPr>
                <a:bodyPr rot="0" spcFirstLastPara="1" vertOverflow="clip" horzOverflow="clip" vert="horz" wrap="square" lIns="38100" tIns="19050" rIns="38100" bIns="19050" anchor="ctr" anchorCtr="1">
                  <a:spAutoFit/>
                </a:bodyPr>
                <a:lstStyle/>
                <a:p>
                  <a:pPr>
                    <a:defRPr sz="1000" b="1" i="0" u="none" strike="noStrike" kern="1200" baseline="0">
                      <a:solidFill>
                        <a:srgbClr val="080808"/>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1-A22C-4DBD-AA45-E96B02FD5C99}"/>
                </c:ext>
              </c:extLst>
            </c:dLbl>
            <c:dLbl>
              <c:idx val="1"/>
              <c:layout>
                <c:manualLayout>
                  <c:x val="-7.4013462395575011E-3"/>
                  <c:y val="0.12078696314656474"/>
                </c:manualLayout>
              </c:layout>
              <c:spPr>
                <a:solidFill>
                  <a:sysClr val="window" lastClr="FFFFFF"/>
                </a:solidFill>
                <a:ln>
                  <a:gradFill>
                    <a:gsLst>
                      <a:gs pos="0">
                        <a:srgbClr val="4F81BD">
                          <a:lumMod val="5000"/>
                          <a:lumOff val="95000"/>
                        </a:srgbClr>
                      </a:gs>
                      <a:gs pos="74000">
                        <a:srgbClr val="4F81BD">
                          <a:lumMod val="45000"/>
                          <a:lumOff val="55000"/>
                        </a:srgbClr>
                      </a:gs>
                      <a:gs pos="83000">
                        <a:srgbClr val="4F81BD">
                          <a:lumMod val="45000"/>
                          <a:lumOff val="55000"/>
                        </a:srgbClr>
                      </a:gs>
                      <a:gs pos="100000">
                        <a:srgbClr val="4F81BD">
                          <a:lumMod val="30000"/>
                          <a:lumOff val="70000"/>
                        </a:srgbClr>
                      </a:gs>
                    </a:gsLst>
                    <a:lin ang="5400000" scaled="1"/>
                  </a:gradFill>
                </a:ln>
                <a:effectLst/>
              </c:spPr>
              <c:txPr>
                <a:bodyPr rot="0" spcFirstLastPara="1" vertOverflow="clip" horzOverflow="clip" vert="horz" wrap="square" lIns="38100" tIns="19050" rIns="38100" bIns="19050" anchor="ctr" anchorCtr="1">
                  <a:spAutoFit/>
                </a:bodyPr>
                <a:lstStyle/>
                <a:p>
                  <a:pPr>
                    <a:defRPr sz="1000" b="1" i="0" u="none" strike="noStrike" kern="1200" baseline="0">
                      <a:solidFill>
                        <a:srgbClr val="080808"/>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3-A22C-4DBD-AA45-E96B02FD5C99}"/>
                </c:ext>
              </c:extLst>
            </c:dLbl>
            <c:dLbl>
              <c:idx val="2"/>
              <c:layout>
                <c:manualLayout>
                  <c:x val="-6.0332113091126773E-2"/>
                  <c:y val="-5.1674206728135032E-2"/>
                </c:manualLayout>
              </c:layout>
              <c:spPr>
                <a:solidFill>
                  <a:sysClr val="window" lastClr="FFFFFF"/>
                </a:solidFill>
                <a:ln>
                  <a:gradFill>
                    <a:gsLst>
                      <a:gs pos="0">
                        <a:srgbClr val="4F81BD">
                          <a:lumMod val="5000"/>
                          <a:lumOff val="95000"/>
                        </a:srgbClr>
                      </a:gs>
                      <a:gs pos="74000">
                        <a:srgbClr val="4F81BD">
                          <a:lumMod val="45000"/>
                          <a:lumOff val="55000"/>
                        </a:srgbClr>
                      </a:gs>
                      <a:gs pos="83000">
                        <a:srgbClr val="4F81BD">
                          <a:lumMod val="45000"/>
                          <a:lumOff val="55000"/>
                        </a:srgbClr>
                      </a:gs>
                      <a:gs pos="100000">
                        <a:srgbClr val="4F81BD">
                          <a:lumMod val="30000"/>
                          <a:lumOff val="70000"/>
                        </a:srgbClr>
                      </a:gs>
                    </a:gsLst>
                    <a:lin ang="5400000" scaled="1"/>
                  </a:gradFill>
                </a:ln>
                <a:effectLst/>
              </c:spPr>
              <c:txPr>
                <a:bodyPr rot="0" spcFirstLastPara="1" vertOverflow="clip" horzOverflow="clip" vert="horz" wrap="square" lIns="38100" tIns="19050" rIns="38100" bIns="19050" anchor="ctr" anchorCtr="1">
                  <a:spAutoFit/>
                </a:bodyPr>
                <a:lstStyle/>
                <a:p>
                  <a:pPr>
                    <a:defRPr sz="1000" b="1" i="0" u="none" strike="noStrike" kern="1200" baseline="0">
                      <a:solidFill>
                        <a:srgbClr val="080808"/>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5-A22C-4DBD-AA45-E96B02FD5C99}"/>
                </c:ext>
              </c:extLst>
            </c:dLbl>
            <c:dLbl>
              <c:idx val="3"/>
              <c:layout>
                <c:manualLayout>
                  <c:x val="4.2905327623520735E-3"/>
                  <c:y val="3.2765297975924035E-2"/>
                </c:manualLayout>
              </c:layout>
              <c:spPr>
                <a:solidFill>
                  <a:sysClr val="window" lastClr="FFFFFF"/>
                </a:solidFill>
                <a:ln>
                  <a:gradFill>
                    <a:gsLst>
                      <a:gs pos="0">
                        <a:srgbClr val="4F81BD">
                          <a:lumMod val="5000"/>
                          <a:lumOff val="95000"/>
                        </a:srgbClr>
                      </a:gs>
                      <a:gs pos="74000">
                        <a:srgbClr val="4F81BD">
                          <a:lumMod val="45000"/>
                          <a:lumOff val="55000"/>
                        </a:srgbClr>
                      </a:gs>
                      <a:gs pos="83000">
                        <a:srgbClr val="4F81BD">
                          <a:lumMod val="45000"/>
                          <a:lumOff val="55000"/>
                        </a:srgbClr>
                      </a:gs>
                      <a:gs pos="100000">
                        <a:srgbClr val="4F81BD">
                          <a:lumMod val="30000"/>
                          <a:lumOff val="70000"/>
                        </a:srgbClr>
                      </a:gs>
                    </a:gsLst>
                    <a:lin ang="5400000" scaled="1"/>
                  </a:gradFill>
                </a:ln>
                <a:effectLst/>
              </c:spPr>
              <c:txPr>
                <a:bodyPr rot="0" spcFirstLastPara="1" vertOverflow="clip" horzOverflow="clip" vert="horz" wrap="square" lIns="38100" tIns="19050" rIns="38100" bIns="19050" anchor="ctr" anchorCtr="1">
                  <a:spAutoFit/>
                </a:bodyPr>
                <a:lstStyle/>
                <a:p>
                  <a:pPr>
                    <a:defRPr sz="1000" b="1" i="0" u="none" strike="noStrike" kern="1200" baseline="0">
                      <a:solidFill>
                        <a:srgbClr val="080808"/>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7-A22C-4DBD-AA45-E96B02FD5C99}"/>
                </c:ext>
              </c:extLst>
            </c:dLbl>
            <c:dLbl>
              <c:idx val="4"/>
              <c:layout>
                <c:manualLayout>
                  <c:x val="-6.1069899157342171E-2"/>
                  <c:y val="3.1058791607311512E-2"/>
                </c:manualLayout>
              </c:layout>
              <c:spPr>
                <a:solidFill>
                  <a:sysClr val="window" lastClr="FFFFFF"/>
                </a:solidFill>
                <a:ln>
                  <a:gradFill>
                    <a:gsLst>
                      <a:gs pos="0">
                        <a:srgbClr val="4F81BD">
                          <a:lumMod val="5000"/>
                          <a:lumOff val="95000"/>
                        </a:srgbClr>
                      </a:gs>
                      <a:gs pos="74000">
                        <a:srgbClr val="4F81BD">
                          <a:lumMod val="45000"/>
                          <a:lumOff val="55000"/>
                        </a:srgbClr>
                      </a:gs>
                      <a:gs pos="83000">
                        <a:srgbClr val="4F81BD">
                          <a:lumMod val="45000"/>
                          <a:lumOff val="55000"/>
                        </a:srgbClr>
                      </a:gs>
                      <a:gs pos="100000">
                        <a:srgbClr val="4F81BD">
                          <a:lumMod val="30000"/>
                          <a:lumOff val="70000"/>
                        </a:srgbClr>
                      </a:gs>
                    </a:gsLst>
                    <a:lin ang="5400000" scaled="1"/>
                  </a:gradFill>
                </a:ln>
                <a:effectLst/>
              </c:spPr>
              <c:txPr>
                <a:bodyPr rot="0" spcFirstLastPara="1" vertOverflow="clip" horzOverflow="clip" vert="horz" wrap="square" lIns="38100" tIns="19050" rIns="38100" bIns="19050" anchor="ctr" anchorCtr="1">
                  <a:spAutoFit/>
                </a:bodyPr>
                <a:lstStyle/>
                <a:p>
                  <a:pPr>
                    <a:defRPr sz="1000" b="1" i="0" u="none" strike="noStrike" kern="1200" baseline="0">
                      <a:solidFill>
                        <a:srgbClr val="080808"/>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9-A22C-4DBD-AA45-E96B02FD5C99}"/>
                </c:ext>
              </c:extLst>
            </c:dLbl>
            <c:dLbl>
              <c:idx val="5"/>
              <c:spPr>
                <a:solidFill>
                  <a:sysClr val="window" lastClr="FFFFFF"/>
                </a:solidFill>
                <a:ln>
                  <a:gradFill>
                    <a:gsLst>
                      <a:gs pos="0">
                        <a:srgbClr val="4F81BD">
                          <a:lumMod val="5000"/>
                          <a:lumOff val="95000"/>
                        </a:srgbClr>
                      </a:gs>
                      <a:gs pos="74000">
                        <a:srgbClr val="4F81BD">
                          <a:lumMod val="45000"/>
                          <a:lumOff val="55000"/>
                        </a:srgbClr>
                      </a:gs>
                      <a:gs pos="83000">
                        <a:srgbClr val="4F81BD">
                          <a:lumMod val="45000"/>
                          <a:lumOff val="55000"/>
                        </a:srgbClr>
                      </a:gs>
                      <a:gs pos="100000">
                        <a:srgbClr val="4F81BD">
                          <a:lumMod val="30000"/>
                          <a:lumOff val="70000"/>
                        </a:srgbClr>
                      </a:gs>
                    </a:gsLst>
                    <a:lin ang="5400000" scaled="1"/>
                  </a:gradFill>
                </a:ln>
                <a:effectLst/>
              </c:spPr>
              <c:txPr>
                <a:bodyPr rot="0" spcFirstLastPara="1" vertOverflow="clip" horzOverflow="clip" vert="horz" wrap="square" lIns="38100" tIns="19050" rIns="38100" bIns="19050" anchor="ctr" anchorCtr="1">
                  <a:spAutoFit/>
                </a:bodyPr>
                <a:lstStyle/>
                <a:p>
                  <a:pPr>
                    <a:defRPr sz="1000" b="1" i="0" u="none" strike="noStrike" kern="1200" baseline="0">
                      <a:solidFill>
                        <a:srgbClr val="080808"/>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B-A22C-4DBD-AA45-E96B02FD5C99}"/>
                </c:ext>
              </c:extLst>
            </c:dLbl>
            <c:dLbl>
              <c:idx val="6"/>
              <c:spPr>
                <a:solidFill>
                  <a:sysClr val="window" lastClr="FFFFFF"/>
                </a:solidFill>
                <a:ln>
                  <a:gradFill>
                    <a:gsLst>
                      <a:gs pos="0">
                        <a:srgbClr val="4F81BD">
                          <a:lumMod val="5000"/>
                          <a:lumOff val="95000"/>
                        </a:srgbClr>
                      </a:gs>
                      <a:gs pos="74000">
                        <a:srgbClr val="4F81BD">
                          <a:lumMod val="45000"/>
                          <a:lumOff val="55000"/>
                        </a:srgbClr>
                      </a:gs>
                      <a:gs pos="83000">
                        <a:srgbClr val="4F81BD">
                          <a:lumMod val="45000"/>
                          <a:lumOff val="55000"/>
                        </a:srgbClr>
                      </a:gs>
                      <a:gs pos="100000">
                        <a:srgbClr val="4F81BD">
                          <a:lumMod val="30000"/>
                          <a:lumOff val="70000"/>
                        </a:srgbClr>
                      </a:gs>
                    </a:gsLst>
                    <a:lin ang="5400000" scaled="1"/>
                  </a:gradFill>
                </a:ln>
                <a:effectLst/>
              </c:spPr>
              <c:txPr>
                <a:bodyPr rot="0" spcFirstLastPara="1" vertOverflow="clip" horzOverflow="clip" vert="horz" wrap="square" lIns="38100" tIns="19050" rIns="38100" bIns="19050" anchor="ctr" anchorCtr="1">
                  <a:spAutoFit/>
                </a:bodyPr>
                <a:lstStyle/>
                <a:p>
                  <a:pPr>
                    <a:defRPr sz="1000" b="1" i="0" u="none" strike="noStrike" kern="1200" baseline="0">
                      <a:solidFill>
                        <a:srgbClr val="080808"/>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D-A22C-4DBD-AA45-E96B02FD5C99}"/>
                </c:ext>
              </c:extLst>
            </c:dLbl>
            <c:dLbl>
              <c:idx val="7"/>
              <c:spPr>
                <a:solidFill>
                  <a:sysClr val="window" lastClr="FFFFFF"/>
                </a:solidFill>
                <a:ln>
                  <a:gradFill>
                    <a:gsLst>
                      <a:gs pos="0">
                        <a:srgbClr val="4F81BD">
                          <a:lumMod val="5000"/>
                          <a:lumOff val="95000"/>
                        </a:srgbClr>
                      </a:gs>
                      <a:gs pos="74000">
                        <a:srgbClr val="4F81BD">
                          <a:lumMod val="45000"/>
                          <a:lumOff val="55000"/>
                        </a:srgbClr>
                      </a:gs>
                      <a:gs pos="83000">
                        <a:srgbClr val="4F81BD">
                          <a:lumMod val="45000"/>
                          <a:lumOff val="55000"/>
                        </a:srgbClr>
                      </a:gs>
                      <a:gs pos="100000">
                        <a:srgbClr val="4F81BD">
                          <a:lumMod val="30000"/>
                          <a:lumOff val="70000"/>
                        </a:srgbClr>
                      </a:gs>
                    </a:gsLst>
                    <a:lin ang="5400000" scaled="1"/>
                  </a:gradFill>
                </a:ln>
                <a:effectLst/>
              </c:spPr>
              <c:txPr>
                <a:bodyPr rot="0" spcFirstLastPara="1" vertOverflow="clip" horzOverflow="clip" vert="horz" wrap="square" lIns="38100" tIns="19050" rIns="38100" bIns="19050" anchor="ctr" anchorCtr="1">
                  <a:spAutoFit/>
                </a:bodyPr>
                <a:lstStyle/>
                <a:p>
                  <a:pPr>
                    <a:defRPr sz="1000" b="1" i="0" u="none" strike="noStrike" kern="1200" baseline="0">
                      <a:solidFill>
                        <a:srgbClr val="080808"/>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F-A22C-4DBD-AA45-E96B02FD5C99}"/>
                </c:ext>
              </c:extLst>
            </c:dLbl>
            <c:dLbl>
              <c:idx val="8"/>
              <c:spPr>
                <a:solidFill>
                  <a:sysClr val="window" lastClr="FFFFFF"/>
                </a:solidFill>
                <a:ln>
                  <a:gradFill>
                    <a:gsLst>
                      <a:gs pos="0">
                        <a:srgbClr val="4F81BD">
                          <a:lumMod val="5000"/>
                          <a:lumOff val="95000"/>
                        </a:srgbClr>
                      </a:gs>
                      <a:gs pos="74000">
                        <a:srgbClr val="4F81BD">
                          <a:lumMod val="45000"/>
                          <a:lumOff val="55000"/>
                        </a:srgbClr>
                      </a:gs>
                      <a:gs pos="83000">
                        <a:srgbClr val="4F81BD">
                          <a:lumMod val="45000"/>
                          <a:lumOff val="55000"/>
                        </a:srgbClr>
                      </a:gs>
                      <a:gs pos="100000">
                        <a:srgbClr val="4F81BD">
                          <a:lumMod val="30000"/>
                          <a:lumOff val="70000"/>
                        </a:srgbClr>
                      </a:gs>
                    </a:gsLst>
                    <a:lin ang="5400000" scaled="1"/>
                  </a:gradFill>
                </a:ln>
                <a:effectLst/>
              </c:spPr>
              <c:txPr>
                <a:bodyPr rot="0" spcFirstLastPara="1" vertOverflow="clip" horzOverflow="clip" vert="horz" wrap="square" lIns="38100" tIns="19050" rIns="38100" bIns="19050" anchor="ctr" anchorCtr="1">
                  <a:spAutoFit/>
                </a:bodyPr>
                <a:lstStyle/>
                <a:p>
                  <a:pPr>
                    <a:defRPr sz="1000" b="1" i="0" u="none" strike="noStrike" kern="1200" baseline="0">
                      <a:solidFill>
                        <a:srgbClr val="080808"/>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11-A22C-4DBD-AA45-E96B02FD5C99}"/>
                </c:ext>
              </c:extLst>
            </c:dLbl>
            <c:dLbl>
              <c:idx val="9"/>
              <c:layout>
                <c:manualLayout>
                  <c:x val="-1.9757793433715521E-2"/>
                  <c:y val="-5.9234931617643219E-2"/>
                </c:manualLayout>
              </c:layout>
              <c:spPr>
                <a:solidFill>
                  <a:sysClr val="window" lastClr="FFFFFF"/>
                </a:solidFill>
                <a:ln>
                  <a:gradFill>
                    <a:gsLst>
                      <a:gs pos="0">
                        <a:srgbClr val="4F81BD">
                          <a:lumMod val="5000"/>
                          <a:lumOff val="95000"/>
                        </a:srgbClr>
                      </a:gs>
                      <a:gs pos="74000">
                        <a:srgbClr val="4F81BD">
                          <a:lumMod val="45000"/>
                          <a:lumOff val="55000"/>
                        </a:srgbClr>
                      </a:gs>
                      <a:gs pos="83000">
                        <a:srgbClr val="4F81BD">
                          <a:lumMod val="45000"/>
                          <a:lumOff val="55000"/>
                        </a:srgbClr>
                      </a:gs>
                      <a:gs pos="100000">
                        <a:srgbClr val="4F81BD">
                          <a:lumMod val="30000"/>
                          <a:lumOff val="70000"/>
                        </a:srgbClr>
                      </a:gs>
                    </a:gsLst>
                    <a:lin ang="5400000" scaled="1"/>
                  </a:gradFill>
                </a:ln>
                <a:effectLst/>
              </c:spPr>
              <c:txPr>
                <a:bodyPr rot="0" spcFirstLastPara="1" vertOverflow="clip" horzOverflow="clip" vert="horz" wrap="square" lIns="38100" tIns="19050" rIns="38100" bIns="19050" anchor="ctr" anchorCtr="1">
                  <a:spAutoFit/>
                </a:bodyPr>
                <a:lstStyle/>
                <a:p>
                  <a:pPr>
                    <a:defRPr sz="1000" b="1" i="0" u="none" strike="noStrike" kern="1200" baseline="0">
                      <a:solidFill>
                        <a:srgbClr val="080808"/>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13-A22C-4DBD-AA45-E96B02FD5C99}"/>
                </c:ext>
              </c:extLst>
            </c:dLbl>
            <c:dLbl>
              <c:idx val="10"/>
              <c:layout>
                <c:manualLayout>
                  <c:x val="-1.5251300824239075E-2"/>
                  <c:y val="-9.4067197862692617E-2"/>
                </c:manualLayout>
              </c:layout>
              <c:spPr>
                <a:solidFill>
                  <a:sysClr val="window" lastClr="FFFFFF"/>
                </a:solidFill>
                <a:ln>
                  <a:gradFill>
                    <a:gsLst>
                      <a:gs pos="0">
                        <a:srgbClr val="4F81BD">
                          <a:lumMod val="5000"/>
                          <a:lumOff val="95000"/>
                        </a:srgbClr>
                      </a:gs>
                      <a:gs pos="74000">
                        <a:srgbClr val="4F81BD">
                          <a:lumMod val="45000"/>
                          <a:lumOff val="55000"/>
                        </a:srgbClr>
                      </a:gs>
                      <a:gs pos="83000">
                        <a:srgbClr val="4F81BD">
                          <a:lumMod val="45000"/>
                          <a:lumOff val="55000"/>
                        </a:srgbClr>
                      </a:gs>
                      <a:gs pos="100000">
                        <a:srgbClr val="4F81BD">
                          <a:lumMod val="30000"/>
                          <a:lumOff val="70000"/>
                        </a:srgbClr>
                      </a:gs>
                    </a:gsLst>
                    <a:lin ang="5400000" scaled="1"/>
                  </a:gradFill>
                </a:ln>
                <a:effectLst/>
              </c:spPr>
              <c:txPr>
                <a:bodyPr rot="0" spcFirstLastPara="1" vertOverflow="clip" horzOverflow="clip" vert="horz" wrap="square" lIns="38100" tIns="19050" rIns="38100" bIns="19050" anchor="ctr" anchorCtr="1">
                  <a:spAutoFit/>
                </a:bodyPr>
                <a:lstStyle/>
                <a:p>
                  <a:pPr>
                    <a:defRPr sz="1000" b="1" i="0" u="none" strike="noStrike" kern="1200" baseline="0">
                      <a:solidFill>
                        <a:srgbClr val="080808"/>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15-A22C-4DBD-AA45-E96B02FD5C99}"/>
                </c:ext>
              </c:extLst>
            </c:dLbl>
            <c:dLbl>
              <c:idx val="11"/>
              <c:layout>
                <c:manualLayout>
                  <c:x val="0.10861732743933324"/>
                  <c:y val="-7.9359642668920857E-2"/>
                </c:manualLayout>
              </c:layout>
              <c:spPr>
                <a:solidFill>
                  <a:sysClr val="window" lastClr="FFFFFF"/>
                </a:solidFill>
                <a:ln>
                  <a:gradFill>
                    <a:gsLst>
                      <a:gs pos="0">
                        <a:srgbClr val="4F81BD">
                          <a:lumMod val="5000"/>
                          <a:lumOff val="95000"/>
                        </a:srgbClr>
                      </a:gs>
                      <a:gs pos="74000">
                        <a:srgbClr val="4F81BD">
                          <a:lumMod val="45000"/>
                          <a:lumOff val="55000"/>
                        </a:srgbClr>
                      </a:gs>
                      <a:gs pos="83000">
                        <a:srgbClr val="4F81BD">
                          <a:lumMod val="45000"/>
                          <a:lumOff val="55000"/>
                        </a:srgbClr>
                      </a:gs>
                      <a:gs pos="100000">
                        <a:srgbClr val="4F81BD">
                          <a:lumMod val="30000"/>
                          <a:lumOff val="70000"/>
                        </a:srgbClr>
                      </a:gs>
                    </a:gsLst>
                    <a:lin ang="5400000" scaled="1"/>
                  </a:gradFill>
                </a:ln>
                <a:effectLst/>
              </c:spPr>
              <c:txPr>
                <a:bodyPr rot="0" spcFirstLastPara="1" vertOverflow="clip" horzOverflow="clip" vert="horz" wrap="square" lIns="38100" tIns="19050" rIns="38100" bIns="19050" anchor="ctr" anchorCtr="1">
                  <a:spAutoFit/>
                </a:bodyPr>
                <a:lstStyle/>
                <a:p>
                  <a:pPr>
                    <a:defRPr sz="1000" b="1" i="0" u="none" strike="noStrike" kern="1200" baseline="0">
                      <a:solidFill>
                        <a:srgbClr val="080808"/>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17-A22C-4DBD-AA45-E96B02FD5C99}"/>
                </c:ext>
              </c:extLst>
            </c:dLbl>
            <c:dLbl>
              <c:idx val="12"/>
              <c:layout>
                <c:manualLayout>
                  <c:x val="0.24283114102754572"/>
                  <c:y val="-8.9546360932367675E-2"/>
                </c:manualLayout>
              </c:layout>
              <c:spPr>
                <a:solidFill>
                  <a:sysClr val="window" lastClr="FFFFFF"/>
                </a:solidFill>
                <a:ln>
                  <a:gradFill>
                    <a:gsLst>
                      <a:gs pos="0">
                        <a:srgbClr val="4F81BD">
                          <a:lumMod val="5000"/>
                          <a:lumOff val="95000"/>
                        </a:srgbClr>
                      </a:gs>
                      <a:gs pos="74000">
                        <a:srgbClr val="4F81BD">
                          <a:lumMod val="45000"/>
                          <a:lumOff val="55000"/>
                        </a:srgbClr>
                      </a:gs>
                      <a:gs pos="83000">
                        <a:srgbClr val="4F81BD">
                          <a:lumMod val="45000"/>
                          <a:lumOff val="55000"/>
                        </a:srgbClr>
                      </a:gs>
                      <a:gs pos="100000">
                        <a:srgbClr val="4F81BD">
                          <a:lumMod val="30000"/>
                          <a:lumOff val="70000"/>
                        </a:srgbClr>
                      </a:gs>
                    </a:gsLst>
                    <a:lin ang="5400000" scaled="1"/>
                  </a:gradFill>
                </a:ln>
                <a:effectLst/>
              </c:spPr>
              <c:txPr>
                <a:bodyPr rot="0" spcFirstLastPara="1" vertOverflow="clip" horzOverflow="clip" vert="horz" wrap="square" lIns="38100" tIns="19050" rIns="38100" bIns="19050" anchor="ctr" anchorCtr="1">
                  <a:spAutoFit/>
                </a:bodyPr>
                <a:lstStyle/>
                <a:p>
                  <a:pPr>
                    <a:defRPr sz="1000" b="1" i="0" u="none" strike="noStrike" kern="1200" baseline="0">
                      <a:solidFill>
                        <a:srgbClr val="080808"/>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19-A22C-4DBD-AA45-E96B02FD5C99}"/>
                </c:ext>
              </c:extLst>
            </c:dLbl>
            <c:spPr>
              <a:solidFill>
                <a:sysClr val="window" lastClr="FFFFFF"/>
              </a:solidFill>
              <a:ln>
                <a:gradFill>
                  <a:gsLst>
                    <a:gs pos="0">
                      <a:srgbClr val="4F81BD">
                        <a:lumMod val="5000"/>
                        <a:lumOff val="95000"/>
                      </a:srgbClr>
                    </a:gs>
                    <a:gs pos="74000">
                      <a:srgbClr val="4F81BD">
                        <a:lumMod val="45000"/>
                        <a:lumOff val="55000"/>
                      </a:srgbClr>
                    </a:gs>
                    <a:gs pos="83000">
                      <a:srgbClr val="4F81BD">
                        <a:lumMod val="45000"/>
                        <a:lumOff val="55000"/>
                      </a:srgbClr>
                    </a:gs>
                    <a:gs pos="100000">
                      <a:srgbClr val="4F81BD">
                        <a:lumMod val="30000"/>
                        <a:lumOff val="70000"/>
                      </a:srgbClr>
                    </a:gs>
                  </a:gsLst>
                  <a:lin ang="5400000" scaled="1"/>
                </a:gradFill>
              </a:ln>
              <a:effectLst/>
            </c:spPr>
            <c:txPr>
              <a:bodyPr rot="0" spcFirstLastPara="1" vertOverflow="clip" horzOverflow="clip" vert="horz" wrap="square" lIns="38100" tIns="19050" rIns="38100" bIns="19050" anchor="ctr" anchorCtr="1">
                <a:spAutoFit/>
              </a:bodyPr>
              <a:lstStyle/>
              <a:p>
                <a:pPr>
                  <a:defRPr sz="1000" b="1" i="0" u="none" strike="noStrike" kern="1200" baseline="0">
                    <a:solidFill>
                      <a:srgbClr val="080808"/>
                    </a:solidFill>
                    <a:latin typeface="+mn-lt"/>
                    <a:ea typeface="+mn-ea"/>
                    <a:cs typeface="+mn-cs"/>
                  </a:defRPr>
                </a:pPr>
                <a:endParaRPr lang="en-US"/>
              </a:p>
            </c:txPr>
            <c:dLblPos val="bestFit"/>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'[SANIRE FY 2023_2024 Budget .xlsx]Income vs Expense_2022_2023_BD'!$O$17:$O$29</c:f>
              <c:strCache>
                <c:ptCount val="13"/>
                <c:pt idx="0">
                  <c:v>Membership fees </c:v>
                </c:pt>
                <c:pt idx="1">
                  <c:v>Symposium 2022</c:v>
                </c:pt>
                <c:pt idx="2">
                  <c:v>Symposium 2023</c:v>
                </c:pt>
                <c:pt idx="3">
                  <c:v>Banquet</c:v>
                </c:pt>
                <c:pt idx="4">
                  <c:v>Rockbowl</c:v>
                </c:pt>
                <c:pt idx="9">
                  <c:v>Exams(RE &amp;SCO)</c:v>
                </c:pt>
                <c:pt idx="10">
                  <c:v>News letter</c:v>
                </c:pt>
                <c:pt idx="11">
                  <c:v>Interest</c:v>
                </c:pt>
                <c:pt idx="12">
                  <c:v>Diary project</c:v>
                </c:pt>
              </c:strCache>
            </c:strRef>
          </c:cat>
          <c:val>
            <c:numRef>
              <c:f>'[SANIRE FY 2023_2024 Budget .xlsx]Income vs Expense_2022_2023_BD'!$P$17:$P$29</c:f>
              <c:numCache>
                <c:formatCode>_-[$R-1C09]* #\ ##0.00_-;\-[$R-1C09]* #\ ##0.00_-;_-[$R-1C09]* "-"??_-;_-@_-</c:formatCode>
                <c:ptCount val="13"/>
                <c:pt idx="0">
                  <c:v>600000</c:v>
                </c:pt>
                <c:pt idx="1">
                  <c:v>610362</c:v>
                </c:pt>
                <c:pt idx="2">
                  <c:v>687960</c:v>
                </c:pt>
                <c:pt idx="3">
                  <c:v>321000</c:v>
                </c:pt>
                <c:pt idx="4">
                  <c:v>66000</c:v>
                </c:pt>
                <c:pt idx="9">
                  <c:v>152600</c:v>
                </c:pt>
                <c:pt idx="10">
                  <c:v>72800</c:v>
                </c:pt>
                <c:pt idx="11">
                  <c:v>55377</c:v>
                </c:pt>
                <c:pt idx="12">
                  <c:v>115000</c:v>
                </c:pt>
              </c:numCache>
            </c:numRef>
          </c:val>
          <c:extLst>
            <c:ext xmlns:c16="http://schemas.microsoft.com/office/drawing/2014/chart" uri="{C3380CC4-5D6E-409C-BE32-E72D297353CC}">
              <c16:uniqueId val="{0000001A-A22C-4DBD-AA45-E96B02FD5C99}"/>
            </c:ext>
          </c:extLst>
        </c:ser>
        <c:dLbls>
          <c:dLblPos val="outEnd"/>
          <c:showLegendKey val="0"/>
          <c:showVal val="0"/>
          <c:showCatName val="1"/>
          <c:showSerName val="0"/>
          <c:showPercent val="0"/>
          <c:showBubbleSize val="0"/>
          <c:showLeaderLines val="0"/>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ysClr val="windowText" lastClr="000000"/>
      </a:solidFill>
      <a:round/>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0831190797531504"/>
          <c:y val="4.5624257018221162E-2"/>
          <c:w val="0.85530820718566469"/>
          <c:h val="0.80812707502471282"/>
        </c:manualLayout>
      </c:layout>
      <c:barChart>
        <c:barDir val="col"/>
        <c:grouping val="clustered"/>
        <c:varyColors val="0"/>
        <c:ser>
          <c:idx val="1"/>
          <c:order val="0"/>
          <c:tx>
            <c:strRef>
              <c:f>'[SANIRE FY 2023_2024 Budget .xlsx]Recoveries'!$J$19</c:f>
              <c:strCache>
                <c:ptCount val="1"/>
                <c:pt idx="0">
                  <c:v>Invoiced Amount</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'[SANIRE FY 2023_2024 Budget .xlsx]Recoveries'!$J$23:$J$25</c:f>
              <c:numCache>
                <c:formatCode>_-"R"* #\ ##0_-;\-"R"* #\ ##0_-;_-"R"* "-"??_-;_-@_-</c:formatCode>
                <c:ptCount val="3"/>
                <c:pt idx="0">
                  <c:v>438000</c:v>
                </c:pt>
                <c:pt idx="1">
                  <c:v>456010</c:v>
                </c:pt>
                <c:pt idx="2">
                  <c:v>722290</c:v>
                </c:pt>
              </c:numCache>
            </c:numRef>
          </c:val>
          <c:extLst>
            <c:ext xmlns:c16="http://schemas.microsoft.com/office/drawing/2014/chart" uri="{C3380CC4-5D6E-409C-BE32-E72D297353CC}">
              <c16:uniqueId val="{00000000-B86B-4C3A-83CE-CAB804A68E42}"/>
            </c:ext>
          </c:extLst>
        </c:ser>
        <c:ser>
          <c:idx val="0"/>
          <c:order val="1"/>
          <c:tx>
            <c:strRef>
              <c:f>'[SANIRE FY 2023_2024 Budget .xlsx]Recoveries'!$K$19</c:f>
              <c:strCache>
                <c:ptCount val="1"/>
                <c:pt idx="0">
                  <c:v>Recovered Amount '(R)</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'[SANIRE FY 2023_2024 Budget .xlsx]Recoveries'!$B$23:$I$25</c:f>
              <c:strCache>
                <c:ptCount val="3"/>
                <c:pt idx="0">
                  <c:v>2020/2021</c:v>
                </c:pt>
                <c:pt idx="1">
                  <c:v>2021/2022</c:v>
                </c:pt>
                <c:pt idx="2">
                  <c:v>2022/2023</c:v>
                </c:pt>
              </c:strCache>
            </c:strRef>
          </c:cat>
          <c:val>
            <c:numRef>
              <c:f>'[SANIRE FY 2023_2024 Budget .xlsx]Recoveries'!$K$23:$K$25</c:f>
              <c:numCache>
                <c:formatCode>_-"R"* #\ ##0_-;\-"R"* #\ ##0_-;_-"R"* "-"??_-;_-@_-</c:formatCode>
                <c:ptCount val="3"/>
                <c:pt idx="0">
                  <c:v>395280</c:v>
                </c:pt>
                <c:pt idx="1">
                  <c:v>321768</c:v>
                </c:pt>
                <c:pt idx="2">
                  <c:v>597890</c:v>
                </c:pt>
              </c:numCache>
            </c:numRef>
          </c:val>
          <c:extLst>
            <c:ext xmlns:c16="http://schemas.microsoft.com/office/drawing/2014/chart" uri="{C3380CC4-5D6E-409C-BE32-E72D297353CC}">
              <c16:uniqueId val="{00000001-B86B-4C3A-83CE-CAB804A68E42}"/>
            </c:ext>
          </c:extLst>
        </c:ser>
        <c:dLbls>
          <c:showLegendKey val="0"/>
          <c:showVal val="0"/>
          <c:showCatName val="0"/>
          <c:showSerName val="0"/>
          <c:showPercent val="0"/>
          <c:showBubbleSize val="0"/>
        </c:dLbls>
        <c:gapWidth val="100"/>
        <c:overlap val="-24"/>
        <c:axId val="978401504"/>
        <c:axId val="1025120944"/>
      </c:barChart>
      <c:catAx>
        <c:axId val="978401504"/>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crossAx val="1025120944"/>
        <c:crosses val="autoZero"/>
        <c:auto val="1"/>
        <c:lblAlgn val="ctr"/>
        <c:lblOffset val="100"/>
        <c:noMultiLvlLbl val="0"/>
      </c:catAx>
      <c:valAx>
        <c:axId val="1025120944"/>
        <c:scaling>
          <c:orientation val="minMax"/>
          <c:max val="1000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r>
                  <a:rPr lang="en-US"/>
                  <a:t>Recovered Amount</a:t>
                </a:r>
              </a:p>
            </c:rich>
          </c:tx>
          <c:overlay val="0"/>
          <c:spPr>
            <a:noFill/>
            <a:ln>
              <a:noFill/>
            </a:ln>
            <a:effectLst/>
          </c:spPr>
          <c:txPr>
            <a:bodyPr rot="-540000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title>
        <c:numFmt formatCode="_-&quot;R&quot;* #\ ##0_-;\-&quot;R&quot;* #\ ##0_-;_-&quot;R&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crossAx val="978401504"/>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1" i="0" u="none" strike="noStrike" kern="1200" baseline="0">
                <a:solidFill>
                  <a:sysClr val="windowText" lastClr="000000"/>
                </a:solidFill>
                <a:latin typeface="+mn-lt"/>
                <a:ea typeface="+mn-ea"/>
                <a:cs typeface="+mn-cs"/>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rgbClr val="080808"/>
      </a:solidFill>
    </a:ln>
    <a:effectLst/>
  </c:spPr>
  <c:txPr>
    <a:bodyPr/>
    <a:lstStyle/>
    <a:p>
      <a:pPr>
        <a:defRPr b="1">
          <a:solidFill>
            <a:sysClr val="windowText" lastClr="000000"/>
          </a:solidFill>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ysClr val="windowText" lastClr="000000"/>
                </a:solidFill>
                <a:latin typeface="Arial" panose="020B0604020202020204" pitchFamily="34" charset="0"/>
                <a:ea typeface="+mn-ea"/>
                <a:cs typeface="Arial" panose="020B0604020202020204" pitchFamily="34" charset="0"/>
              </a:defRPr>
            </a:pPr>
            <a:r>
              <a:rPr lang="en-US"/>
              <a:t>Actual Expenses</a:t>
            </a:r>
          </a:p>
        </c:rich>
      </c:tx>
      <c:layout>
        <c:manualLayout>
          <c:xMode val="edge"/>
          <c:yMode val="edge"/>
          <c:x val="0.36977077865266844"/>
          <c:y val="2.3612750885478158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Arial" panose="020B0604020202020204" pitchFamily="34" charset="0"/>
              <a:ea typeface="+mn-ea"/>
              <a:cs typeface="Arial" panose="020B0604020202020204" pitchFamily="34" charset="0"/>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'[SANIRE FY 2023_2024 Budget .xlsx]Income vs Expenses vs Discrepen'!$F$2</c:f>
              <c:strCache>
                <c:ptCount val="1"/>
                <c:pt idx="0">
                  <c:v>Actual Expenses</c:v>
                </c:pt>
              </c:strCache>
            </c:strRef>
          </c:tx>
          <c:spPr>
            <a:solidFill>
              <a:schemeClr val="accent1"/>
            </a:solidFill>
            <a:ln>
              <a:noFill/>
            </a:ln>
            <a:effectLst/>
            <a:scene3d>
              <a:camera prst="orthographicFront"/>
              <a:lightRig rig="threePt" dir="t"/>
            </a:scene3d>
            <a:sp3d>
              <a:bevelT/>
            </a:sp3d>
          </c:spPr>
          <c:invertIfNegative val="0"/>
          <c:dLbls>
            <c:dLbl>
              <c:idx val="2"/>
              <c:layout>
                <c:manualLayout>
                  <c:x val="4.4444444444444446E-2"/>
                  <c:y val="-2.77777777777777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342-43E1-A9EA-CE921CAF9BF9}"/>
                </c:ext>
              </c:extLst>
            </c:dLbl>
            <c:dLbl>
              <c:idx val="3"/>
              <c:layout>
                <c:manualLayout>
                  <c:x val="-8.6007451762050631E-17"/>
                  <c:y val="-1.677626831725772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33A-4E5A-A218-83644383659B}"/>
                </c:ext>
              </c:extLst>
            </c:dLbl>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'[SANIRE FY 2023_2024 Budget .xlsx]Income vs Expenses vs Discrepen'!$B$3:$B$6</c:f>
              <c:strCache>
                <c:ptCount val="4"/>
                <c:pt idx="0">
                  <c:v>2019/2020</c:v>
                </c:pt>
                <c:pt idx="1">
                  <c:v>2020/2021</c:v>
                </c:pt>
                <c:pt idx="2">
                  <c:v>2021/2022</c:v>
                </c:pt>
                <c:pt idx="3">
                  <c:v>2022/2023</c:v>
                </c:pt>
              </c:strCache>
            </c:strRef>
          </c:cat>
          <c:val>
            <c:numRef>
              <c:f>'[SANIRE FY 2023_2024 Budget .xlsx]Income vs Expenses vs Discrepen'!$F$3:$F$6</c:f>
              <c:numCache>
                <c:formatCode>_-"R"* #\ ##0_-;\-"R"* #\ ##0_-;_-"R"* "-"??_-;_-@_-</c:formatCode>
                <c:ptCount val="4"/>
                <c:pt idx="0">
                  <c:v>826352.5</c:v>
                </c:pt>
                <c:pt idx="1">
                  <c:v>750428.68</c:v>
                </c:pt>
                <c:pt idx="2">
                  <c:v>1285449</c:v>
                </c:pt>
                <c:pt idx="3">
                  <c:v>2789154</c:v>
                </c:pt>
              </c:numCache>
            </c:numRef>
          </c:val>
          <c:extLst>
            <c:ext xmlns:c16="http://schemas.microsoft.com/office/drawing/2014/chart" uri="{C3380CC4-5D6E-409C-BE32-E72D297353CC}">
              <c16:uniqueId val="{00000001-FC9E-4E63-907B-647B0A1D251B}"/>
            </c:ext>
          </c:extLst>
        </c:ser>
        <c:dLbls>
          <c:showLegendKey val="0"/>
          <c:showVal val="1"/>
          <c:showCatName val="0"/>
          <c:showSerName val="0"/>
          <c:showPercent val="0"/>
          <c:showBubbleSize val="0"/>
        </c:dLbls>
        <c:gapWidth val="150"/>
        <c:shape val="box"/>
        <c:axId val="1502741184"/>
        <c:axId val="1656023056"/>
        <c:axId val="0"/>
      </c:bar3DChart>
      <c:catAx>
        <c:axId val="150274118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1656023056"/>
        <c:crosses val="autoZero"/>
        <c:auto val="1"/>
        <c:lblAlgn val="ctr"/>
        <c:lblOffset val="100"/>
        <c:noMultiLvlLbl val="0"/>
      </c:catAx>
      <c:valAx>
        <c:axId val="1656023056"/>
        <c:scaling>
          <c:orientation val="minMax"/>
        </c:scaling>
        <c:delete val="0"/>
        <c:axPos val="l"/>
        <c:majorGridlines>
          <c:spPr>
            <a:ln w="9525" cap="flat" cmpd="sng" algn="ctr">
              <a:solidFill>
                <a:schemeClr val="tx1">
                  <a:lumMod val="15000"/>
                  <a:lumOff val="85000"/>
                </a:schemeClr>
              </a:solidFill>
              <a:round/>
            </a:ln>
            <a:effectLst/>
          </c:spPr>
        </c:majorGridlines>
        <c:numFmt formatCode="_-&quot;R&quot;* #\ ##0_-;\-&quot;R&quot;* #\ ##0_-;_-&quot;R&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15027411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solidFill>
      <a:round/>
    </a:ln>
    <a:effectLst/>
    <a:scene3d>
      <a:camera prst="orthographicFront"/>
      <a:lightRig rig="threePt" dir="t"/>
    </a:scene3d>
    <a:sp3d/>
  </c:spPr>
  <c:txPr>
    <a:bodyPr/>
    <a:lstStyle/>
    <a:p>
      <a:pPr>
        <a:defRPr>
          <a:solidFill>
            <a:sysClr val="windowText" lastClr="000000"/>
          </a:solidFill>
          <a:latin typeface="Arial" panose="020B0604020202020204" pitchFamily="34" charset="0"/>
          <a:cs typeface="Arial" panose="020B0604020202020204" pitchFamily="34" charset="0"/>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en-US"/>
              <a:t>Budget Expenses</a:t>
            </a:r>
          </a:p>
        </c:rich>
      </c:tx>
      <c:layout>
        <c:manualLayout>
          <c:xMode val="edge"/>
          <c:yMode val="edge"/>
          <c:x val="0.36977077865266844"/>
          <c:y val="2.3612750885478158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'[SANIRE FY 2023_2024 Budget .xlsx]Income vs Expenses vs Discrepen'!$E$2</c:f>
              <c:strCache>
                <c:ptCount val="1"/>
                <c:pt idx="0">
                  <c:v>Budget Expenses</c:v>
                </c:pt>
              </c:strCache>
            </c:strRef>
          </c:tx>
          <c:spPr>
            <a:solidFill>
              <a:schemeClr val="accent1"/>
            </a:solidFill>
            <a:ln>
              <a:noFill/>
            </a:ln>
            <a:effectLst/>
            <a:scene3d>
              <a:camera prst="orthographicFront"/>
              <a:lightRig rig="threePt" dir="t"/>
            </a:scene3d>
            <a:sp3d>
              <a:bevelT/>
            </a:sp3d>
          </c:spPr>
          <c:invertIfNegative val="0"/>
          <c:dLbls>
            <c:dLbl>
              <c:idx val="2"/>
              <c:layout>
                <c:manualLayout>
                  <c:x val="4.4444444444444446E-2"/>
                  <c:y val="-2.77777777777777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376-4A87-980C-65CC0D9C088C}"/>
                </c:ext>
              </c:extLst>
            </c:dLbl>
            <c:dLbl>
              <c:idx val="3"/>
              <c:layout>
                <c:manualLayout>
                  <c:x val="2.1835083037311631E-2"/>
                  <c:y val="-2.421788468536613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376-4A87-980C-65CC0D9C088C}"/>
                </c:ext>
              </c:extLst>
            </c:dLbl>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'[SANIRE FY 2023_2024 Budget .xlsx]Income vs Expenses vs Discrepen'!$B$3:$B$6</c:f>
              <c:strCache>
                <c:ptCount val="4"/>
                <c:pt idx="0">
                  <c:v>2019/2020</c:v>
                </c:pt>
                <c:pt idx="1">
                  <c:v>2020/2021</c:v>
                </c:pt>
                <c:pt idx="2">
                  <c:v>2021/2022</c:v>
                </c:pt>
                <c:pt idx="3">
                  <c:v>2022/2023</c:v>
                </c:pt>
              </c:strCache>
            </c:strRef>
          </c:cat>
          <c:val>
            <c:numRef>
              <c:f>'[SANIRE FY 2023_2024 Budget .xlsx]Income vs Expenses vs Discrepen'!$E$3:$E$6</c:f>
              <c:numCache>
                <c:formatCode>_-"R"* #\ ##0_-;\-"R"* #\ ##0_-;_-"R"* "-"??_-;_-@_-</c:formatCode>
                <c:ptCount val="4"/>
                <c:pt idx="0">
                  <c:v>1147128.45</c:v>
                </c:pt>
                <c:pt idx="1">
                  <c:v>1109128.8500000001</c:v>
                </c:pt>
                <c:pt idx="2">
                  <c:v>1183000</c:v>
                </c:pt>
                <c:pt idx="3">
                  <c:v>2510862</c:v>
                </c:pt>
              </c:numCache>
            </c:numRef>
          </c:val>
          <c:extLst>
            <c:ext xmlns:c16="http://schemas.microsoft.com/office/drawing/2014/chart" uri="{C3380CC4-5D6E-409C-BE32-E72D297353CC}">
              <c16:uniqueId val="{00000001-E376-4A87-980C-65CC0D9C088C}"/>
            </c:ext>
          </c:extLst>
        </c:ser>
        <c:dLbls>
          <c:showLegendKey val="0"/>
          <c:showVal val="1"/>
          <c:showCatName val="0"/>
          <c:showSerName val="0"/>
          <c:showPercent val="0"/>
          <c:showBubbleSize val="0"/>
        </c:dLbls>
        <c:gapWidth val="150"/>
        <c:shape val="box"/>
        <c:axId val="1502741184"/>
        <c:axId val="1656023056"/>
        <c:axId val="0"/>
      </c:bar3DChart>
      <c:catAx>
        <c:axId val="150274118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1656023056"/>
        <c:crosses val="autoZero"/>
        <c:auto val="1"/>
        <c:lblAlgn val="ctr"/>
        <c:lblOffset val="100"/>
        <c:noMultiLvlLbl val="0"/>
      </c:catAx>
      <c:valAx>
        <c:axId val="1656023056"/>
        <c:scaling>
          <c:orientation val="minMax"/>
        </c:scaling>
        <c:delete val="0"/>
        <c:axPos val="l"/>
        <c:majorGridlines>
          <c:spPr>
            <a:ln w="9525" cap="flat" cmpd="sng" algn="ctr">
              <a:solidFill>
                <a:schemeClr val="tx1">
                  <a:lumMod val="15000"/>
                  <a:lumOff val="85000"/>
                </a:schemeClr>
              </a:solidFill>
              <a:round/>
            </a:ln>
            <a:effectLst/>
          </c:spPr>
        </c:majorGridlines>
        <c:numFmt formatCode="_-&quot;R&quot;* #\ ##0_-;\-&quot;R&quot;* #\ ##0_-;_-&quot;R&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15027411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solidFill>
      <a:round/>
    </a:ln>
    <a:effectLst/>
    <a:scene3d>
      <a:camera prst="orthographicFront"/>
      <a:lightRig rig="threePt" dir="t"/>
    </a:scene3d>
    <a:sp3d/>
  </c:spPr>
  <c:txPr>
    <a:bodyPr/>
    <a:lstStyle/>
    <a:p>
      <a:pPr>
        <a:defRPr>
          <a:solidFill>
            <a:sysClr val="windowText" lastClr="000000"/>
          </a:solidFill>
        </a:defRPr>
      </a:pPr>
      <a:endParaRPr lang="en-US"/>
    </a:p>
  </c:txPr>
  <c:externalData r:id="rId4">
    <c:autoUpdate val="0"/>
  </c:externalData>
  <c:userShapes r:id="rId5"/>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r>
              <a:rPr lang="en-US" dirty="0"/>
              <a:t>2020/2021</a:t>
            </a:r>
          </a:p>
        </c:rich>
      </c:tx>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1.9125784233256875E-3"/>
          <c:y val="0.28479090647205685"/>
          <c:w val="0.81152776600889931"/>
          <c:h val="0.6363633090071058"/>
        </c:manualLayout>
      </c:layout>
      <c:pie3DChart>
        <c:varyColors val="1"/>
        <c:ser>
          <c:idx val="0"/>
          <c:order val="0"/>
          <c:tx>
            <c:strRef>
              <c:f>'5 Year Income Analysis'!$G$3</c:f>
              <c:strCache>
                <c:ptCount val="1"/>
                <c:pt idx="0">
                  <c:v>2021</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1154-4759-AFD2-A0ADF6B4787E}"/>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1154-4759-AFD2-A0ADF6B4787E}"/>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1154-4759-AFD2-A0ADF6B4787E}"/>
              </c:ext>
            </c:extLst>
          </c:dPt>
          <c:dLbls>
            <c:dLbl>
              <c:idx val="0"/>
              <c:spPr>
                <a:solidFill>
                  <a:sysClr val="window" lastClr="FFFFFF"/>
                </a:solidFill>
                <a:ln>
                  <a:solidFill>
                    <a:srgbClr val="4F81BD"/>
                  </a:solidFill>
                </a:ln>
                <a:effectLst/>
              </c:spPr>
              <c:txPr>
                <a:bodyPr rot="0" spcFirstLastPara="1" vertOverflow="clip" horzOverflow="clip" vert="horz" wrap="square" lIns="38100" tIns="19050" rIns="38100" bIns="19050" anchor="ctr" anchorCtr="1">
                  <a:spAutoFit/>
                </a:bodyPr>
                <a:lstStyle/>
                <a:p>
                  <a:pPr>
                    <a:defRPr sz="1000" b="1" i="0" u="none" strike="noStrike" kern="1200" baseline="0">
                      <a:solidFill>
                        <a:schemeClr val="accent1"/>
                      </a:solidFill>
                      <a:latin typeface="+mn-lt"/>
                      <a:ea typeface="+mn-ea"/>
                      <a:cs typeface="+mn-cs"/>
                    </a:defRPr>
                  </a:pPr>
                  <a:endParaRPr lang="en-US"/>
                </a:p>
              </c:txPr>
              <c:dLblPos val="outEnd"/>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1-1154-4759-AFD2-A0ADF6B4787E}"/>
                </c:ext>
              </c:extLst>
            </c:dLbl>
            <c:dLbl>
              <c:idx val="1"/>
              <c:spPr>
                <a:solidFill>
                  <a:sysClr val="window" lastClr="FFFFFF"/>
                </a:solidFill>
                <a:ln>
                  <a:solidFill>
                    <a:srgbClr val="4F81BD"/>
                  </a:solidFill>
                </a:ln>
                <a:effectLst/>
              </c:spPr>
              <c:txPr>
                <a:bodyPr rot="0" spcFirstLastPara="1" vertOverflow="clip" horzOverflow="clip" vert="horz" wrap="square" lIns="38100" tIns="19050" rIns="38100" bIns="19050" anchor="ctr" anchorCtr="1">
                  <a:spAutoFit/>
                </a:bodyPr>
                <a:lstStyle/>
                <a:p>
                  <a:pPr>
                    <a:defRPr sz="1000" b="1" i="0" u="none" strike="noStrike" kern="1200" baseline="0">
                      <a:solidFill>
                        <a:schemeClr val="accent2"/>
                      </a:solidFill>
                      <a:latin typeface="+mn-lt"/>
                      <a:ea typeface="+mn-ea"/>
                      <a:cs typeface="+mn-cs"/>
                    </a:defRPr>
                  </a:pPr>
                  <a:endParaRPr lang="en-US"/>
                </a:p>
              </c:txPr>
              <c:dLblPos val="outEnd"/>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3-1154-4759-AFD2-A0ADF6B4787E}"/>
                </c:ext>
              </c:extLst>
            </c:dLbl>
            <c:dLbl>
              <c:idx val="2"/>
              <c:layout>
                <c:manualLayout>
                  <c:x val="4.327665870573031E-2"/>
                  <c:y val="-0.11686991869918702"/>
                </c:manualLayout>
              </c:layout>
              <c:spPr>
                <a:solidFill>
                  <a:sysClr val="window" lastClr="FFFFFF"/>
                </a:solidFill>
                <a:ln>
                  <a:solidFill>
                    <a:srgbClr val="4F81BD"/>
                  </a:solidFill>
                </a:ln>
                <a:effectLst/>
              </c:spPr>
              <c:txPr>
                <a:bodyPr rot="0" spcFirstLastPara="1" vertOverflow="clip" horzOverflow="clip" vert="horz" wrap="square" lIns="38100" tIns="19050" rIns="38100" bIns="19050" anchor="ctr" anchorCtr="1">
                  <a:spAutoFit/>
                </a:bodyPr>
                <a:lstStyle/>
                <a:p>
                  <a:pPr>
                    <a:defRPr sz="1000" b="1" i="0" u="none" strike="noStrike" kern="1200" baseline="0">
                      <a:solidFill>
                        <a:schemeClr val="accent3"/>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5-1154-4759-AFD2-A0ADF6B4787E}"/>
                </c:ext>
              </c:extLst>
            </c:dLbl>
            <c:spPr>
              <a:solidFill>
                <a:sysClr val="window" lastClr="FFFFFF"/>
              </a:solidFill>
              <a:ln>
                <a:solidFill>
                  <a:srgbClr val="4F81BD"/>
                </a:solidFill>
              </a:ln>
              <a:effectLst/>
            </c:spPr>
            <c:dLblPos val="outEnd"/>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'5 Year Income Analysis'!$B$4:$B$6</c:f>
              <c:strCache>
                <c:ptCount val="3"/>
                <c:pt idx="0">
                  <c:v>Income/ Sales</c:v>
                </c:pt>
                <c:pt idx="1">
                  <c:v>Expenses</c:v>
                </c:pt>
                <c:pt idx="2">
                  <c:v>MPAS/ Admin Fees</c:v>
                </c:pt>
              </c:strCache>
            </c:strRef>
          </c:cat>
          <c:val>
            <c:numRef>
              <c:f>'5 Year Income Analysis'!$G$4:$G$6</c:f>
              <c:numCache>
                <c:formatCode>_-[$R-1C09]* #,##0_-;\-[$R-1C09]* #,##0_-;_-[$R-1C09]* "-"_-;_-@_-</c:formatCode>
                <c:ptCount val="3"/>
                <c:pt idx="0">
                  <c:v>784280</c:v>
                </c:pt>
                <c:pt idx="1">
                  <c:v>289774</c:v>
                </c:pt>
                <c:pt idx="2">
                  <c:v>484360</c:v>
                </c:pt>
              </c:numCache>
            </c:numRef>
          </c:val>
          <c:extLst>
            <c:ext xmlns:c16="http://schemas.microsoft.com/office/drawing/2014/chart" uri="{C3380CC4-5D6E-409C-BE32-E72D297353CC}">
              <c16:uniqueId val="{00000006-1154-4759-AFD2-A0ADF6B4787E}"/>
            </c:ext>
          </c:extLst>
        </c:ser>
        <c:dLbls>
          <c:dLblPos val="outEnd"/>
          <c:showLegendKey val="0"/>
          <c:showVal val="0"/>
          <c:showCatName val="1"/>
          <c:showSerName val="0"/>
          <c:showPercent val="0"/>
          <c:showBubbleSize val="0"/>
          <c:showLeaderLines val="0"/>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rgbClr val="3D3A48"/>
      </a:solidFill>
    </a:ln>
    <a:effectLst/>
  </c:spPr>
  <c:txPr>
    <a:bodyPr/>
    <a:lstStyle/>
    <a:p>
      <a:pPr>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7.5508326904300052E-2"/>
          <c:y val="0.14291236010810615"/>
          <c:w val="0.83066196329075292"/>
          <c:h val="0.75604457234509803"/>
        </c:manualLayout>
      </c:layout>
      <c:pie3DChart>
        <c:varyColors val="1"/>
        <c:ser>
          <c:idx val="0"/>
          <c:order val="0"/>
          <c:tx>
            <c:strRef>
              <c:f>'5 Year Income Analysis'!$H$3</c:f>
              <c:strCache>
                <c:ptCount val="1"/>
                <c:pt idx="0">
                  <c:v>2021/2022</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8770-4F85-9D8D-D4A3712557F9}"/>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8770-4F85-9D8D-D4A3712557F9}"/>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8770-4F85-9D8D-D4A3712557F9}"/>
              </c:ext>
            </c:extLst>
          </c:dPt>
          <c:dLbls>
            <c:dLbl>
              <c:idx val="0"/>
              <c:layout>
                <c:manualLayout>
                  <c:x val="-5.6320625383734918E-2"/>
                  <c:y val="-0.12411345042372691"/>
                </c:manualLayout>
              </c:layout>
              <c:spPr>
                <a:solidFill>
                  <a:sysClr val="window" lastClr="FFFFFF"/>
                </a:solidFill>
                <a:ln>
                  <a:solidFill>
                    <a:srgbClr val="4F81BD"/>
                  </a:solidFill>
                </a:ln>
                <a:effectLst/>
              </c:spPr>
              <c:txPr>
                <a:bodyPr rot="0" spcFirstLastPara="1" vertOverflow="clip" horzOverflow="clip" vert="horz" wrap="square" lIns="38100" tIns="19050" rIns="38100" bIns="19050" anchor="ctr" anchorCtr="1">
                  <a:spAutoFit/>
                </a:bodyPr>
                <a:lstStyle/>
                <a:p>
                  <a:pPr>
                    <a:defRPr sz="1000" b="1" i="0" u="none" strike="noStrike" kern="1200" baseline="0">
                      <a:solidFill>
                        <a:schemeClr val="accent1"/>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1-8770-4F85-9D8D-D4A3712557F9}"/>
                </c:ext>
              </c:extLst>
            </c:dLbl>
            <c:dLbl>
              <c:idx val="1"/>
              <c:spPr>
                <a:solidFill>
                  <a:sysClr val="window" lastClr="FFFFFF"/>
                </a:solidFill>
                <a:ln>
                  <a:solidFill>
                    <a:srgbClr val="4F81BD"/>
                  </a:solidFill>
                </a:ln>
                <a:effectLst/>
              </c:spPr>
              <c:txPr>
                <a:bodyPr rot="0" spcFirstLastPara="1" vertOverflow="clip" horzOverflow="clip" vert="horz" wrap="square" lIns="38100" tIns="19050" rIns="38100" bIns="19050" anchor="ctr" anchorCtr="1">
                  <a:spAutoFit/>
                </a:bodyPr>
                <a:lstStyle/>
                <a:p>
                  <a:pPr>
                    <a:defRPr sz="1000" b="1" i="0" u="none" strike="noStrike" kern="1200" baseline="0">
                      <a:solidFill>
                        <a:schemeClr val="accent2"/>
                      </a:solidFill>
                      <a:latin typeface="+mn-lt"/>
                      <a:ea typeface="+mn-ea"/>
                      <a:cs typeface="+mn-cs"/>
                    </a:defRPr>
                  </a:pPr>
                  <a:endParaRPr lang="en-US"/>
                </a:p>
              </c:txPr>
              <c:dLblPos val="outEnd"/>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3-8770-4F85-9D8D-D4A3712557F9}"/>
                </c:ext>
              </c:extLst>
            </c:dLbl>
            <c:dLbl>
              <c:idx val="2"/>
              <c:spPr>
                <a:solidFill>
                  <a:sysClr val="window" lastClr="FFFFFF"/>
                </a:solidFill>
                <a:ln>
                  <a:solidFill>
                    <a:srgbClr val="4F81BD"/>
                  </a:solidFill>
                </a:ln>
                <a:effectLst/>
              </c:spPr>
              <c:txPr>
                <a:bodyPr rot="0" spcFirstLastPara="1" vertOverflow="clip" horzOverflow="clip" vert="horz" wrap="square" lIns="38100" tIns="19050" rIns="38100" bIns="19050" anchor="ctr" anchorCtr="1">
                  <a:spAutoFit/>
                </a:bodyPr>
                <a:lstStyle/>
                <a:p>
                  <a:pPr>
                    <a:defRPr sz="1000" b="1" i="0" u="none" strike="noStrike" kern="1200" baseline="0">
                      <a:solidFill>
                        <a:schemeClr val="accent3"/>
                      </a:solidFill>
                      <a:latin typeface="+mn-lt"/>
                      <a:ea typeface="+mn-ea"/>
                      <a:cs typeface="+mn-cs"/>
                    </a:defRPr>
                  </a:pPr>
                  <a:endParaRPr lang="en-US"/>
                </a:p>
              </c:txPr>
              <c:dLblPos val="outEnd"/>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5-8770-4F85-9D8D-D4A3712557F9}"/>
                </c:ext>
              </c:extLst>
            </c:dLbl>
            <c:spPr>
              <a:solidFill>
                <a:sysClr val="window" lastClr="FFFFFF"/>
              </a:solidFill>
              <a:ln>
                <a:solidFill>
                  <a:srgbClr val="4F81BD"/>
                </a:solidFill>
              </a:ln>
              <a:effectLst/>
            </c:spPr>
            <c:dLblPos val="outEnd"/>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'5 Year Income Analysis'!$B$4:$B$6</c:f>
              <c:strCache>
                <c:ptCount val="3"/>
                <c:pt idx="0">
                  <c:v>Income/ Sales</c:v>
                </c:pt>
                <c:pt idx="1">
                  <c:v>Expenses</c:v>
                </c:pt>
                <c:pt idx="2">
                  <c:v>MPAS/ Admin Fees</c:v>
                </c:pt>
              </c:strCache>
            </c:strRef>
          </c:cat>
          <c:val>
            <c:numRef>
              <c:f>'5 Year Income Analysis'!$H$4:$H$6</c:f>
              <c:numCache>
                <c:formatCode>_(* #,##0.00_);_(* \(#,##0.00\);_(* "-"??_);_(@_)</c:formatCode>
                <c:ptCount val="3"/>
                <c:pt idx="0" formatCode="_-[$R-1C09]* #,##0_-;\-[$R-1C09]* #,##0_-;_-[$R-1C09]* &quot;-&quot;_-;_-@_-">
                  <c:v>1089291.76</c:v>
                </c:pt>
                <c:pt idx="1">
                  <c:v>717460.36</c:v>
                </c:pt>
                <c:pt idx="2" formatCode="_-[$R-1C09]* #,##0_-;\-[$R-1C09]* #,##0_-;_-[$R-1C09]* &quot;-&quot;_-;_-@_-">
                  <c:v>567988.64</c:v>
                </c:pt>
              </c:numCache>
            </c:numRef>
          </c:val>
          <c:extLst>
            <c:ext xmlns:c16="http://schemas.microsoft.com/office/drawing/2014/chart" uri="{C3380CC4-5D6E-409C-BE32-E72D297353CC}">
              <c16:uniqueId val="{00000006-8770-4F85-9D8D-D4A3712557F9}"/>
            </c:ext>
          </c:extLst>
        </c:ser>
        <c:dLbls>
          <c:dLblPos val="outEnd"/>
          <c:showLegendKey val="0"/>
          <c:showVal val="0"/>
          <c:showCatName val="1"/>
          <c:showSerName val="0"/>
          <c:showPercent val="0"/>
          <c:showBubbleSize val="0"/>
          <c:showLeaderLines val="0"/>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rgbClr val="000000"/>
      </a:solidFill>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'[SANIRE FY 2023_2024 Budget .xlsx]5 Year Income Analysis'!$I$3</c:f>
              <c:strCache>
                <c:ptCount val="1"/>
                <c:pt idx="0">
                  <c:v>2022/2023</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415B-4408-B38D-CE0A7FDD7A13}"/>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415B-4408-B38D-CE0A7FDD7A13}"/>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415B-4408-B38D-CE0A7FDD7A13}"/>
              </c:ext>
            </c:extLst>
          </c:dPt>
          <c:dLbls>
            <c:dLbl>
              <c:idx val="0"/>
              <c:layout>
                <c:manualLayout>
                  <c:x val="-2.2811230778746215E-2"/>
                  <c:y val="0.32230204671491308"/>
                </c:manualLayout>
              </c:layout>
              <c:spPr>
                <a:solidFill>
                  <a:sysClr val="window" lastClr="FFFFFF"/>
                </a:solidFill>
                <a:ln w="9525" cap="flat" cmpd="sng" algn="ctr">
                  <a:solidFill>
                    <a:srgbClr val="4F81BD"/>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spAutoFit/>
                </a:bodyPr>
                <a:lstStyle/>
                <a:p>
                  <a:pPr>
                    <a:defRPr sz="1000" b="1" i="0" u="none" strike="noStrike" kern="1200" baseline="0">
                      <a:solidFill>
                        <a:schemeClr val="accent1"/>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gd name="adj1" fmla="val -35345"/>
                        <a:gd name="adj2" fmla="val -361392"/>
                      </a:avLst>
                    </a:prstGeom>
                    <a:noFill/>
                    <a:ln>
                      <a:noFill/>
                    </a:ln>
                  </c15:spPr>
                  <c15:layout>
                    <c:manualLayout>
                      <c:w val="0.24084067780514881"/>
                      <c:h val="7.0240624485443756E-2"/>
                    </c:manualLayout>
                  </c15:layout>
                </c:ext>
                <c:ext xmlns:c16="http://schemas.microsoft.com/office/drawing/2014/chart" uri="{C3380CC4-5D6E-409C-BE32-E72D297353CC}">
                  <c16:uniqueId val="{00000001-415B-4408-B38D-CE0A7FDD7A13}"/>
                </c:ext>
              </c:extLst>
            </c:dLbl>
            <c:dLbl>
              <c:idx val="1"/>
              <c:layout>
                <c:manualLayout>
                  <c:x val="3.7688120417058955E-2"/>
                  <c:y val="0.20302491131648068"/>
                </c:manualLayout>
              </c:layout>
              <c:spPr>
                <a:solidFill>
                  <a:sysClr val="window" lastClr="FFFFFF"/>
                </a:solidFill>
                <a:ln w="9525" cap="flat" cmpd="sng" algn="ctr">
                  <a:solidFill>
                    <a:srgbClr val="4F81BD"/>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spAutoFit/>
                </a:bodyPr>
                <a:lstStyle/>
                <a:p>
                  <a:pPr>
                    <a:defRPr sz="1000" b="1" i="0" u="none" strike="noStrike" kern="1200" baseline="0">
                      <a:solidFill>
                        <a:schemeClr val="accent2"/>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gd name="adj1" fmla="val 45310"/>
                        <a:gd name="adj2" fmla="val -378274"/>
                      </a:avLst>
                    </a:prstGeom>
                    <a:noFill/>
                    <a:ln>
                      <a:noFill/>
                    </a:ln>
                  </c15:spPr>
                </c:ext>
                <c:ext xmlns:c16="http://schemas.microsoft.com/office/drawing/2014/chart" uri="{C3380CC4-5D6E-409C-BE32-E72D297353CC}">
                  <c16:uniqueId val="{00000003-415B-4408-B38D-CE0A7FDD7A13}"/>
                </c:ext>
              </c:extLst>
            </c:dLbl>
            <c:dLbl>
              <c:idx val="2"/>
              <c:layout>
                <c:manualLayout>
                  <c:x val="-2.7770193991517127E-2"/>
                  <c:y val="-5.8369662003488212E-2"/>
                </c:manualLayout>
              </c:layout>
              <c:spPr>
                <a:solidFill>
                  <a:sysClr val="window" lastClr="FFFFFF"/>
                </a:solidFill>
                <a:ln>
                  <a:solidFill>
                    <a:srgbClr val="4F81BD"/>
                  </a:solidFill>
                </a:ln>
                <a:effectLst/>
              </c:spPr>
              <c:txPr>
                <a:bodyPr rot="0" spcFirstLastPara="1" vertOverflow="clip" horzOverflow="clip" vert="horz" wrap="square" lIns="38100" tIns="19050" rIns="38100" bIns="19050" anchor="ctr" anchorCtr="1">
                  <a:spAutoFit/>
                </a:bodyPr>
                <a:lstStyle/>
                <a:p>
                  <a:pPr>
                    <a:defRPr sz="1000" b="1" i="0" u="none" strike="noStrike" kern="1200" baseline="0">
                      <a:solidFill>
                        <a:schemeClr val="accent3"/>
                      </a:solidFill>
                      <a:latin typeface="+mn-lt"/>
                      <a:ea typeface="+mn-ea"/>
                      <a:cs typeface="+mn-cs"/>
                    </a:defRPr>
                  </a:pPr>
                  <a:endParaRPr lang="en-US"/>
                </a:p>
              </c:txPr>
              <c:dLblPos val="bestFit"/>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5-415B-4408-B38D-CE0A7FDD7A13}"/>
                </c:ext>
              </c:extLst>
            </c:dLbl>
            <c:spPr>
              <a:solidFill>
                <a:sysClr val="window" lastClr="FFFFFF"/>
              </a:solidFill>
              <a:ln>
                <a:solidFill>
                  <a:srgbClr val="4F81BD"/>
                </a:solidFill>
              </a:ln>
              <a:effectLst/>
            </c:spPr>
            <c:dLblPos val="outEnd"/>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'[SANIRE FY 2023_2024 Budget .xlsx]5 Year Income Analysis'!$B$4:$B$6</c:f>
              <c:strCache>
                <c:ptCount val="3"/>
                <c:pt idx="0">
                  <c:v>Income/ Sales</c:v>
                </c:pt>
                <c:pt idx="1">
                  <c:v>Expenses</c:v>
                </c:pt>
                <c:pt idx="2">
                  <c:v>MPAS/ Admin Fees</c:v>
                </c:pt>
              </c:strCache>
            </c:strRef>
          </c:cat>
          <c:val>
            <c:numRef>
              <c:f>'[SANIRE FY 2023_2024 Budget .xlsx]5 Year Income Analysis'!$I$4:$I$6</c:f>
              <c:numCache>
                <c:formatCode>_-[$R-1C09]* #\ ##0_-;\-[$R-1C09]* #\ ##0_-;_-[$R-1C09]* "-"_-;_-@_-</c:formatCode>
                <c:ptCount val="3"/>
                <c:pt idx="0" formatCode="_-&quot;R&quot;* #\ ##0_-;\-&quot;R&quot;* #\ ##0_-;_-&quot;R&quot;* &quot;-&quot;??_-;_-@_-">
                  <c:v>3078399</c:v>
                </c:pt>
                <c:pt idx="1">
                  <c:v>2105536</c:v>
                </c:pt>
                <c:pt idx="2">
                  <c:v>683618</c:v>
                </c:pt>
              </c:numCache>
            </c:numRef>
          </c:val>
          <c:extLst>
            <c:ext xmlns:c16="http://schemas.microsoft.com/office/drawing/2014/chart" uri="{C3380CC4-5D6E-409C-BE32-E72D297353CC}">
              <c16:uniqueId val="{00000006-415B-4408-B38D-CE0A7FDD7A13}"/>
            </c:ext>
          </c:extLst>
        </c:ser>
        <c:dLbls>
          <c:dLblPos val="outEnd"/>
          <c:showLegendKey val="0"/>
          <c:showVal val="0"/>
          <c:showCatName val="1"/>
          <c:showSerName val="0"/>
          <c:showPercent val="0"/>
          <c:showBubbleSize val="0"/>
          <c:showLeaderLines val="0"/>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rgbClr val="080808"/>
      </a:solid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5.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0.36692</cdr:x>
      <cdr:y>0.02719</cdr:y>
    </cdr:from>
    <cdr:to>
      <cdr:x>0.68406</cdr:x>
      <cdr:y>0.11716</cdr:y>
    </cdr:to>
    <cdr:sp macro="" textlink="">
      <cdr:nvSpPr>
        <cdr:cNvPr id="2" name="Rectangle 1">
          <a:extLst xmlns:a="http://schemas.openxmlformats.org/drawingml/2006/main">
            <a:ext uri="{FF2B5EF4-FFF2-40B4-BE49-F238E27FC236}">
              <a16:creationId xmlns:a16="http://schemas.microsoft.com/office/drawing/2014/main" id="{7A629F1D-81DA-A569-035C-81958606BDFF}"/>
            </a:ext>
          </a:extLst>
        </cdr:cNvPr>
        <cdr:cNvSpPr/>
      </cdr:nvSpPr>
      <cdr:spPr>
        <a:xfrm xmlns:a="http://schemas.openxmlformats.org/drawingml/2006/main">
          <a:off x="1920700" y="85540"/>
          <a:ext cx="1660124" cy="283097"/>
        </a:xfrm>
        <a:prstGeom xmlns:a="http://schemas.openxmlformats.org/drawingml/2006/main" prst="rect">
          <a:avLst/>
        </a:prstGeom>
        <a:solidFill xmlns:a="http://schemas.openxmlformats.org/drawingml/2006/main">
          <a:schemeClr val="bg1"/>
        </a:solidFill>
        <a:ln xmlns:a="http://schemas.openxmlformats.org/drawingml/2006/main">
          <a:solidFill>
            <a:schemeClr val="bg1">
              <a:alpha val="90000"/>
            </a:schemeClr>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en-US"/>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A98435-948F-46F7-A15F-3C94751E2B2F}" type="datetimeFigureOut">
              <a:rPr lang="en-ZA" smtClean="0"/>
              <a:t>2023/08/30</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14C362-AAC6-4BCE-87DE-9828D42F524E}" type="slidenum">
              <a:rPr lang="en-ZA" smtClean="0"/>
              <a:t>‹#›</a:t>
            </a:fld>
            <a:endParaRPr lang="en-ZA"/>
          </a:p>
        </p:txBody>
      </p:sp>
    </p:spTree>
    <p:extLst>
      <p:ext uri="{BB962C8B-B14F-4D97-AF65-F5344CB8AC3E}">
        <p14:creationId xmlns:p14="http://schemas.microsoft.com/office/powerpoint/2010/main" val="3815823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D8C093-955F-164B-BF24-8C9F6F2F5A7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32517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D8C093-955F-164B-BF24-8C9F6F2F5A7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797960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14C362-AAC6-4BCE-87DE-9828D42F524E}" type="slidenum">
              <a:rPr lang="en-ZA" smtClean="0"/>
              <a:t>13</a:t>
            </a:fld>
            <a:endParaRPr lang="en-ZA"/>
          </a:p>
        </p:txBody>
      </p:sp>
    </p:spTree>
    <p:extLst>
      <p:ext uri="{BB962C8B-B14F-4D97-AF65-F5344CB8AC3E}">
        <p14:creationId xmlns:p14="http://schemas.microsoft.com/office/powerpoint/2010/main" val="18714727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14C362-AAC6-4BCE-87DE-9828D42F524E}" type="slidenum">
              <a:rPr lang="en-ZA" smtClean="0"/>
              <a:t>14</a:t>
            </a:fld>
            <a:endParaRPr lang="en-ZA"/>
          </a:p>
        </p:txBody>
      </p:sp>
    </p:spTree>
    <p:extLst>
      <p:ext uri="{BB962C8B-B14F-4D97-AF65-F5344CB8AC3E}">
        <p14:creationId xmlns:p14="http://schemas.microsoft.com/office/powerpoint/2010/main" val="3492098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D8C093-955F-164B-BF24-8C9F6F2F5A7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936869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14C362-AAC6-4BCE-87DE-9828D42F524E}" type="slidenum">
              <a:rPr lang="en-ZA" smtClean="0"/>
              <a:t>17</a:t>
            </a:fld>
            <a:endParaRPr lang="en-ZA"/>
          </a:p>
        </p:txBody>
      </p:sp>
    </p:spTree>
    <p:extLst>
      <p:ext uri="{BB962C8B-B14F-4D97-AF65-F5344CB8AC3E}">
        <p14:creationId xmlns:p14="http://schemas.microsoft.com/office/powerpoint/2010/main" val="3509234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Update</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14C362-AAC6-4BCE-87DE-9828D42F524E}"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70916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D8C093-955F-164B-BF24-8C9F6F2F5A7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330796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MPAS does not outsource Accounting services anymore but rather has an internal Accounting department</a:t>
            </a:r>
            <a:endParaRPr lang="en-US" dirty="0"/>
          </a:p>
        </p:txBody>
      </p:sp>
      <p:sp>
        <p:nvSpPr>
          <p:cNvPr id="4" name="Slide Number Placeholder 3"/>
          <p:cNvSpPr>
            <a:spLocks noGrp="1"/>
          </p:cNvSpPr>
          <p:nvPr>
            <p:ph type="sldNum" sz="quarter" idx="5"/>
          </p:nvPr>
        </p:nvSpPr>
        <p:spPr/>
        <p:txBody>
          <a:bodyPr/>
          <a:lstStyle/>
          <a:p>
            <a:fld id="{D014C362-AAC6-4BCE-87DE-9828D42F524E}" type="slidenum">
              <a:rPr lang="en-ZA" smtClean="0"/>
              <a:t>3</a:t>
            </a:fld>
            <a:endParaRPr lang="en-ZA"/>
          </a:p>
        </p:txBody>
      </p:sp>
    </p:spTree>
    <p:extLst>
      <p:ext uri="{BB962C8B-B14F-4D97-AF65-F5344CB8AC3E}">
        <p14:creationId xmlns:p14="http://schemas.microsoft.com/office/powerpoint/2010/main" val="19752372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Inventory R108k, Accounts receivable R174k (2022/2023), Accounts payable R10k</a:t>
            </a:r>
            <a:endParaRPr lang="en-US" dirty="0"/>
          </a:p>
        </p:txBody>
      </p:sp>
      <p:sp>
        <p:nvSpPr>
          <p:cNvPr id="4" name="Slide Number Placeholder 3"/>
          <p:cNvSpPr>
            <a:spLocks noGrp="1"/>
          </p:cNvSpPr>
          <p:nvPr>
            <p:ph type="sldNum" sz="quarter" idx="5"/>
          </p:nvPr>
        </p:nvSpPr>
        <p:spPr/>
        <p:txBody>
          <a:bodyPr/>
          <a:lstStyle/>
          <a:p>
            <a:fld id="{D014C362-AAC6-4BCE-87DE-9828D42F524E}" type="slidenum">
              <a:rPr lang="en-ZA" smtClean="0"/>
              <a:t>4</a:t>
            </a:fld>
            <a:endParaRPr lang="en-ZA"/>
          </a:p>
        </p:txBody>
      </p:sp>
    </p:spTree>
    <p:extLst>
      <p:ext uri="{BB962C8B-B14F-4D97-AF65-F5344CB8AC3E}">
        <p14:creationId xmlns:p14="http://schemas.microsoft.com/office/powerpoint/2010/main" val="11310872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D8C093-955F-164B-BF24-8C9F6F2F5A7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325474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Branches income= R443 500</a:t>
            </a:r>
            <a:endParaRPr lang="en-US" dirty="0"/>
          </a:p>
        </p:txBody>
      </p:sp>
      <p:sp>
        <p:nvSpPr>
          <p:cNvPr id="4" name="Slide Number Placeholder 3"/>
          <p:cNvSpPr>
            <a:spLocks noGrp="1"/>
          </p:cNvSpPr>
          <p:nvPr>
            <p:ph type="sldNum" sz="quarter" idx="5"/>
          </p:nvPr>
        </p:nvSpPr>
        <p:spPr/>
        <p:txBody>
          <a:bodyPr/>
          <a:lstStyle/>
          <a:p>
            <a:fld id="{D014C362-AAC6-4BCE-87DE-9828D42F524E}" type="slidenum">
              <a:rPr lang="en-ZA" smtClean="0"/>
              <a:t>6</a:t>
            </a:fld>
            <a:endParaRPr lang="en-ZA"/>
          </a:p>
        </p:txBody>
      </p:sp>
    </p:spTree>
    <p:extLst>
      <p:ext uri="{BB962C8B-B14F-4D97-AF65-F5344CB8AC3E}">
        <p14:creationId xmlns:p14="http://schemas.microsoft.com/office/powerpoint/2010/main" val="12180281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14C362-AAC6-4BCE-87DE-9828D42F524E}" type="slidenum">
              <a:rPr lang="en-ZA" smtClean="0"/>
              <a:t>8</a:t>
            </a:fld>
            <a:endParaRPr lang="en-ZA"/>
          </a:p>
        </p:txBody>
      </p:sp>
    </p:spTree>
    <p:extLst>
      <p:ext uri="{BB962C8B-B14F-4D97-AF65-F5344CB8AC3E}">
        <p14:creationId xmlns:p14="http://schemas.microsoft.com/office/powerpoint/2010/main" val="15478251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D8C093-955F-164B-BF24-8C9F6F2F5A7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86762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14C362-AAC6-4BCE-87DE-9828D42F524E}" type="slidenum">
              <a:rPr lang="en-ZA" smtClean="0"/>
              <a:t>10</a:t>
            </a:fld>
            <a:endParaRPr lang="en-ZA"/>
          </a:p>
        </p:txBody>
      </p:sp>
    </p:spTree>
    <p:extLst>
      <p:ext uri="{BB962C8B-B14F-4D97-AF65-F5344CB8AC3E}">
        <p14:creationId xmlns:p14="http://schemas.microsoft.com/office/powerpoint/2010/main" val="37355436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MPAS Fees Increments: 2020 to 2021= (123 432) 34%, 2021 to 2022 (83 629) 17%</a:t>
            </a:r>
            <a:endParaRPr lang="en-US" dirty="0"/>
          </a:p>
        </p:txBody>
      </p:sp>
      <p:sp>
        <p:nvSpPr>
          <p:cNvPr id="4" name="Slide Number Placeholder 3"/>
          <p:cNvSpPr>
            <a:spLocks noGrp="1"/>
          </p:cNvSpPr>
          <p:nvPr>
            <p:ph type="sldNum" sz="quarter" idx="5"/>
          </p:nvPr>
        </p:nvSpPr>
        <p:spPr/>
        <p:txBody>
          <a:bodyPr/>
          <a:lstStyle/>
          <a:p>
            <a:fld id="{D014C362-AAC6-4BCE-87DE-9828D42F524E}" type="slidenum">
              <a:rPr lang="en-ZA" smtClean="0"/>
              <a:t>11</a:t>
            </a:fld>
            <a:endParaRPr lang="en-ZA"/>
          </a:p>
        </p:txBody>
      </p:sp>
    </p:spTree>
    <p:extLst>
      <p:ext uri="{BB962C8B-B14F-4D97-AF65-F5344CB8AC3E}">
        <p14:creationId xmlns:p14="http://schemas.microsoft.com/office/powerpoint/2010/main" val="1801005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1488018" y="1905001"/>
            <a:ext cx="9251951" cy="1582271"/>
          </a:xfrm>
        </p:spPr>
        <p:txBody>
          <a:bodyPr anchor="b" anchorCtr="0"/>
          <a:lstStyle>
            <a:lvl1pPr>
              <a:lnSpc>
                <a:spcPct val="95000"/>
              </a:lnSpc>
              <a:defRPr sz="8800"/>
            </a:lvl1pPr>
          </a:lstStyle>
          <a:p>
            <a:r>
              <a:rPr lang="en-US"/>
              <a:t>Click to edit Master title style</a:t>
            </a:r>
            <a:endParaRPr lang="en-US" dirty="0"/>
          </a:p>
        </p:txBody>
      </p:sp>
      <p:sp>
        <p:nvSpPr>
          <p:cNvPr id="3" name="Subtitle 2"/>
          <p:cNvSpPr>
            <a:spLocks noGrp="1"/>
          </p:cNvSpPr>
          <p:nvPr>
            <p:ph type="subTitle" idx="1"/>
          </p:nvPr>
        </p:nvSpPr>
        <p:spPr>
          <a:xfrm>
            <a:off x="1488019" y="3487271"/>
            <a:ext cx="9251948" cy="1143000"/>
          </a:xfrm>
        </p:spPr>
        <p:txBody>
          <a:bodyPr/>
          <a:lstStyle>
            <a:lvl1pPr marL="0" indent="0" algn="ctr">
              <a:spcBef>
                <a:spcPts val="400"/>
              </a:spcBef>
              <a:buNone/>
              <a:defRPr sz="2933">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a:xfrm>
            <a:off x="7876988" y="5715001"/>
            <a:ext cx="2844800" cy="275479"/>
          </a:xfrm>
        </p:spPr>
        <p:txBody>
          <a:bodyPr/>
          <a:lstStyle>
            <a:lvl1pPr>
              <a:defRPr>
                <a:solidFill>
                  <a:schemeClr val="bg2">
                    <a:lumMod val="60000"/>
                    <a:lumOff val="40000"/>
                  </a:schemeClr>
                </a:solidFill>
              </a:defRPr>
            </a:lvl1pPr>
          </a:lstStyle>
          <a:p>
            <a:fld id="{628EAFA9-7502-42D3-9B79-C38E938C236F}" type="datetimeFigureOut">
              <a:rPr lang="en-US" smtClean="0"/>
              <a:t>8/30/2023</a:t>
            </a:fld>
            <a:endParaRPr lang="en-US"/>
          </a:p>
        </p:txBody>
      </p:sp>
      <p:sp>
        <p:nvSpPr>
          <p:cNvPr id="5" name="Footer Placeholder 4"/>
          <p:cNvSpPr>
            <a:spLocks noGrp="1"/>
          </p:cNvSpPr>
          <p:nvPr>
            <p:ph type="ftr" sz="quarter" idx="11"/>
          </p:nvPr>
        </p:nvSpPr>
        <p:spPr>
          <a:xfrm>
            <a:off x="1470212" y="5715001"/>
            <a:ext cx="3860800" cy="275479"/>
          </a:xfrm>
        </p:spPr>
        <p:txBody>
          <a:bodyPr/>
          <a:lstStyle>
            <a:lvl1pPr>
              <a:defRPr>
                <a:solidFill>
                  <a:schemeClr val="bg2">
                    <a:lumMod val="60000"/>
                    <a:lumOff val="40000"/>
                  </a:schemeClr>
                </a:solidFill>
              </a:defRPr>
            </a:lvl1pPr>
          </a:lstStyle>
          <a:p>
            <a:endParaRPr lang="en-US"/>
          </a:p>
        </p:txBody>
      </p:sp>
      <p:sp>
        <p:nvSpPr>
          <p:cNvPr id="6" name="Slide Number Placeholder 5"/>
          <p:cNvSpPr>
            <a:spLocks noGrp="1"/>
          </p:cNvSpPr>
          <p:nvPr>
            <p:ph type="sldNum" sz="quarter" idx="12"/>
          </p:nvPr>
        </p:nvSpPr>
        <p:spPr>
          <a:xfrm>
            <a:off x="5791200" y="5715001"/>
            <a:ext cx="609600" cy="275479"/>
          </a:xfrm>
        </p:spPr>
        <p:txBody>
          <a:bodyPr/>
          <a:lstStyle>
            <a:lvl1pPr>
              <a:defRPr>
                <a:solidFill>
                  <a:schemeClr val="bg2">
                    <a:lumMod val="60000"/>
                    <a:lumOff val="40000"/>
                  </a:schemeClr>
                </a:solidFill>
              </a:defRPr>
            </a:lvl1pPr>
          </a:lstStyle>
          <a:p>
            <a:fld id="{2D57B0AA-AC8E-4463-ADAC-E87D09B82E4F}" type="slidenum">
              <a:rPr lang="en-US" smtClean="0"/>
              <a:t>‹#›</a:t>
            </a:fld>
            <a:endParaRPr lang="en-US"/>
          </a:p>
        </p:txBody>
      </p:sp>
    </p:spTree>
    <p:extLst>
      <p:ext uri="{BB962C8B-B14F-4D97-AF65-F5344CB8AC3E}">
        <p14:creationId xmlns:p14="http://schemas.microsoft.com/office/powerpoint/2010/main" val="36126976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7600" y="914400"/>
            <a:ext cx="4572000" cy="1371600"/>
          </a:xfrm>
        </p:spPr>
        <p:txBody>
          <a:bodyPr vert="horz" lIns="91440" tIns="45720" rIns="91440" bIns="45720" rtlCol="0" anchor="b">
            <a:noAutofit/>
          </a:bodyPr>
          <a:lstStyle>
            <a:lvl1pPr algn="ctr" defTabSz="1219170" rtl="0" eaLnBrk="1" latinLnBrk="0" hangingPunct="1">
              <a:spcBef>
                <a:spcPct val="0"/>
              </a:spcBef>
              <a:buNone/>
              <a:defRPr lang="en-US" sz="4800" b="0" kern="1200" dirty="0">
                <a:solidFill>
                  <a:schemeClr val="tx1"/>
                </a:solidFill>
                <a:latin typeface="+mj-lt"/>
                <a:ea typeface="+mj-ea"/>
                <a:cs typeface="+mj-cs"/>
              </a:defRPr>
            </a:lvl1pPr>
          </a:lstStyle>
          <a:p>
            <a:r>
              <a:rPr lang="en-US"/>
              <a:t>Click to edit Master title style</a:t>
            </a:r>
            <a:endParaRPr lang="en-US" dirty="0"/>
          </a:p>
        </p:txBody>
      </p:sp>
      <p:sp>
        <p:nvSpPr>
          <p:cNvPr id="3" name="Picture Placeholder 2"/>
          <p:cNvSpPr>
            <a:spLocks noGrp="1"/>
          </p:cNvSpPr>
          <p:nvPr>
            <p:ph type="pic" idx="1"/>
          </p:nvPr>
        </p:nvSpPr>
        <p:spPr>
          <a:xfrm>
            <a:off x="6774828" y="914401"/>
            <a:ext cx="4145280" cy="4815841"/>
          </a:xfrm>
          <a:solidFill>
            <a:schemeClr val="bg2"/>
          </a:solidFill>
          <a:ln w="127000">
            <a:solidFill>
              <a:schemeClr val="bg1"/>
            </a:solidFill>
            <a:miter lim="800000"/>
          </a:ln>
          <a:effectLst>
            <a:outerShdw blurRad="50800" dist="38100" dir="5400000" algn="t" rotWithShape="0">
              <a:prstClr val="black">
                <a:alpha val="25000"/>
              </a:prstClr>
            </a:outerShdw>
          </a:effectLst>
        </p:spPr>
        <p:txBody>
          <a:bodyPr>
            <a:normAutofit/>
          </a:bodyPr>
          <a:lstStyle>
            <a:lvl1pPr marL="0" indent="0">
              <a:buNone/>
              <a:defRPr sz="26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t>Click icon to add picture</a:t>
            </a:r>
            <a:endParaRPr lang="en-US" dirty="0"/>
          </a:p>
        </p:txBody>
      </p:sp>
      <p:sp>
        <p:nvSpPr>
          <p:cNvPr id="4" name="Text Placeholder 3"/>
          <p:cNvSpPr>
            <a:spLocks noGrp="1"/>
          </p:cNvSpPr>
          <p:nvPr>
            <p:ph type="body" sz="half" idx="2"/>
          </p:nvPr>
        </p:nvSpPr>
        <p:spPr>
          <a:xfrm>
            <a:off x="1117600" y="2667001"/>
            <a:ext cx="4572000" cy="2895600"/>
          </a:xfrm>
        </p:spPr>
        <p:txBody>
          <a:bodyPr vert="horz" lIns="91440" tIns="45720" rIns="91440" bIns="45720" rtlCol="0">
            <a:normAutofit/>
          </a:bodyPr>
          <a:lstStyle>
            <a:lvl1pPr marL="0" indent="0" algn="ctr">
              <a:spcBef>
                <a:spcPts val="667"/>
              </a:spcBef>
              <a:buNone/>
              <a:defRPr lang="en-US" sz="2400" kern="1200" smtClean="0">
                <a:solidFill>
                  <a:schemeClr val="tx1"/>
                </a:solidFill>
                <a:latin typeface="+mn-lt"/>
                <a:ea typeface="+mn-ea"/>
                <a:cs typeface="+mn-cs"/>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marL="0" lvl="0" indent="0" algn="ctr" defTabSz="1219170" rtl="0" eaLnBrk="1" latinLnBrk="0" hangingPunct="1">
              <a:spcBef>
                <a:spcPts val="800"/>
              </a:spcBef>
              <a:buSzPct val="100000"/>
              <a:buFont typeface="Wingdings" pitchFamily="2" charset="2"/>
              <a:buNone/>
            </a:pPr>
            <a:r>
              <a:rPr lang="en-US"/>
              <a:t>Click to edit Master text styles</a:t>
            </a:r>
          </a:p>
        </p:txBody>
      </p:sp>
      <p:sp>
        <p:nvSpPr>
          <p:cNvPr id="5" name="Date Placeholder 4"/>
          <p:cNvSpPr>
            <a:spLocks noGrp="1"/>
          </p:cNvSpPr>
          <p:nvPr>
            <p:ph type="dt" sz="half" idx="10"/>
          </p:nvPr>
        </p:nvSpPr>
        <p:spPr/>
        <p:txBody>
          <a:bodyPr/>
          <a:lstStyle/>
          <a:p>
            <a:fld id="{628EAFA9-7502-42D3-9B79-C38E938C236F}" type="datetimeFigureOut">
              <a:rPr lang="en-US" smtClean="0"/>
              <a:t>8/30/2023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57B0AA-AC8E-4463-ADAC-E87D09B82E4F}" type="slidenum">
              <a:rPr lang="en-US" smtClean="0"/>
              <a:t>‹#›</a:t>
            </a:fld>
            <a:endParaRPr lang="en-US"/>
          </a:p>
        </p:txBody>
      </p:sp>
    </p:spTree>
    <p:extLst>
      <p:ext uri="{BB962C8B-B14F-4D97-AF65-F5344CB8AC3E}">
        <p14:creationId xmlns:p14="http://schemas.microsoft.com/office/powerpoint/2010/main" val="23955115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1706880" y="4406154"/>
            <a:ext cx="8778240" cy="784412"/>
          </a:xfrm>
        </p:spPr>
        <p:txBody>
          <a:bodyPr vert="horz" lIns="91440" tIns="45720" rIns="91440" bIns="45720" rtlCol="0" anchor="b">
            <a:noAutofit/>
          </a:bodyPr>
          <a:lstStyle>
            <a:lvl1pPr algn="ctr" defTabSz="1219170" rtl="0" eaLnBrk="1" latinLnBrk="0" hangingPunct="1">
              <a:spcBef>
                <a:spcPct val="0"/>
              </a:spcBef>
              <a:buNone/>
              <a:defRPr lang="en-US" sz="4800" b="0" kern="1200" dirty="0">
                <a:solidFill>
                  <a:schemeClr val="tx1"/>
                </a:solidFill>
                <a:latin typeface="+mj-lt"/>
                <a:ea typeface="+mj-ea"/>
                <a:cs typeface="+mj-cs"/>
              </a:defRPr>
            </a:lvl1pPr>
          </a:lstStyle>
          <a:p>
            <a:r>
              <a:rPr lang="en-US"/>
              <a:t>Click to edit Master title style</a:t>
            </a:r>
            <a:endParaRPr lang="en-US" dirty="0"/>
          </a:p>
        </p:txBody>
      </p:sp>
      <p:sp>
        <p:nvSpPr>
          <p:cNvPr id="3" name="Picture Placeholder 2"/>
          <p:cNvSpPr>
            <a:spLocks noGrp="1"/>
          </p:cNvSpPr>
          <p:nvPr>
            <p:ph type="pic" idx="1"/>
          </p:nvPr>
        </p:nvSpPr>
        <p:spPr>
          <a:xfrm>
            <a:off x="3048000" y="780826"/>
            <a:ext cx="6096000" cy="3467548"/>
          </a:xfrm>
          <a:solidFill>
            <a:schemeClr val="bg2"/>
          </a:solidFill>
          <a:ln w="127000">
            <a:solidFill>
              <a:schemeClr val="bg1"/>
            </a:solidFill>
            <a:miter lim="800000"/>
          </a:ln>
          <a:effectLst>
            <a:outerShdw blurRad="50800" dist="38100" dir="5400000" algn="t" rotWithShape="0">
              <a:prstClr val="black">
                <a:alpha val="25000"/>
              </a:prstClr>
            </a:outerShdw>
          </a:effectLst>
        </p:spPr>
        <p:txBody>
          <a:bodyPr>
            <a:normAutofit/>
          </a:bodyPr>
          <a:lstStyle>
            <a:lvl1pPr marL="0" indent="0">
              <a:buNone/>
              <a:defRPr sz="26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t>Click icon to add picture</a:t>
            </a:r>
            <a:endParaRPr lang="en-US" dirty="0"/>
          </a:p>
        </p:txBody>
      </p:sp>
      <p:sp>
        <p:nvSpPr>
          <p:cNvPr id="4" name="Text Placeholder 3"/>
          <p:cNvSpPr>
            <a:spLocks noGrp="1"/>
          </p:cNvSpPr>
          <p:nvPr>
            <p:ph type="body" sz="half" idx="2"/>
          </p:nvPr>
        </p:nvSpPr>
        <p:spPr>
          <a:xfrm>
            <a:off x="1117600" y="5446059"/>
            <a:ext cx="10058400" cy="609600"/>
          </a:xfrm>
        </p:spPr>
        <p:txBody>
          <a:bodyPr vert="horz" lIns="91440" tIns="45720" rIns="91440" bIns="45720" rtlCol="0">
            <a:normAutofit/>
          </a:bodyPr>
          <a:lstStyle>
            <a:lvl1pPr marL="0" indent="0" algn="ctr">
              <a:spcBef>
                <a:spcPts val="0"/>
              </a:spcBef>
              <a:buNone/>
              <a:defRPr lang="en-US" sz="2133" kern="1200" smtClean="0">
                <a:solidFill>
                  <a:schemeClr val="tx1"/>
                </a:solidFill>
                <a:latin typeface="+mn-lt"/>
                <a:ea typeface="+mn-ea"/>
                <a:cs typeface="+mn-cs"/>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marL="0" lvl="0" indent="0" algn="ctr" defTabSz="1219170" rtl="0" eaLnBrk="1" latinLnBrk="0" hangingPunct="1">
              <a:spcBef>
                <a:spcPts val="800"/>
              </a:spcBef>
              <a:buSzPct val="100000"/>
              <a:buFont typeface="Wingdings" pitchFamily="2" charset="2"/>
              <a:buNone/>
            </a:pPr>
            <a:r>
              <a:rPr lang="en-US"/>
              <a:t>Click to edit Master text styles</a:t>
            </a:r>
          </a:p>
        </p:txBody>
      </p:sp>
      <p:sp>
        <p:nvSpPr>
          <p:cNvPr id="5" name="Date Placeholder 4"/>
          <p:cNvSpPr>
            <a:spLocks noGrp="1"/>
          </p:cNvSpPr>
          <p:nvPr>
            <p:ph type="dt" sz="half" idx="10"/>
          </p:nvPr>
        </p:nvSpPr>
        <p:spPr/>
        <p:txBody>
          <a:bodyPr/>
          <a:lstStyle/>
          <a:p>
            <a:fld id="{628EAFA9-7502-42D3-9B79-C38E938C236F}" type="datetimeFigureOut">
              <a:rPr lang="en-US" smtClean="0"/>
              <a:t>8/30/2023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57B0AA-AC8E-4463-ADAC-E87D09B82E4F}" type="slidenum">
              <a:rPr lang="en-US" smtClean="0"/>
              <a:t>‹#›</a:t>
            </a:fld>
            <a:endParaRPr lang="en-US"/>
          </a:p>
        </p:txBody>
      </p:sp>
    </p:spTree>
    <p:extLst>
      <p:ext uri="{BB962C8B-B14F-4D97-AF65-F5344CB8AC3E}">
        <p14:creationId xmlns:p14="http://schemas.microsoft.com/office/powerpoint/2010/main" val="17570947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2 Pictures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1706880" y="4406154"/>
            <a:ext cx="8778240" cy="784412"/>
          </a:xfrm>
        </p:spPr>
        <p:txBody>
          <a:bodyPr vert="horz" lIns="91440" tIns="45720" rIns="91440" bIns="45720" rtlCol="0" anchor="b">
            <a:noAutofit/>
          </a:bodyPr>
          <a:lstStyle>
            <a:lvl1pPr algn="ctr" defTabSz="1219170" rtl="0" eaLnBrk="1" latinLnBrk="0" hangingPunct="1">
              <a:spcBef>
                <a:spcPct val="0"/>
              </a:spcBef>
              <a:buNone/>
              <a:defRPr lang="en-US" sz="4800" b="0" kern="1200" dirty="0">
                <a:solidFill>
                  <a:schemeClr val="tx1"/>
                </a:solidFill>
                <a:latin typeface="+mj-lt"/>
                <a:ea typeface="+mj-ea"/>
                <a:cs typeface="+mj-cs"/>
              </a:defRPr>
            </a:lvl1pPr>
          </a:lstStyle>
          <a:p>
            <a:r>
              <a:rPr lang="en-US"/>
              <a:t>Click to edit Master title style</a:t>
            </a:r>
            <a:endParaRPr lang="en-US" dirty="0"/>
          </a:p>
        </p:txBody>
      </p:sp>
      <p:sp>
        <p:nvSpPr>
          <p:cNvPr id="3" name="Picture Placeholder 2"/>
          <p:cNvSpPr>
            <a:spLocks noGrp="1"/>
          </p:cNvSpPr>
          <p:nvPr>
            <p:ph type="pic" idx="1"/>
          </p:nvPr>
        </p:nvSpPr>
        <p:spPr>
          <a:xfrm>
            <a:off x="2032000" y="780826"/>
            <a:ext cx="3657600" cy="3467548"/>
          </a:xfrm>
          <a:solidFill>
            <a:schemeClr val="bg2"/>
          </a:solidFill>
          <a:ln w="127000">
            <a:solidFill>
              <a:schemeClr val="bg1"/>
            </a:solidFill>
            <a:miter lim="800000"/>
          </a:ln>
          <a:effectLst>
            <a:outerShdw blurRad="50800" dist="38100" dir="5400000" algn="t" rotWithShape="0">
              <a:prstClr val="black">
                <a:alpha val="25000"/>
              </a:prstClr>
            </a:outerShdw>
          </a:effectLst>
        </p:spPr>
        <p:txBody>
          <a:bodyPr>
            <a:normAutofit/>
          </a:bodyPr>
          <a:lstStyle>
            <a:lvl1pPr marL="0" indent="0">
              <a:buNone/>
              <a:defRPr sz="26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t>Click icon to add picture</a:t>
            </a:r>
            <a:endParaRPr lang="en-US" dirty="0"/>
          </a:p>
        </p:txBody>
      </p:sp>
      <p:sp>
        <p:nvSpPr>
          <p:cNvPr id="4" name="Text Placeholder 3"/>
          <p:cNvSpPr>
            <a:spLocks noGrp="1"/>
          </p:cNvSpPr>
          <p:nvPr>
            <p:ph type="body" sz="half" idx="2"/>
          </p:nvPr>
        </p:nvSpPr>
        <p:spPr>
          <a:xfrm>
            <a:off x="1117600" y="5446059"/>
            <a:ext cx="10058400" cy="609600"/>
          </a:xfrm>
        </p:spPr>
        <p:txBody>
          <a:bodyPr vert="horz" lIns="91440" tIns="45720" rIns="91440" bIns="45720" rtlCol="0">
            <a:normAutofit/>
          </a:bodyPr>
          <a:lstStyle>
            <a:lvl1pPr marL="0" indent="0" algn="ctr">
              <a:spcBef>
                <a:spcPts val="0"/>
              </a:spcBef>
              <a:buNone/>
              <a:defRPr lang="en-US" sz="2133" kern="1200" smtClean="0">
                <a:solidFill>
                  <a:schemeClr val="tx1"/>
                </a:solidFill>
                <a:latin typeface="+mn-lt"/>
                <a:ea typeface="+mn-ea"/>
                <a:cs typeface="+mn-cs"/>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marL="0" lvl="0" indent="0" algn="ctr" defTabSz="1219170" rtl="0" eaLnBrk="1" latinLnBrk="0" hangingPunct="1">
              <a:spcBef>
                <a:spcPts val="800"/>
              </a:spcBef>
              <a:buSzPct val="100000"/>
              <a:buFont typeface="Wingdings" pitchFamily="2" charset="2"/>
              <a:buNone/>
            </a:pPr>
            <a:r>
              <a:rPr lang="en-US" dirty="0"/>
              <a:t>Click to edit Master text styles</a:t>
            </a:r>
          </a:p>
        </p:txBody>
      </p:sp>
      <p:sp>
        <p:nvSpPr>
          <p:cNvPr id="5" name="Date Placeholder 4"/>
          <p:cNvSpPr>
            <a:spLocks noGrp="1"/>
          </p:cNvSpPr>
          <p:nvPr>
            <p:ph type="dt" sz="half" idx="10"/>
          </p:nvPr>
        </p:nvSpPr>
        <p:spPr/>
        <p:txBody>
          <a:bodyPr/>
          <a:lstStyle/>
          <a:p>
            <a:fld id="{628EAFA9-7502-42D3-9B79-C38E938C236F}" type="datetimeFigureOut">
              <a:rPr lang="en-US" smtClean="0"/>
              <a:t>8/30/2023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57B0AA-AC8E-4463-ADAC-E87D09B82E4F}" type="slidenum">
              <a:rPr lang="en-US" smtClean="0"/>
              <a:t>‹#›</a:t>
            </a:fld>
            <a:endParaRPr lang="en-US"/>
          </a:p>
        </p:txBody>
      </p:sp>
      <p:sp>
        <p:nvSpPr>
          <p:cNvPr id="14" name="Picture Placeholder 2"/>
          <p:cNvSpPr>
            <a:spLocks noGrp="1"/>
          </p:cNvSpPr>
          <p:nvPr>
            <p:ph type="pic" idx="13"/>
          </p:nvPr>
        </p:nvSpPr>
        <p:spPr>
          <a:xfrm>
            <a:off x="6550212" y="780826"/>
            <a:ext cx="3657600" cy="3467548"/>
          </a:xfrm>
          <a:solidFill>
            <a:schemeClr val="bg2"/>
          </a:solidFill>
          <a:ln w="127000">
            <a:solidFill>
              <a:schemeClr val="bg1"/>
            </a:solidFill>
            <a:miter lim="800000"/>
          </a:ln>
          <a:effectLst>
            <a:outerShdw blurRad="50800" dist="38100" dir="5400000" algn="t" rotWithShape="0">
              <a:prstClr val="black">
                <a:alpha val="25000"/>
              </a:prstClr>
            </a:outerShdw>
          </a:effectLst>
        </p:spPr>
        <p:txBody>
          <a:bodyPr>
            <a:normAutofit/>
          </a:bodyPr>
          <a:lstStyle>
            <a:lvl1pPr marL="0" indent="0">
              <a:buNone/>
              <a:defRPr sz="26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t>Click icon to add picture</a:t>
            </a:r>
            <a:endParaRPr lang="en-US" dirty="0"/>
          </a:p>
        </p:txBody>
      </p:sp>
    </p:spTree>
    <p:extLst>
      <p:ext uri="{BB962C8B-B14F-4D97-AF65-F5344CB8AC3E}">
        <p14:creationId xmlns:p14="http://schemas.microsoft.com/office/powerpoint/2010/main" val="29421034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17600" y="2084294"/>
            <a:ext cx="10058400" cy="3639671"/>
          </a:xfrm>
        </p:spPr>
        <p:txBody>
          <a:bodyPr vert="eaVert"/>
          <a:lstStyle>
            <a:lvl5pPr>
              <a:defRPr/>
            </a:lvl5pPr>
            <a:lvl6pPr marL="3047924">
              <a:defRPr/>
            </a:lvl6pPr>
            <a:lvl7pPr marL="3047924">
              <a:defRPr/>
            </a:lvl7pPr>
            <a:lvl8pPr marL="3047924">
              <a:defRPr/>
            </a:lvl8pPr>
            <a:lvl9pPr marL="3047924">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a:p>
            <a:pPr lvl="4"/>
            <a:endParaRPr lang="en-US" dirty="0"/>
          </a:p>
        </p:txBody>
      </p:sp>
      <p:sp>
        <p:nvSpPr>
          <p:cNvPr id="4" name="Date Placeholder 3"/>
          <p:cNvSpPr>
            <a:spLocks noGrp="1"/>
          </p:cNvSpPr>
          <p:nvPr>
            <p:ph type="dt" sz="half" idx="10"/>
          </p:nvPr>
        </p:nvSpPr>
        <p:spPr/>
        <p:txBody>
          <a:bodyPr/>
          <a:lstStyle/>
          <a:p>
            <a:fld id="{628EAFA9-7502-42D3-9B79-C38E938C236F}" type="datetimeFigureOut">
              <a:rPr lang="en-US" smtClean="0"/>
              <a:t>8/30/2023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57B0AA-AC8E-4463-ADAC-E87D09B82E4F}" type="slidenum">
              <a:rPr lang="en-US" smtClean="0"/>
              <a:t>‹#›</a:t>
            </a:fld>
            <a:endParaRPr lang="en-US"/>
          </a:p>
        </p:txBody>
      </p:sp>
    </p:spTree>
    <p:extLst>
      <p:ext uri="{BB962C8B-B14F-4D97-AF65-F5344CB8AC3E}">
        <p14:creationId xmlns:p14="http://schemas.microsoft.com/office/powerpoint/2010/main" val="19374561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48800" y="922048"/>
            <a:ext cx="2235200" cy="481488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17600" y="922048"/>
            <a:ext cx="7518400" cy="4814888"/>
          </a:xfrm>
        </p:spPr>
        <p:txBody>
          <a:bodyPr vert="eaVert"/>
          <a:lstStyle>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4" name="Date Placeholder 3"/>
          <p:cNvSpPr>
            <a:spLocks noGrp="1"/>
          </p:cNvSpPr>
          <p:nvPr>
            <p:ph type="dt" sz="half" idx="10"/>
          </p:nvPr>
        </p:nvSpPr>
        <p:spPr/>
        <p:txBody>
          <a:bodyPr/>
          <a:lstStyle/>
          <a:p>
            <a:fld id="{628EAFA9-7502-42D3-9B79-C38E938C236F}" type="datetimeFigureOut">
              <a:rPr lang="en-US" smtClean="0"/>
              <a:t>8/30/2023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57B0AA-AC8E-4463-ADAC-E87D09B82E4F}" type="slidenum">
              <a:rPr lang="en-US" smtClean="0"/>
              <a:t>‹#›</a:t>
            </a:fld>
            <a:endParaRPr lang="en-US"/>
          </a:p>
        </p:txBody>
      </p:sp>
    </p:spTree>
    <p:extLst>
      <p:ext uri="{BB962C8B-B14F-4D97-AF65-F5344CB8AC3E}">
        <p14:creationId xmlns:p14="http://schemas.microsoft.com/office/powerpoint/2010/main" val="29683988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7B0FF-9114-4108-AA09-ACE8096E9F0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C6DE91DF-C58F-4C34-B3B7-54EF194DE6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D53BD8DA-F36C-4403-ADB4-80600E36EB19}"/>
              </a:ext>
            </a:extLst>
          </p:cNvPr>
          <p:cNvSpPr>
            <a:spLocks noGrp="1"/>
          </p:cNvSpPr>
          <p:nvPr>
            <p:ph type="dt" sz="half" idx="10"/>
          </p:nvPr>
        </p:nvSpPr>
        <p:spPr/>
        <p:txBody>
          <a:bodyPr/>
          <a:lstStyle/>
          <a:p>
            <a:fld id="{0AF7055D-DB87-49BD-9CA9-3000169C83DF}" type="datetimeFigureOut">
              <a:rPr lang="en-ZA" smtClean="0"/>
              <a:t>2023/08/30</a:t>
            </a:fld>
            <a:endParaRPr lang="en-ZA"/>
          </a:p>
        </p:txBody>
      </p:sp>
      <p:sp>
        <p:nvSpPr>
          <p:cNvPr id="5" name="Footer Placeholder 4">
            <a:extLst>
              <a:ext uri="{FF2B5EF4-FFF2-40B4-BE49-F238E27FC236}">
                <a16:creationId xmlns:a16="http://schemas.microsoft.com/office/drawing/2014/main" id="{37B3C4EC-155E-4E30-9D01-D0DC9CFA0000}"/>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1148B512-A9CB-4FC7-9D82-4422DE915775}"/>
              </a:ext>
            </a:extLst>
          </p:cNvPr>
          <p:cNvSpPr>
            <a:spLocks noGrp="1"/>
          </p:cNvSpPr>
          <p:nvPr>
            <p:ph type="sldNum" sz="quarter" idx="12"/>
          </p:nvPr>
        </p:nvSpPr>
        <p:spPr/>
        <p:txBody>
          <a:bodyPr/>
          <a:lstStyle/>
          <a:p>
            <a:fld id="{5049A6C8-6AFC-43FF-8408-842E60AB6628}" type="slidenum">
              <a:rPr lang="en-ZA" smtClean="0"/>
              <a:t>‹#›</a:t>
            </a:fld>
            <a:endParaRPr lang="en-ZA"/>
          </a:p>
        </p:txBody>
      </p:sp>
    </p:spTree>
    <p:extLst>
      <p:ext uri="{BB962C8B-B14F-4D97-AF65-F5344CB8AC3E}">
        <p14:creationId xmlns:p14="http://schemas.microsoft.com/office/powerpoint/2010/main" val="8691978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C3FFA-F693-4DB1-86E9-F33A55879A3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4F127E61-AC41-4FC8-BC36-3B69DB8534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09364D9-6522-432B-8A19-2C56FA81558E}"/>
              </a:ext>
            </a:extLst>
          </p:cNvPr>
          <p:cNvSpPr>
            <a:spLocks noGrp="1"/>
          </p:cNvSpPr>
          <p:nvPr>
            <p:ph type="dt" sz="half" idx="10"/>
          </p:nvPr>
        </p:nvSpPr>
        <p:spPr/>
        <p:txBody>
          <a:bodyPr/>
          <a:lstStyle/>
          <a:p>
            <a:fld id="{0AF7055D-DB87-49BD-9CA9-3000169C83DF}" type="datetimeFigureOut">
              <a:rPr lang="en-ZA" smtClean="0"/>
              <a:t>2023/08/30</a:t>
            </a:fld>
            <a:endParaRPr lang="en-ZA"/>
          </a:p>
        </p:txBody>
      </p:sp>
      <p:sp>
        <p:nvSpPr>
          <p:cNvPr id="5" name="Footer Placeholder 4">
            <a:extLst>
              <a:ext uri="{FF2B5EF4-FFF2-40B4-BE49-F238E27FC236}">
                <a16:creationId xmlns:a16="http://schemas.microsoft.com/office/drawing/2014/main" id="{A3A1C018-A289-4945-9035-8FE2B1CEF13F}"/>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3D66376F-C919-48E3-9058-0624C1978889}"/>
              </a:ext>
            </a:extLst>
          </p:cNvPr>
          <p:cNvSpPr>
            <a:spLocks noGrp="1"/>
          </p:cNvSpPr>
          <p:nvPr>
            <p:ph type="sldNum" sz="quarter" idx="12"/>
          </p:nvPr>
        </p:nvSpPr>
        <p:spPr/>
        <p:txBody>
          <a:bodyPr/>
          <a:lstStyle/>
          <a:p>
            <a:fld id="{5049A6C8-6AFC-43FF-8408-842E60AB6628}" type="slidenum">
              <a:rPr lang="en-ZA" smtClean="0"/>
              <a:t>‹#›</a:t>
            </a:fld>
            <a:endParaRPr lang="en-ZA"/>
          </a:p>
        </p:txBody>
      </p:sp>
    </p:spTree>
    <p:extLst>
      <p:ext uri="{BB962C8B-B14F-4D97-AF65-F5344CB8AC3E}">
        <p14:creationId xmlns:p14="http://schemas.microsoft.com/office/powerpoint/2010/main" val="15866501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9C454D-5E42-4D61-9D2E-92D30C02B5C7}"/>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EF8DF1AA-A893-48A0-98ED-D645EAB6C4A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681BAC27-A863-4D5E-B468-4686D64525F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ED886C5D-E243-49D7-81BF-7C4B189C274A}"/>
              </a:ext>
            </a:extLst>
          </p:cNvPr>
          <p:cNvSpPr>
            <a:spLocks noGrp="1"/>
          </p:cNvSpPr>
          <p:nvPr>
            <p:ph type="dt" sz="half" idx="10"/>
          </p:nvPr>
        </p:nvSpPr>
        <p:spPr/>
        <p:txBody>
          <a:bodyPr/>
          <a:lstStyle/>
          <a:p>
            <a:fld id="{0AF7055D-DB87-49BD-9CA9-3000169C83DF}" type="datetimeFigureOut">
              <a:rPr lang="en-ZA" smtClean="0"/>
              <a:t>2023/08/30</a:t>
            </a:fld>
            <a:endParaRPr lang="en-ZA"/>
          </a:p>
        </p:txBody>
      </p:sp>
      <p:sp>
        <p:nvSpPr>
          <p:cNvPr id="6" name="Footer Placeholder 5">
            <a:extLst>
              <a:ext uri="{FF2B5EF4-FFF2-40B4-BE49-F238E27FC236}">
                <a16:creationId xmlns:a16="http://schemas.microsoft.com/office/drawing/2014/main" id="{781D7A2E-0587-4603-B2A3-C3C0A1D12E45}"/>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28AED6C6-A013-41B8-B59D-EE1927ADE4B3}"/>
              </a:ext>
            </a:extLst>
          </p:cNvPr>
          <p:cNvSpPr>
            <a:spLocks noGrp="1"/>
          </p:cNvSpPr>
          <p:nvPr>
            <p:ph type="sldNum" sz="quarter" idx="12"/>
          </p:nvPr>
        </p:nvSpPr>
        <p:spPr/>
        <p:txBody>
          <a:bodyPr/>
          <a:lstStyle/>
          <a:p>
            <a:fld id="{5049A6C8-6AFC-43FF-8408-842E60AB6628}" type="slidenum">
              <a:rPr lang="en-ZA" smtClean="0"/>
              <a:t>‹#›</a:t>
            </a:fld>
            <a:endParaRPr lang="en-ZA"/>
          </a:p>
        </p:txBody>
      </p:sp>
    </p:spTree>
    <p:extLst>
      <p:ext uri="{BB962C8B-B14F-4D97-AF65-F5344CB8AC3E}">
        <p14:creationId xmlns:p14="http://schemas.microsoft.com/office/powerpoint/2010/main" val="39614993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107F95-861C-418B-9837-858D50287928}"/>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7A89148F-D432-4157-84A9-3DF2F749A23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B9BBA2F-F21D-4854-A446-DC1A4014B31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C4424943-8402-4429-B65A-8AB7AC9DF13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59E6E19-2496-4861-B418-92246C2626C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2E84D38D-0FF7-4863-88D4-6F331E550F84}"/>
              </a:ext>
            </a:extLst>
          </p:cNvPr>
          <p:cNvSpPr>
            <a:spLocks noGrp="1"/>
          </p:cNvSpPr>
          <p:nvPr>
            <p:ph type="dt" sz="half" idx="10"/>
          </p:nvPr>
        </p:nvSpPr>
        <p:spPr/>
        <p:txBody>
          <a:bodyPr/>
          <a:lstStyle/>
          <a:p>
            <a:fld id="{0AF7055D-DB87-49BD-9CA9-3000169C83DF}" type="datetimeFigureOut">
              <a:rPr lang="en-ZA" smtClean="0"/>
              <a:t>2023/08/30</a:t>
            </a:fld>
            <a:endParaRPr lang="en-ZA"/>
          </a:p>
        </p:txBody>
      </p:sp>
      <p:sp>
        <p:nvSpPr>
          <p:cNvPr id="8" name="Footer Placeholder 7">
            <a:extLst>
              <a:ext uri="{FF2B5EF4-FFF2-40B4-BE49-F238E27FC236}">
                <a16:creationId xmlns:a16="http://schemas.microsoft.com/office/drawing/2014/main" id="{A11FBE1E-8312-4354-8988-C11451F969B1}"/>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70952CFF-7667-4AFB-8F68-6A857B5F19BB}"/>
              </a:ext>
            </a:extLst>
          </p:cNvPr>
          <p:cNvSpPr>
            <a:spLocks noGrp="1"/>
          </p:cNvSpPr>
          <p:nvPr>
            <p:ph type="sldNum" sz="quarter" idx="12"/>
          </p:nvPr>
        </p:nvSpPr>
        <p:spPr/>
        <p:txBody>
          <a:bodyPr/>
          <a:lstStyle/>
          <a:p>
            <a:fld id="{5049A6C8-6AFC-43FF-8408-842E60AB6628}" type="slidenum">
              <a:rPr lang="en-ZA" smtClean="0"/>
              <a:t>‹#›</a:t>
            </a:fld>
            <a:endParaRPr lang="en-ZA"/>
          </a:p>
        </p:txBody>
      </p:sp>
    </p:spTree>
    <p:extLst>
      <p:ext uri="{BB962C8B-B14F-4D97-AF65-F5344CB8AC3E}">
        <p14:creationId xmlns:p14="http://schemas.microsoft.com/office/powerpoint/2010/main" val="31519051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02ACC-7180-46AC-A81F-BFB608E90598}"/>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AA4FAC9E-B494-42E5-9218-46828FAA467C}"/>
              </a:ext>
            </a:extLst>
          </p:cNvPr>
          <p:cNvSpPr>
            <a:spLocks noGrp="1"/>
          </p:cNvSpPr>
          <p:nvPr>
            <p:ph type="dt" sz="half" idx="10"/>
          </p:nvPr>
        </p:nvSpPr>
        <p:spPr/>
        <p:txBody>
          <a:bodyPr/>
          <a:lstStyle/>
          <a:p>
            <a:fld id="{0AF7055D-DB87-49BD-9CA9-3000169C83DF}" type="datetimeFigureOut">
              <a:rPr lang="en-ZA" smtClean="0"/>
              <a:t>2023/08/30</a:t>
            </a:fld>
            <a:endParaRPr lang="en-ZA"/>
          </a:p>
        </p:txBody>
      </p:sp>
      <p:sp>
        <p:nvSpPr>
          <p:cNvPr id="4" name="Footer Placeholder 3">
            <a:extLst>
              <a:ext uri="{FF2B5EF4-FFF2-40B4-BE49-F238E27FC236}">
                <a16:creationId xmlns:a16="http://schemas.microsoft.com/office/drawing/2014/main" id="{A3FAEBF9-EDDF-448C-95E1-FF4565925D14}"/>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BEF39BD6-6E51-4E71-B71F-DB571B26865C}"/>
              </a:ext>
            </a:extLst>
          </p:cNvPr>
          <p:cNvSpPr>
            <a:spLocks noGrp="1"/>
          </p:cNvSpPr>
          <p:nvPr>
            <p:ph type="sldNum" sz="quarter" idx="12"/>
          </p:nvPr>
        </p:nvSpPr>
        <p:spPr/>
        <p:txBody>
          <a:bodyPr/>
          <a:lstStyle/>
          <a:p>
            <a:fld id="{5049A6C8-6AFC-43FF-8408-842E60AB6628}" type="slidenum">
              <a:rPr lang="en-ZA" smtClean="0"/>
              <a:t>‹#›</a:t>
            </a:fld>
            <a:endParaRPr lang="en-ZA"/>
          </a:p>
        </p:txBody>
      </p:sp>
    </p:spTree>
    <p:extLst>
      <p:ext uri="{BB962C8B-B14F-4D97-AF65-F5344CB8AC3E}">
        <p14:creationId xmlns:p14="http://schemas.microsoft.com/office/powerpoint/2010/main" val="11369561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267">
                <a:solidFill>
                  <a:srgbClr val="D3C496"/>
                </a:solidFill>
              </a:defRPr>
            </a:lvl1pPr>
          </a:lstStyle>
          <a:p>
            <a:r>
              <a:rPr lang="en-US" dirty="0"/>
              <a:t>Click to edit Master title style</a:t>
            </a:r>
          </a:p>
        </p:txBody>
      </p:sp>
      <p:sp>
        <p:nvSpPr>
          <p:cNvPr id="3" name="Content Placeholder 2"/>
          <p:cNvSpPr>
            <a:spLocks noGrp="1"/>
          </p:cNvSpPr>
          <p:nvPr>
            <p:ph idx="1"/>
          </p:nvPr>
        </p:nvSpPr>
        <p:spPr>
          <a:xfrm>
            <a:off x="609600" y="1733562"/>
            <a:ext cx="10515600" cy="3990404"/>
          </a:xfrm>
        </p:spPr>
        <p:txBody>
          <a:bodyPr/>
          <a:lstStyle>
            <a:lvl1pPr marL="609585" indent="-609585">
              <a:buFont typeface="Arial"/>
              <a:buChar char="•"/>
              <a:defRPr/>
            </a:lvl1pPr>
            <a:lvl2pPr marL="1219170" indent="-609585">
              <a:buFont typeface="Arial"/>
              <a:buChar char="•"/>
              <a:defRPr/>
            </a:lvl2pPr>
            <a:lvl3pPr marL="1828754" indent="-609585">
              <a:buFont typeface="Arial"/>
              <a:buChar char="•"/>
              <a:defRPr/>
            </a:lvl3pPr>
            <a:lvl4pPr marL="2438339" indent="-609585">
              <a:buFont typeface="Arial"/>
              <a:buChar char="•"/>
              <a:defRPr/>
            </a:lvl4pPr>
            <a:lvl5pPr marL="3047924" indent="-609585">
              <a:buFont typeface="Arial"/>
              <a:buChar char="•"/>
              <a:defRPr/>
            </a:lvl5pPr>
            <a:lvl6pPr marL="3657509" indent="-609585">
              <a:buFont typeface="Arial"/>
              <a:buChar char="•"/>
              <a:defRPr/>
            </a:lvl6pPr>
            <a:lvl7pPr marL="4267093" indent="-609585">
              <a:buFont typeface="Arial"/>
              <a:buChar char="•"/>
              <a:defRPr/>
            </a:lvl7pPr>
            <a:lvl8pPr marL="4876678" indent="-609585">
              <a:buFont typeface="Arial"/>
              <a:buChar char="•"/>
              <a:defRPr/>
            </a:lvl8pPr>
            <a:lvl9pPr marL="5486263" indent="-609585">
              <a:buFont typeface="Arial"/>
              <a:buChar cha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4" name="Date Placeholder 3"/>
          <p:cNvSpPr>
            <a:spLocks noGrp="1"/>
          </p:cNvSpPr>
          <p:nvPr>
            <p:ph type="dt" sz="half" idx="10"/>
          </p:nvPr>
        </p:nvSpPr>
        <p:spPr/>
        <p:txBody>
          <a:bodyPr/>
          <a:lstStyle/>
          <a:p>
            <a:fld id="{628EAFA9-7502-42D3-9B79-C38E938C236F}" type="datetimeFigureOut">
              <a:rPr lang="en-US" smtClean="0"/>
              <a:t>8/30/2023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57B0AA-AC8E-4463-ADAC-E87D09B82E4F}" type="slidenum">
              <a:rPr lang="en-US" smtClean="0"/>
              <a:t>‹#›</a:t>
            </a:fld>
            <a:endParaRPr lang="en-US"/>
          </a:p>
        </p:txBody>
      </p:sp>
    </p:spTree>
    <p:extLst>
      <p:ext uri="{BB962C8B-B14F-4D97-AF65-F5344CB8AC3E}">
        <p14:creationId xmlns:p14="http://schemas.microsoft.com/office/powerpoint/2010/main" val="13412959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EC2119-F2E9-4856-8739-4B74A2D596E2}"/>
              </a:ext>
            </a:extLst>
          </p:cNvPr>
          <p:cNvSpPr>
            <a:spLocks noGrp="1"/>
          </p:cNvSpPr>
          <p:nvPr>
            <p:ph type="dt" sz="half" idx="10"/>
          </p:nvPr>
        </p:nvSpPr>
        <p:spPr/>
        <p:txBody>
          <a:bodyPr/>
          <a:lstStyle/>
          <a:p>
            <a:fld id="{0AF7055D-DB87-49BD-9CA9-3000169C83DF}" type="datetimeFigureOut">
              <a:rPr lang="en-ZA" smtClean="0"/>
              <a:t>2023/08/30</a:t>
            </a:fld>
            <a:endParaRPr lang="en-ZA"/>
          </a:p>
        </p:txBody>
      </p:sp>
      <p:sp>
        <p:nvSpPr>
          <p:cNvPr id="3" name="Footer Placeholder 2">
            <a:extLst>
              <a:ext uri="{FF2B5EF4-FFF2-40B4-BE49-F238E27FC236}">
                <a16:creationId xmlns:a16="http://schemas.microsoft.com/office/drawing/2014/main" id="{64C3BDE5-4CB4-4FE0-A068-C44A037B091C}"/>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4A6ABC86-82FC-4AC2-BBE4-4ED853FF9406}"/>
              </a:ext>
            </a:extLst>
          </p:cNvPr>
          <p:cNvSpPr>
            <a:spLocks noGrp="1"/>
          </p:cNvSpPr>
          <p:nvPr>
            <p:ph type="sldNum" sz="quarter" idx="12"/>
          </p:nvPr>
        </p:nvSpPr>
        <p:spPr/>
        <p:txBody>
          <a:bodyPr/>
          <a:lstStyle/>
          <a:p>
            <a:fld id="{5049A6C8-6AFC-43FF-8408-842E60AB6628}" type="slidenum">
              <a:rPr lang="en-ZA" smtClean="0"/>
              <a:t>‹#›</a:t>
            </a:fld>
            <a:endParaRPr lang="en-ZA"/>
          </a:p>
        </p:txBody>
      </p:sp>
    </p:spTree>
    <p:extLst>
      <p:ext uri="{BB962C8B-B14F-4D97-AF65-F5344CB8AC3E}">
        <p14:creationId xmlns:p14="http://schemas.microsoft.com/office/powerpoint/2010/main" val="10631998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7BCF2-490A-4244-842C-6B2CE5FB10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D5D0A836-8D37-4FAD-97D1-870A9EEA462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BF0A752E-8731-4FF1-A659-474F55A512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62DB0A7-4C39-4B8C-900C-0B4D1C5A1307}"/>
              </a:ext>
            </a:extLst>
          </p:cNvPr>
          <p:cNvSpPr>
            <a:spLocks noGrp="1"/>
          </p:cNvSpPr>
          <p:nvPr>
            <p:ph type="dt" sz="half" idx="10"/>
          </p:nvPr>
        </p:nvSpPr>
        <p:spPr/>
        <p:txBody>
          <a:bodyPr/>
          <a:lstStyle/>
          <a:p>
            <a:fld id="{0AF7055D-DB87-49BD-9CA9-3000169C83DF}" type="datetimeFigureOut">
              <a:rPr lang="en-ZA" smtClean="0"/>
              <a:t>2023/08/30</a:t>
            </a:fld>
            <a:endParaRPr lang="en-ZA"/>
          </a:p>
        </p:txBody>
      </p:sp>
      <p:sp>
        <p:nvSpPr>
          <p:cNvPr id="6" name="Footer Placeholder 5">
            <a:extLst>
              <a:ext uri="{FF2B5EF4-FFF2-40B4-BE49-F238E27FC236}">
                <a16:creationId xmlns:a16="http://schemas.microsoft.com/office/drawing/2014/main" id="{BFF916E3-54DE-4E08-B8B8-3398F4B27D86}"/>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019410A8-F7EA-4719-ACBA-701B822E7B10}"/>
              </a:ext>
            </a:extLst>
          </p:cNvPr>
          <p:cNvSpPr>
            <a:spLocks noGrp="1"/>
          </p:cNvSpPr>
          <p:nvPr>
            <p:ph type="sldNum" sz="quarter" idx="12"/>
          </p:nvPr>
        </p:nvSpPr>
        <p:spPr/>
        <p:txBody>
          <a:bodyPr/>
          <a:lstStyle/>
          <a:p>
            <a:fld id="{5049A6C8-6AFC-43FF-8408-842E60AB6628}" type="slidenum">
              <a:rPr lang="en-ZA" smtClean="0"/>
              <a:t>‹#›</a:t>
            </a:fld>
            <a:endParaRPr lang="en-ZA"/>
          </a:p>
        </p:txBody>
      </p:sp>
    </p:spTree>
    <p:extLst>
      <p:ext uri="{BB962C8B-B14F-4D97-AF65-F5344CB8AC3E}">
        <p14:creationId xmlns:p14="http://schemas.microsoft.com/office/powerpoint/2010/main" val="12436748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E3E6F-5EF3-4A0A-AA31-CB3FD064B0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882D8EAE-2384-4118-BBFB-6908FBE6DC9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065AEEF0-823C-4FCD-94DD-5116CB2248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A604E3-F235-4CA1-93A3-6B6B8484643A}"/>
              </a:ext>
            </a:extLst>
          </p:cNvPr>
          <p:cNvSpPr>
            <a:spLocks noGrp="1"/>
          </p:cNvSpPr>
          <p:nvPr>
            <p:ph type="dt" sz="half" idx="10"/>
          </p:nvPr>
        </p:nvSpPr>
        <p:spPr/>
        <p:txBody>
          <a:bodyPr/>
          <a:lstStyle/>
          <a:p>
            <a:fld id="{0AF7055D-DB87-49BD-9CA9-3000169C83DF}" type="datetimeFigureOut">
              <a:rPr lang="en-ZA" smtClean="0"/>
              <a:t>2023/08/30</a:t>
            </a:fld>
            <a:endParaRPr lang="en-ZA"/>
          </a:p>
        </p:txBody>
      </p:sp>
      <p:sp>
        <p:nvSpPr>
          <p:cNvPr id="6" name="Footer Placeholder 5">
            <a:extLst>
              <a:ext uri="{FF2B5EF4-FFF2-40B4-BE49-F238E27FC236}">
                <a16:creationId xmlns:a16="http://schemas.microsoft.com/office/drawing/2014/main" id="{C5A0EE5F-6616-4CA9-BA56-4E5440C10D9C}"/>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FE84789D-68DA-4A9D-B76F-5A7C315A38C8}"/>
              </a:ext>
            </a:extLst>
          </p:cNvPr>
          <p:cNvSpPr>
            <a:spLocks noGrp="1"/>
          </p:cNvSpPr>
          <p:nvPr>
            <p:ph type="sldNum" sz="quarter" idx="12"/>
          </p:nvPr>
        </p:nvSpPr>
        <p:spPr/>
        <p:txBody>
          <a:bodyPr/>
          <a:lstStyle/>
          <a:p>
            <a:fld id="{5049A6C8-6AFC-43FF-8408-842E60AB6628}" type="slidenum">
              <a:rPr lang="en-ZA" smtClean="0"/>
              <a:t>‹#›</a:t>
            </a:fld>
            <a:endParaRPr lang="en-ZA"/>
          </a:p>
        </p:txBody>
      </p:sp>
    </p:spTree>
    <p:extLst>
      <p:ext uri="{BB962C8B-B14F-4D97-AF65-F5344CB8AC3E}">
        <p14:creationId xmlns:p14="http://schemas.microsoft.com/office/powerpoint/2010/main" val="11502362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F19AF-6A2C-48D4-85A4-C3D9D9144D14}"/>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8BA16C4E-92D6-43B4-AEA2-CB79509C00F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A8A41AD8-0992-4613-952C-7EAA69D15B37}"/>
              </a:ext>
            </a:extLst>
          </p:cNvPr>
          <p:cNvSpPr>
            <a:spLocks noGrp="1"/>
          </p:cNvSpPr>
          <p:nvPr>
            <p:ph type="dt" sz="half" idx="10"/>
          </p:nvPr>
        </p:nvSpPr>
        <p:spPr/>
        <p:txBody>
          <a:bodyPr/>
          <a:lstStyle/>
          <a:p>
            <a:fld id="{0AF7055D-DB87-49BD-9CA9-3000169C83DF}" type="datetimeFigureOut">
              <a:rPr lang="en-ZA" smtClean="0"/>
              <a:t>2023/08/30</a:t>
            </a:fld>
            <a:endParaRPr lang="en-ZA"/>
          </a:p>
        </p:txBody>
      </p:sp>
      <p:sp>
        <p:nvSpPr>
          <p:cNvPr id="5" name="Footer Placeholder 4">
            <a:extLst>
              <a:ext uri="{FF2B5EF4-FFF2-40B4-BE49-F238E27FC236}">
                <a16:creationId xmlns:a16="http://schemas.microsoft.com/office/drawing/2014/main" id="{C90EF08A-0651-419E-9059-09D9BDC9F3E6}"/>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5355A6B9-00FE-4D96-B088-03AC72AA7D69}"/>
              </a:ext>
            </a:extLst>
          </p:cNvPr>
          <p:cNvSpPr>
            <a:spLocks noGrp="1"/>
          </p:cNvSpPr>
          <p:nvPr>
            <p:ph type="sldNum" sz="quarter" idx="12"/>
          </p:nvPr>
        </p:nvSpPr>
        <p:spPr/>
        <p:txBody>
          <a:bodyPr/>
          <a:lstStyle/>
          <a:p>
            <a:fld id="{5049A6C8-6AFC-43FF-8408-842E60AB6628}" type="slidenum">
              <a:rPr lang="en-ZA" smtClean="0"/>
              <a:t>‹#›</a:t>
            </a:fld>
            <a:endParaRPr lang="en-ZA"/>
          </a:p>
        </p:txBody>
      </p:sp>
    </p:spTree>
    <p:extLst>
      <p:ext uri="{BB962C8B-B14F-4D97-AF65-F5344CB8AC3E}">
        <p14:creationId xmlns:p14="http://schemas.microsoft.com/office/powerpoint/2010/main" val="19062074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B57966-3131-4581-8C7D-CF9FD19831D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66F0E057-FCAB-4267-A5F5-50CFEF24ABF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A331B95D-9A79-489E-B2B2-5D2CFAC70862}"/>
              </a:ext>
            </a:extLst>
          </p:cNvPr>
          <p:cNvSpPr>
            <a:spLocks noGrp="1"/>
          </p:cNvSpPr>
          <p:nvPr>
            <p:ph type="dt" sz="half" idx="10"/>
          </p:nvPr>
        </p:nvSpPr>
        <p:spPr/>
        <p:txBody>
          <a:bodyPr/>
          <a:lstStyle/>
          <a:p>
            <a:fld id="{0AF7055D-DB87-49BD-9CA9-3000169C83DF}" type="datetimeFigureOut">
              <a:rPr lang="en-ZA" smtClean="0"/>
              <a:t>2023/08/30</a:t>
            </a:fld>
            <a:endParaRPr lang="en-ZA"/>
          </a:p>
        </p:txBody>
      </p:sp>
      <p:sp>
        <p:nvSpPr>
          <p:cNvPr id="5" name="Footer Placeholder 4">
            <a:extLst>
              <a:ext uri="{FF2B5EF4-FFF2-40B4-BE49-F238E27FC236}">
                <a16:creationId xmlns:a16="http://schemas.microsoft.com/office/drawing/2014/main" id="{E0FF5E29-AA0C-4E60-A70B-46DD6F5EB323}"/>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983F7BD9-E05C-49AC-AD0D-7792B9C1B484}"/>
              </a:ext>
            </a:extLst>
          </p:cNvPr>
          <p:cNvSpPr>
            <a:spLocks noGrp="1"/>
          </p:cNvSpPr>
          <p:nvPr>
            <p:ph type="sldNum" sz="quarter" idx="12"/>
          </p:nvPr>
        </p:nvSpPr>
        <p:spPr/>
        <p:txBody>
          <a:bodyPr/>
          <a:lstStyle/>
          <a:p>
            <a:fld id="{5049A6C8-6AFC-43FF-8408-842E60AB6628}" type="slidenum">
              <a:rPr lang="en-ZA" smtClean="0"/>
              <a:t>‹#›</a:t>
            </a:fld>
            <a:endParaRPr lang="en-ZA"/>
          </a:p>
        </p:txBody>
      </p:sp>
    </p:spTree>
    <p:extLst>
      <p:ext uri="{BB962C8B-B14F-4D97-AF65-F5344CB8AC3E}">
        <p14:creationId xmlns:p14="http://schemas.microsoft.com/office/powerpoint/2010/main" val="17125075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Title and Conten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267">
                <a:solidFill>
                  <a:srgbClr val="D3C496"/>
                </a:solidFill>
              </a:defRPr>
            </a:lvl1pPr>
          </a:lstStyle>
          <a:p>
            <a:r>
              <a:rPr lang="en-US" dirty="0"/>
              <a:t>Click to edit Master title style</a:t>
            </a:r>
          </a:p>
        </p:txBody>
      </p:sp>
      <p:sp>
        <p:nvSpPr>
          <p:cNvPr id="3" name="Content Placeholder 2"/>
          <p:cNvSpPr>
            <a:spLocks noGrp="1"/>
          </p:cNvSpPr>
          <p:nvPr>
            <p:ph idx="1"/>
          </p:nvPr>
        </p:nvSpPr>
        <p:spPr>
          <a:xfrm>
            <a:off x="609600" y="1733562"/>
            <a:ext cx="10515600" cy="3990404"/>
          </a:xfrm>
        </p:spPr>
        <p:txBody>
          <a:bodyPr/>
          <a:lstStyle>
            <a:lvl1pPr marL="609585" indent="-609585">
              <a:buFont typeface="Arial"/>
              <a:buChar char="•"/>
              <a:defRPr/>
            </a:lvl1pPr>
            <a:lvl2pPr marL="1219170" indent="-609585">
              <a:buFont typeface="Arial"/>
              <a:buChar char="•"/>
              <a:defRPr/>
            </a:lvl2pPr>
            <a:lvl3pPr marL="1828754" indent="-609585">
              <a:buFont typeface="Arial"/>
              <a:buChar char="•"/>
              <a:defRPr/>
            </a:lvl3pPr>
            <a:lvl4pPr marL="2438339" indent="-609585">
              <a:buFont typeface="Arial"/>
              <a:buChar char="•"/>
              <a:defRPr/>
            </a:lvl4pPr>
            <a:lvl5pPr marL="3047924" indent="-609585">
              <a:buFont typeface="Arial"/>
              <a:buChar char="•"/>
              <a:defRPr/>
            </a:lvl5pPr>
            <a:lvl6pPr marL="3657509" indent="-609585">
              <a:buFont typeface="Arial"/>
              <a:buChar char="•"/>
              <a:defRPr/>
            </a:lvl6pPr>
            <a:lvl7pPr marL="4267093" indent="-609585">
              <a:buFont typeface="Arial"/>
              <a:buChar char="•"/>
              <a:defRPr/>
            </a:lvl7pPr>
            <a:lvl8pPr marL="4876678" indent="-609585">
              <a:buFont typeface="Arial"/>
              <a:buChar char="•"/>
              <a:defRPr/>
            </a:lvl8pPr>
            <a:lvl9pPr marL="5486263" indent="-609585">
              <a:buFont typeface="Arial"/>
              <a:buChar cha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4" name="Date Placeholder 3"/>
          <p:cNvSpPr>
            <a:spLocks noGrp="1"/>
          </p:cNvSpPr>
          <p:nvPr>
            <p:ph type="dt" sz="half" idx="10"/>
          </p:nvPr>
        </p:nvSpPr>
        <p:spPr/>
        <p:txBody>
          <a:bodyPr/>
          <a:lstStyle/>
          <a:p>
            <a:fld id="{628EAFA9-7502-42D3-9B79-C38E938C236F}" type="datetimeFigureOut">
              <a:rPr lang="en-US" smtClean="0"/>
              <a:t>8/30/2023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57B0AA-AC8E-4463-ADAC-E87D09B82E4F}" type="slidenum">
              <a:rPr lang="en-US" smtClean="0"/>
              <a:t>‹#›</a:t>
            </a:fld>
            <a:endParaRPr lang="en-US"/>
          </a:p>
        </p:txBody>
      </p:sp>
    </p:spTree>
    <p:extLst>
      <p:ext uri="{BB962C8B-B14F-4D97-AF65-F5344CB8AC3E}">
        <p14:creationId xmlns:p14="http://schemas.microsoft.com/office/powerpoint/2010/main" val="877992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Picture">
    <p:bg>
      <p:bgRef idx="1002">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1470027" y="4038600"/>
            <a:ext cx="9251951" cy="1174376"/>
          </a:xfrm>
        </p:spPr>
        <p:txBody>
          <a:bodyPr anchor="b" anchorCtr="0">
            <a:noAutofit/>
          </a:bodyPr>
          <a:lstStyle>
            <a:lvl1pPr>
              <a:lnSpc>
                <a:spcPct val="95000"/>
              </a:lnSpc>
              <a:defRPr sz="6933"/>
            </a:lvl1pPr>
          </a:lstStyle>
          <a:p>
            <a:r>
              <a:rPr lang="en-US"/>
              <a:t>Click to edit Master title style</a:t>
            </a:r>
            <a:endParaRPr lang="en-US" dirty="0"/>
          </a:p>
        </p:txBody>
      </p:sp>
      <p:sp>
        <p:nvSpPr>
          <p:cNvPr id="3" name="Subtitle 2"/>
          <p:cNvSpPr>
            <a:spLocks noGrp="1"/>
          </p:cNvSpPr>
          <p:nvPr>
            <p:ph type="subTitle" idx="1"/>
          </p:nvPr>
        </p:nvSpPr>
        <p:spPr>
          <a:xfrm>
            <a:off x="1470029" y="5212978"/>
            <a:ext cx="9251948" cy="775447"/>
          </a:xfrm>
        </p:spPr>
        <p:txBody>
          <a:bodyPr>
            <a:normAutofit/>
          </a:bodyPr>
          <a:lstStyle>
            <a:lvl1pPr marL="0" indent="0" algn="ctr">
              <a:spcBef>
                <a:spcPts val="0"/>
              </a:spcBef>
              <a:buNone/>
              <a:defRPr sz="2400">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a:xfrm>
            <a:off x="7876988" y="6214970"/>
            <a:ext cx="2844800" cy="275479"/>
          </a:xfrm>
        </p:spPr>
        <p:txBody>
          <a:bodyPr/>
          <a:lstStyle>
            <a:lvl1pPr>
              <a:defRPr>
                <a:solidFill>
                  <a:schemeClr val="bg2">
                    <a:lumMod val="60000"/>
                    <a:lumOff val="40000"/>
                  </a:schemeClr>
                </a:solidFill>
              </a:defRPr>
            </a:lvl1pPr>
          </a:lstStyle>
          <a:p>
            <a:fld id="{628EAFA9-7502-42D3-9B79-C38E938C236F}" type="datetimeFigureOut">
              <a:rPr lang="en-US" smtClean="0"/>
              <a:t>8/30/2023</a:t>
            </a:fld>
            <a:endParaRPr lang="en-US"/>
          </a:p>
        </p:txBody>
      </p:sp>
      <p:sp>
        <p:nvSpPr>
          <p:cNvPr id="5" name="Footer Placeholder 4"/>
          <p:cNvSpPr>
            <a:spLocks noGrp="1"/>
          </p:cNvSpPr>
          <p:nvPr>
            <p:ph type="ftr" sz="quarter" idx="11"/>
          </p:nvPr>
        </p:nvSpPr>
        <p:spPr>
          <a:xfrm>
            <a:off x="1470212" y="6214970"/>
            <a:ext cx="3860800" cy="275479"/>
          </a:xfrm>
        </p:spPr>
        <p:txBody>
          <a:bodyPr/>
          <a:lstStyle>
            <a:lvl1pPr>
              <a:defRPr>
                <a:solidFill>
                  <a:schemeClr val="bg2">
                    <a:lumMod val="60000"/>
                    <a:lumOff val="40000"/>
                  </a:schemeClr>
                </a:solidFill>
              </a:defRPr>
            </a:lvl1pPr>
          </a:lstStyle>
          <a:p>
            <a:endParaRPr lang="en-US"/>
          </a:p>
        </p:txBody>
      </p:sp>
      <p:sp>
        <p:nvSpPr>
          <p:cNvPr id="6" name="Slide Number Placeholder 5"/>
          <p:cNvSpPr>
            <a:spLocks noGrp="1"/>
          </p:cNvSpPr>
          <p:nvPr>
            <p:ph type="sldNum" sz="quarter" idx="12"/>
          </p:nvPr>
        </p:nvSpPr>
        <p:spPr>
          <a:xfrm>
            <a:off x="5791200" y="6214970"/>
            <a:ext cx="609600" cy="275479"/>
          </a:xfrm>
        </p:spPr>
        <p:txBody>
          <a:bodyPr/>
          <a:lstStyle>
            <a:lvl1pPr>
              <a:defRPr>
                <a:solidFill>
                  <a:schemeClr val="bg2">
                    <a:lumMod val="60000"/>
                    <a:lumOff val="40000"/>
                  </a:schemeClr>
                </a:solidFill>
              </a:defRPr>
            </a:lvl1pPr>
          </a:lstStyle>
          <a:p>
            <a:fld id="{2D57B0AA-AC8E-4463-ADAC-E87D09B82E4F}" type="slidenum">
              <a:rPr lang="en-US" smtClean="0"/>
              <a:t>‹#›</a:t>
            </a:fld>
            <a:endParaRPr lang="en-US"/>
          </a:p>
        </p:txBody>
      </p:sp>
      <p:sp>
        <p:nvSpPr>
          <p:cNvPr id="11" name="Picture Placeholder 2"/>
          <p:cNvSpPr>
            <a:spLocks noGrp="1"/>
          </p:cNvSpPr>
          <p:nvPr>
            <p:ph type="pic" idx="13"/>
          </p:nvPr>
        </p:nvSpPr>
        <p:spPr>
          <a:xfrm>
            <a:off x="1584960" y="1004457"/>
            <a:ext cx="9022080" cy="2729345"/>
          </a:xfrm>
          <a:solidFill>
            <a:schemeClr val="bg2"/>
          </a:solidFill>
          <a:ln w="127000">
            <a:solidFill>
              <a:schemeClr val="tx1"/>
            </a:solidFill>
            <a:miter lim="800000"/>
          </a:ln>
          <a:effectLst>
            <a:outerShdw blurRad="50800" dist="38100" dir="5400000" algn="t" rotWithShape="0">
              <a:prstClr val="black">
                <a:alpha val="25000"/>
              </a:prstClr>
            </a:outerShdw>
          </a:effectLst>
        </p:spPr>
        <p:txBody>
          <a:bodyPr>
            <a:normAutofit/>
          </a:bodyPr>
          <a:lstStyle>
            <a:lvl1pPr marL="0" indent="0">
              <a:buNone/>
              <a:defRPr sz="26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t>Click icon to add picture</a:t>
            </a:r>
            <a:endParaRPr lang="en-US" dirty="0"/>
          </a:p>
        </p:txBody>
      </p:sp>
    </p:spTree>
    <p:extLst>
      <p:ext uri="{BB962C8B-B14F-4D97-AF65-F5344CB8AC3E}">
        <p14:creationId xmlns:p14="http://schemas.microsoft.com/office/powerpoint/2010/main" val="185005197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88016" y="1904999"/>
            <a:ext cx="9251952" cy="1582271"/>
          </a:xfrm>
        </p:spPr>
        <p:txBody>
          <a:bodyPr vert="horz" lIns="91440" tIns="45720" rIns="91440" bIns="45720" rtlCol="0" anchor="b" anchorCtr="0">
            <a:noAutofit/>
          </a:bodyPr>
          <a:lstStyle>
            <a:lvl1pPr algn="ctr" defTabSz="1219170" rtl="0" eaLnBrk="1" latinLnBrk="0" hangingPunct="1">
              <a:lnSpc>
                <a:spcPct val="95000"/>
              </a:lnSpc>
              <a:spcBef>
                <a:spcPct val="0"/>
              </a:spcBef>
              <a:buNone/>
              <a:defRPr lang="en-US" sz="7466" kern="1200">
                <a:solidFill>
                  <a:schemeClr val="tx1"/>
                </a:solidFill>
                <a:latin typeface="+mj-lt"/>
                <a:ea typeface="+mj-ea"/>
                <a:cs typeface="+mj-cs"/>
              </a:defRPr>
            </a:lvl1pPr>
          </a:lstStyle>
          <a:p>
            <a:r>
              <a:rPr lang="en-US"/>
              <a:t>Click to edit Master title style</a:t>
            </a:r>
            <a:endParaRPr lang="en-US" dirty="0"/>
          </a:p>
        </p:txBody>
      </p:sp>
      <p:sp>
        <p:nvSpPr>
          <p:cNvPr id="3" name="Text Placeholder 2"/>
          <p:cNvSpPr>
            <a:spLocks noGrp="1"/>
          </p:cNvSpPr>
          <p:nvPr>
            <p:ph type="body" idx="1"/>
          </p:nvPr>
        </p:nvSpPr>
        <p:spPr>
          <a:xfrm>
            <a:off x="1488016" y="3487271"/>
            <a:ext cx="9251947" cy="1143000"/>
          </a:xfrm>
        </p:spPr>
        <p:txBody>
          <a:bodyPr vert="horz" lIns="91440" tIns="45720" rIns="91440" bIns="45720" rtlCol="0">
            <a:normAutofit/>
          </a:bodyPr>
          <a:lstStyle>
            <a:lvl1pPr marL="0" indent="0" algn="ctr" defTabSz="1219170" rtl="0" eaLnBrk="1" latinLnBrk="0" hangingPunct="1">
              <a:spcBef>
                <a:spcPts val="400"/>
              </a:spcBef>
              <a:buSzPct val="100000"/>
              <a:buFont typeface="Wingdings" pitchFamily="2" charset="2"/>
              <a:buNone/>
              <a:defRPr lang="en-US" sz="2400" kern="1200" smtClean="0">
                <a:solidFill>
                  <a:schemeClr val="tx1"/>
                </a:solidFill>
                <a:latin typeface="+mn-lt"/>
                <a:ea typeface="+mn-ea"/>
                <a:cs typeface="+mn-cs"/>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628EAFA9-7502-42D3-9B79-C38E938C236F}" type="datetimeFigureOut">
              <a:rPr lang="en-US" smtClean="0"/>
              <a:t>8/30/2023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57B0AA-AC8E-4463-ADAC-E87D09B82E4F}" type="slidenum">
              <a:rPr lang="en-US" smtClean="0"/>
              <a:t>‹#›</a:t>
            </a:fld>
            <a:endParaRPr lang="en-US"/>
          </a:p>
        </p:txBody>
      </p:sp>
    </p:spTree>
    <p:extLst>
      <p:ext uri="{BB962C8B-B14F-4D97-AF65-F5344CB8AC3E}">
        <p14:creationId xmlns:p14="http://schemas.microsoft.com/office/powerpoint/2010/main" val="3847410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17600" y="2084293"/>
            <a:ext cx="4572000" cy="3639312"/>
          </a:xfrm>
        </p:spPr>
        <p:txBody>
          <a:bodyPr>
            <a:normAutofit/>
          </a:bodyPr>
          <a:lstStyle>
            <a:lvl1pPr marL="376757" indent="-376757">
              <a:defRPr sz="2667"/>
            </a:lvl1pPr>
            <a:lvl2pPr marL="764098" indent="-376757">
              <a:defRPr sz="2400"/>
            </a:lvl2pPr>
            <a:lvl3pPr marL="1140855" indent="-376757">
              <a:defRPr sz="2400"/>
            </a:lvl3pPr>
            <a:lvl4pPr marL="1528195" indent="-376757">
              <a:defRPr sz="2400"/>
            </a:lvl4pPr>
            <a:lvl5pPr marL="1907070" indent="-376757">
              <a:defRPr sz="2400"/>
            </a:lvl5pPr>
            <a:lvl6pPr marL="2283827" indent="-376757">
              <a:defRPr sz="2400"/>
            </a:lvl6pPr>
            <a:lvl7pPr marL="2671167" indent="-376757">
              <a:defRPr sz="2400"/>
            </a:lvl7pPr>
            <a:lvl8pPr marL="3047924" indent="-376757">
              <a:defRPr sz="2400"/>
            </a:lvl8pPr>
            <a:lvl9pPr marL="3424681" indent="-376757">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4" name="Content Placeholder 3"/>
          <p:cNvSpPr>
            <a:spLocks noGrp="1"/>
          </p:cNvSpPr>
          <p:nvPr>
            <p:ph sz="half" idx="2"/>
          </p:nvPr>
        </p:nvSpPr>
        <p:spPr>
          <a:xfrm>
            <a:off x="6568141" y="2084293"/>
            <a:ext cx="4572000" cy="3639312"/>
          </a:xfrm>
        </p:spPr>
        <p:txBody>
          <a:bodyPr>
            <a:normAutofit/>
          </a:bodyPr>
          <a:lstStyle>
            <a:lvl1pPr marL="376757" indent="-376757">
              <a:defRPr sz="2667"/>
            </a:lvl1pPr>
            <a:lvl2pPr marL="764098" indent="-376757">
              <a:defRPr sz="2400"/>
            </a:lvl2pPr>
            <a:lvl3pPr marL="1140855" indent="-376757">
              <a:defRPr sz="2400"/>
            </a:lvl3pPr>
            <a:lvl4pPr marL="1528195" indent="-376757">
              <a:defRPr sz="2400"/>
            </a:lvl4pPr>
            <a:lvl5pPr marL="1907070" indent="-376757">
              <a:defRPr sz="2400"/>
            </a:lvl5pPr>
            <a:lvl6pPr marL="2283827" indent="-376757">
              <a:defRPr sz="2400"/>
            </a:lvl6pPr>
            <a:lvl7pPr marL="2673284" indent="-376757">
              <a:defRPr sz="2400"/>
            </a:lvl7pPr>
            <a:lvl8pPr marL="3050041" indent="-376757">
              <a:defRPr sz="2400"/>
            </a:lvl8pPr>
            <a:lvl9pPr marL="3424681" indent="-374641">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5" name="Date Placeholder 4"/>
          <p:cNvSpPr>
            <a:spLocks noGrp="1"/>
          </p:cNvSpPr>
          <p:nvPr>
            <p:ph type="dt" sz="half" idx="10"/>
          </p:nvPr>
        </p:nvSpPr>
        <p:spPr/>
        <p:txBody>
          <a:bodyPr/>
          <a:lstStyle/>
          <a:p>
            <a:fld id="{628EAFA9-7502-42D3-9B79-C38E938C236F}" type="datetimeFigureOut">
              <a:rPr lang="en-US" smtClean="0"/>
              <a:t>8/30/2023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57B0AA-AC8E-4463-ADAC-E87D09B82E4F}" type="slidenum">
              <a:rPr lang="en-US" smtClean="0"/>
              <a:t>‹#›</a:t>
            </a:fld>
            <a:endParaRPr lang="en-US"/>
          </a:p>
        </p:txBody>
      </p:sp>
    </p:spTree>
    <p:extLst>
      <p:ext uri="{BB962C8B-B14F-4D97-AF65-F5344CB8AC3E}">
        <p14:creationId xmlns:p14="http://schemas.microsoft.com/office/powerpoint/2010/main" val="13365532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574800" y="1839914"/>
            <a:ext cx="3657600" cy="903287"/>
          </a:xfrm>
        </p:spPr>
        <p:txBody>
          <a:bodyPr anchor="ctr" anchorCtr="0">
            <a:noAutofit/>
          </a:bodyPr>
          <a:lstStyle>
            <a:lvl1pPr marL="0" indent="0" algn="ctr">
              <a:spcBef>
                <a:spcPts val="0"/>
              </a:spcBef>
              <a:buNone/>
              <a:defRPr sz="3733" b="0"/>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Master text styles</a:t>
            </a:r>
          </a:p>
        </p:txBody>
      </p:sp>
      <p:sp>
        <p:nvSpPr>
          <p:cNvPr id="4" name="Content Placeholder 3"/>
          <p:cNvSpPr>
            <a:spLocks noGrp="1"/>
          </p:cNvSpPr>
          <p:nvPr>
            <p:ph sz="half" idx="2"/>
          </p:nvPr>
        </p:nvSpPr>
        <p:spPr>
          <a:xfrm>
            <a:off x="1117600" y="2971801"/>
            <a:ext cx="4572000" cy="2751804"/>
          </a:xfrm>
        </p:spPr>
        <p:txBody>
          <a:bodyPr>
            <a:normAutofit/>
          </a:bodyPr>
          <a:lstStyle>
            <a:lvl1pPr marL="376757" indent="-376757">
              <a:defRPr sz="2400"/>
            </a:lvl1pPr>
            <a:lvl2pPr marL="764098" indent="-376757">
              <a:defRPr sz="2400"/>
            </a:lvl2pPr>
            <a:lvl3pPr marL="1140855" indent="-376757">
              <a:defRPr sz="2400"/>
            </a:lvl3pPr>
            <a:lvl4pPr marL="1528195" indent="-376757">
              <a:defRPr sz="2400"/>
            </a:lvl4pPr>
            <a:lvl5pPr marL="1907070" indent="-378875">
              <a:defRPr sz="2400"/>
            </a:lvl5pPr>
            <a:lvl6pPr marL="2283827" indent="-376757">
              <a:defRPr sz="2133"/>
            </a:lvl6pPr>
            <a:lvl7pPr marL="2671167" indent="-376757">
              <a:defRPr sz="2133"/>
            </a:lvl7pPr>
            <a:lvl8pPr marL="3047924" indent="-376757">
              <a:defRPr sz="2133"/>
            </a:lvl8pPr>
            <a:lvl9pPr marL="3424681" indent="-376757">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5" name="Text Placeholder 4"/>
          <p:cNvSpPr>
            <a:spLocks noGrp="1"/>
          </p:cNvSpPr>
          <p:nvPr>
            <p:ph type="body" sz="quarter" idx="3"/>
          </p:nvPr>
        </p:nvSpPr>
        <p:spPr>
          <a:xfrm>
            <a:off x="7025341" y="1839914"/>
            <a:ext cx="3657600" cy="903287"/>
          </a:xfrm>
        </p:spPr>
        <p:txBody>
          <a:bodyPr anchor="ctr" anchorCtr="0">
            <a:noAutofit/>
          </a:bodyPr>
          <a:lstStyle>
            <a:lvl1pPr marL="0" indent="0" algn="ctr">
              <a:spcBef>
                <a:spcPts val="0"/>
              </a:spcBef>
              <a:buNone/>
              <a:defRPr sz="3733" b="0"/>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568141" y="2971801"/>
            <a:ext cx="4572000" cy="2751804"/>
          </a:xfrm>
        </p:spPr>
        <p:txBody>
          <a:bodyPr>
            <a:normAutofit/>
          </a:bodyPr>
          <a:lstStyle>
            <a:lvl1pPr marL="376757" indent="-376757">
              <a:defRPr sz="2400"/>
            </a:lvl1pPr>
            <a:lvl2pPr marL="764098" indent="-376757">
              <a:defRPr sz="2400"/>
            </a:lvl2pPr>
            <a:lvl3pPr marL="1140855" indent="-376757">
              <a:defRPr sz="2400"/>
            </a:lvl3pPr>
            <a:lvl4pPr marL="1528195" indent="-376757">
              <a:defRPr sz="2400"/>
            </a:lvl4pPr>
            <a:lvl5pPr marL="1907070" indent="-376757">
              <a:defRPr sz="2400"/>
            </a:lvl5pPr>
            <a:lvl6pPr marL="2283827" indent="-376757">
              <a:defRPr sz="2133"/>
            </a:lvl6pPr>
            <a:lvl7pPr marL="2671167" indent="-376757">
              <a:defRPr sz="2133"/>
            </a:lvl7pPr>
            <a:lvl8pPr marL="3047924" indent="-376757">
              <a:defRPr sz="2133"/>
            </a:lvl8pPr>
            <a:lvl9pPr marL="3424681" indent="-376757">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7" name="Date Placeholder 6"/>
          <p:cNvSpPr>
            <a:spLocks noGrp="1"/>
          </p:cNvSpPr>
          <p:nvPr>
            <p:ph type="dt" sz="half" idx="10"/>
          </p:nvPr>
        </p:nvSpPr>
        <p:spPr/>
        <p:txBody>
          <a:bodyPr/>
          <a:lstStyle/>
          <a:p>
            <a:fld id="{628EAFA9-7502-42D3-9B79-C38E938C236F}" type="datetimeFigureOut">
              <a:rPr lang="en-US" smtClean="0"/>
              <a:t>8/30/2023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D57B0AA-AC8E-4463-ADAC-E87D09B82E4F}" type="slidenum">
              <a:rPr lang="en-US" smtClean="0"/>
              <a:t>‹#›</a:t>
            </a:fld>
            <a:endParaRPr lang="en-US"/>
          </a:p>
        </p:txBody>
      </p:sp>
    </p:spTree>
    <p:extLst>
      <p:ext uri="{BB962C8B-B14F-4D97-AF65-F5344CB8AC3E}">
        <p14:creationId xmlns:p14="http://schemas.microsoft.com/office/powerpoint/2010/main" val="3555629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28EAFA9-7502-42D3-9B79-C38E938C236F}" type="datetimeFigureOut">
              <a:rPr lang="en-US" smtClean="0"/>
              <a:t>8/30/2023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57B0AA-AC8E-4463-ADAC-E87D09B82E4F}" type="slidenum">
              <a:rPr lang="en-US" smtClean="0"/>
              <a:t>‹#›</a:t>
            </a:fld>
            <a:endParaRPr lang="en-US"/>
          </a:p>
        </p:txBody>
      </p:sp>
    </p:spTree>
    <p:extLst>
      <p:ext uri="{BB962C8B-B14F-4D97-AF65-F5344CB8AC3E}">
        <p14:creationId xmlns:p14="http://schemas.microsoft.com/office/powerpoint/2010/main" val="19693480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8EAFA9-7502-42D3-9B79-C38E938C236F}" type="datetimeFigureOut">
              <a:rPr lang="en-US" smtClean="0"/>
              <a:t>8/30/2023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D57B0AA-AC8E-4463-ADAC-E87D09B82E4F}" type="slidenum">
              <a:rPr lang="en-US" smtClean="0"/>
              <a:t>‹#›</a:t>
            </a:fld>
            <a:endParaRPr lang="en-US"/>
          </a:p>
        </p:txBody>
      </p:sp>
    </p:spTree>
    <p:extLst>
      <p:ext uri="{BB962C8B-B14F-4D97-AF65-F5344CB8AC3E}">
        <p14:creationId xmlns:p14="http://schemas.microsoft.com/office/powerpoint/2010/main" val="353178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7600" y="914400"/>
            <a:ext cx="4572000" cy="1371600"/>
          </a:xfrm>
        </p:spPr>
        <p:txBody>
          <a:bodyPr anchor="b">
            <a:noAutofit/>
          </a:bodyPr>
          <a:lstStyle>
            <a:lvl1pPr algn="ctr">
              <a:defRPr sz="4800" b="0"/>
            </a:lvl1pPr>
          </a:lstStyle>
          <a:p>
            <a:r>
              <a:rPr lang="en-US"/>
              <a:t>Click to edit Master title style</a:t>
            </a:r>
            <a:endParaRPr lang="en-US" dirty="0"/>
          </a:p>
        </p:txBody>
      </p:sp>
      <p:sp>
        <p:nvSpPr>
          <p:cNvPr id="3" name="Content Placeholder 2"/>
          <p:cNvSpPr>
            <a:spLocks noGrp="1"/>
          </p:cNvSpPr>
          <p:nvPr>
            <p:ph idx="1"/>
          </p:nvPr>
        </p:nvSpPr>
        <p:spPr>
          <a:xfrm>
            <a:off x="6568141" y="914401"/>
            <a:ext cx="4572000" cy="4815841"/>
          </a:xfrm>
        </p:spPr>
        <p:txBody>
          <a:bodyPr>
            <a:normAutofit/>
          </a:bodyPr>
          <a:lstStyle>
            <a:lvl1pPr marL="455073" indent="-455073">
              <a:defRPr sz="2933"/>
            </a:lvl1pPr>
            <a:lvl2pPr marL="842412" indent="-378875">
              <a:defRPr sz="2667"/>
            </a:lvl2pPr>
            <a:lvl3pPr marL="1219170" indent="-378875">
              <a:defRPr sz="2400"/>
            </a:lvl3pPr>
            <a:lvl4pPr marL="1595927" indent="-378875">
              <a:defRPr sz="2400"/>
            </a:lvl4pPr>
            <a:lvl5pPr marL="1983268" indent="-378875">
              <a:defRPr sz="2400"/>
            </a:lvl5pPr>
            <a:lvl6pPr marL="2360025" indent="-378875">
              <a:defRPr sz="2400"/>
            </a:lvl6pPr>
            <a:lvl7pPr marL="2747365" indent="-378875">
              <a:defRPr sz="2400"/>
            </a:lvl7pPr>
            <a:lvl8pPr marL="3126239" indent="-378875">
              <a:defRPr sz="2400"/>
            </a:lvl8pPr>
            <a:lvl9pPr marL="3502996" indent="-378875">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4" name="Text Placeholder 3"/>
          <p:cNvSpPr>
            <a:spLocks noGrp="1"/>
          </p:cNvSpPr>
          <p:nvPr>
            <p:ph type="body" sz="half" idx="2"/>
          </p:nvPr>
        </p:nvSpPr>
        <p:spPr>
          <a:xfrm>
            <a:off x="1117600" y="2667001"/>
            <a:ext cx="4572000" cy="2895600"/>
          </a:xfrm>
        </p:spPr>
        <p:txBody>
          <a:bodyPr>
            <a:normAutofit/>
          </a:bodyPr>
          <a:lstStyle>
            <a:lvl1pPr marL="0" indent="0" algn="ctr">
              <a:spcBef>
                <a:spcPts val="800"/>
              </a:spcBef>
              <a:buNone/>
              <a:defRPr sz="2400"/>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628EAFA9-7502-42D3-9B79-C38E938C236F}" type="datetimeFigureOut">
              <a:rPr lang="en-US" smtClean="0"/>
              <a:t>8/30/2023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57B0AA-AC8E-4463-ADAC-E87D09B82E4F}" type="slidenum">
              <a:rPr lang="en-US" smtClean="0"/>
              <a:t>‹#›</a:t>
            </a:fld>
            <a:endParaRPr lang="en-US"/>
          </a:p>
        </p:txBody>
      </p:sp>
    </p:spTree>
    <p:extLst>
      <p:ext uri="{BB962C8B-B14F-4D97-AF65-F5344CB8AC3E}">
        <p14:creationId xmlns:p14="http://schemas.microsoft.com/office/powerpoint/2010/main" val="28572246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6.jp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156279"/>
            <a:ext cx="10515600" cy="838915"/>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982359"/>
            <a:ext cx="10972800" cy="3741607"/>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4" name="Date Placeholder 3"/>
          <p:cNvSpPr>
            <a:spLocks noGrp="1"/>
          </p:cNvSpPr>
          <p:nvPr>
            <p:ph type="dt" sz="half" idx="2"/>
          </p:nvPr>
        </p:nvSpPr>
        <p:spPr>
          <a:xfrm>
            <a:off x="8737600" y="6118413"/>
            <a:ext cx="2844800" cy="275479"/>
          </a:xfrm>
          <a:prstGeom prst="rect">
            <a:avLst/>
          </a:prstGeom>
        </p:spPr>
        <p:txBody>
          <a:bodyPr vert="horz" lIns="91440" tIns="45720" rIns="91440" bIns="45720" rtlCol="0" anchor="ctr"/>
          <a:lstStyle>
            <a:lvl1pPr algn="r">
              <a:defRPr sz="1600">
                <a:solidFill>
                  <a:schemeClr val="tx1"/>
                </a:solidFill>
              </a:defRPr>
            </a:lvl1pPr>
          </a:lstStyle>
          <a:p>
            <a:fld id="{628EAFA9-7502-42D3-9B79-C38E938C236F}" type="datetimeFigureOut">
              <a:rPr lang="en-US" smtClean="0"/>
              <a:t>8/30/2023</a:t>
            </a:fld>
            <a:endParaRPr lang="en-US"/>
          </a:p>
        </p:txBody>
      </p:sp>
      <p:sp>
        <p:nvSpPr>
          <p:cNvPr id="5" name="Footer Placeholder 4"/>
          <p:cNvSpPr>
            <a:spLocks noGrp="1"/>
          </p:cNvSpPr>
          <p:nvPr>
            <p:ph type="ftr" sz="quarter" idx="3"/>
          </p:nvPr>
        </p:nvSpPr>
        <p:spPr>
          <a:xfrm>
            <a:off x="609600" y="6118413"/>
            <a:ext cx="3860800" cy="275479"/>
          </a:xfrm>
          <a:prstGeom prst="rect">
            <a:avLst/>
          </a:prstGeom>
        </p:spPr>
        <p:txBody>
          <a:bodyPr vert="horz" lIns="91440" tIns="45720" rIns="91440" bIns="45720" rtlCol="0" anchor="ctr"/>
          <a:lstStyle>
            <a:lvl1pPr algn="l">
              <a:defRPr sz="1600">
                <a:solidFill>
                  <a:schemeClr val="tx1"/>
                </a:solidFill>
              </a:defRPr>
            </a:lvl1pPr>
          </a:lstStyle>
          <a:p>
            <a:endParaRPr lang="en-US"/>
          </a:p>
        </p:txBody>
      </p:sp>
      <p:sp>
        <p:nvSpPr>
          <p:cNvPr id="6" name="Slide Number Placeholder 5"/>
          <p:cNvSpPr>
            <a:spLocks noGrp="1"/>
          </p:cNvSpPr>
          <p:nvPr>
            <p:ph type="sldNum" sz="quarter" idx="4"/>
          </p:nvPr>
        </p:nvSpPr>
        <p:spPr>
          <a:xfrm>
            <a:off x="5791200" y="6118413"/>
            <a:ext cx="609600" cy="275479"/>
          </a:xfrm>
          <a:prstGeom prst="rect">
            <a:avLst/>
          </a:prstGeom>
        </p:spPr>
        <p:txBody>
          <a:bodyPr vert="horz" lIns="91440" tIns="45720" rIns="91440" bIns="45720" rtlCol="0" anchor="ctr"/>
          <a:lstStyle>
            <a:lvl1pPr algn="ctr">
              <a:defRPr sz="1600">
                <a:solidFill>
                  <a:schemeClr val="tx1"/>
                </a:solidFill>
              </a:defRPr>
            </a:lvl1pPr>
          </a:lstStyle>
          <a:p>
            <a:fld id="{2D57B0AA-AC8E-4463-ADAC-E87D09B82E4F}" type="slidenum">
              <a:rPr lang="en-US" smtClean="0"/>
              <a:t>‹#›</a:t>
            </a:fld>
            <a:endParaRPr lang="en-US"/>
          </a:p>
        </p:txBody>
      </p:sp>
      <p:sp>
        <p:nvSpPr>
          <p:cNvPr id="7" name="MSIPCMContentMarking" descr="{&quot;HashCode&quot;:-1040214455,&quot;Placement&quot;:&quot;Header&quot;,&quot;Top&quot;:0.0,&quot;Left&quot;:900.4693,&quot;SlideWidth&quot;:960,&quot;SlideHeight&quot;:540}">
            <a:extLst>
              <a:ext uri="{FF2B5EF4-FFF2-40B4-BE49-F238E27FC236}">
                <a16:creationId xmlns:a16="http://schemas.microsoft.com/office/drawing/2014/main" id="{8871814C-2277-4153-BA20-BD6E2012259E}"/>
              </a:ext>
            </a:extLst>
          </p:cNvPr>
          <p:cNvSpPr txBox="1"/>
          <p:nvPr userDrawn="1"/>
        </p:nvSpPr>
        <p:spPr>
          <a:xfrm>
            <a:off x="11435960" y="0"/>
            <a:ext cx="756040" cy="217646"/>
          </a:xfrm>
          <a:prstGeom prst="rect">
            <a:avLst/>
          </a:prstGeom>
          <a:noFill/>
        </p:spPr>
        <p:txBody>
          <a:bodyPr vert="horz" wrap="square" lIns="0" tIns="0" rIns="0" bIns="0" rtlCol="0" anchor="ctr" anchorCtr="1">
            <a:spAutoFit/>
          </a:bodyPr>
          <a:lstStyle/>
          <a:p>
            <a:pPr algn="r">
              <a:spcBef>
                <a:spcPts val="0"/>
              </a:spcBef>
              <a:spcAft>
                <a:spcPts val="0"/>
              </a:spcAft>
            </a:pPr>
            <a:r>
              <a:rPr lang="en-US" sz="800">
                <a:solidFill>
                  <a:srgbClr val="000000"/>
                </a:solidFill>
                <a:latin typeface="Arial" panose="020B0604020202020204" pitchFamily="34" charset="0"/>
              </a:rPr>
              <a:t>[OFFICIAL]</a:t>
            </a:r>
          </a:p>
        </p:txBody>
      </p:sp>
    </p:spTree>
    <p:extLst>
      <p:ext uri="{BB962C8B-B14F-4D97-AF65-F5344CB8AC3E}">
        <p14:creationId xmlns:p14="http://schemas.microsoft.com/office/powerpoint/2010/main" val="3358258791"/>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txStyles>
    <p:titleStyle>
      <a:lvl1pPr algn="l" defTabSz="1219170" rtl="0" eaLnBrk="1" latinLnBrk="0" hangingPunct="1">
        <a:spcBef>
          <a:spcPct val="0"/>
        </a:spcBef>
        <a:buNone/>
        <a:defRPr sz="4800" kern="1200">
          <a:solidFill>
            <a:schemeClr val="tx1"/>
          </a:solidFill>
          <a:latin typeface="+mj-lt"/>
          <a:ea typeface="+mj-ea"/>
          <a:cs typeface="+mj-cs"/>
        </a:defRPr>
      </a:lvl1pPr>
    </p:titleStyle>
    <p:bodyStyle>
      <a:lvl1pPr marL="609585" indent="-609585" algn="l" defTabSz="1219170" rtl="0" eaLnBrk="1" latinLnBrk="0" hangingPunct="1">
        <a:spcBef>
          <a:spcPts val="2667"/>
        </a:spcBef>
        <a:buSzPct val="100000"/>
        <a:buFont typeface="Wingdings" pitchFamily="2" charset="2"/>
        <a:buChar char=""/>
        <a:defRPr sz="2400" kern="1200">
          <a:solidFill>
            <a:schemeClr val="tx1"/>
          </a:solidFill>
          <a:latin typeface="+mn-lt"/>
          <a:ea typeface="+mn-ea"/>
          <a:cs typeface="+mn-cs"/>
        </a:defRPr>
      </a:lvl1pPr>
      <a:lvl2pPr marL="1219170" indent="-609585" algn="l" defTabSz="1219170" rtl="0" eaLnBrk="1" latinLnBrk="0" hangingPunct="1">
        <a:spcBef>
          <a:spcPts val="2000"/>
        </a:spcBef>
        <a:buClr>
          <a:schemeClr val="tx1">
            <a:lumMod val="60000"/>
            <a:lumOff val="40000"/>
          </a:schemeClr>
        </a:buClr>
        <a:buSzPct val="100000"/>
        <a:buFont typeface="Wingdings" pitchFamily="2" charset="2"/>
        <a:buChar char=""/>
        <a:defRPr sz="2133" kern="1200">
          <a:solidFill>
            <a:schemeClr val="tx1"/>
          </a:solidFill>
          <a:latin typeface="+mn-lt"/>
          <a:ea typeface="+mn-ea"/>
          <a:cs typeface="+mn-cs"/>
        </a:defRPr>
      </a:lvl2pPr>
      <a:lvl3pPr marL="1828754" indent="-609585" algn="l" defTabSz="1219170" rtl="0" eaLnBrk="1" latinLnBrk="0" hangingPunct="1">
        <a:spcBef>
          <a:spcPts val="2000"/>
        </a:spcBef>
        <a:buSzPct val="100000"/>
        <a:buFont typeface="Wingdings" pitchFamily="2" charset="2"/>
        <a:buChar char=""/>
        <a:defRPr sz="2000" kern="1200">
          <a:solidFill>
            <a:schemeClr val="tx1"/>
          </a:solidFill>
          <a:latin typeface="+mn-lt"/>
          <a:ea typeface="+mn-ea"/>
          <a:cs typeface="+mn-cs"/>
        </a:defRPr>
      </a:lvl3pPr>
      <a:lvl4pPr marL="2438339" indent="-609585" algn="l" defTabSz="1219170" rtl="0" eaLnBrk="1" latinLnBrk="0" hangingPunct="1">
        <a:spcBef>
          <a:spcPts val="2000"/>
        </a:spcBef>
        <a:buClr>
          <a:schemeClr val="tx1">
            <a:lumMod val="60000"/>
            <a:lumOff val="40000"/>
          </a:schemeClr>
        </a:buClr>
        <a:buSzPct val="100000"/>
        <a:buFont typeface="Wingdings" pitchFamily="2" charset="2"/>
        <a:buChar char=""/>
        <a:defRPr sz="2000" kern="1200">
          <a:solidFill>
            <a:schemeClr val="tx1"/>
          </a:solidFill>
          <a:latin typeface="+mn-lt"/>
          <a:ea typeface="+mn-ea"/>
          <a:cs typeface="+mn-cs"/>
        </a:defRPr>
      </a:lvl4pPr>
      <a:lvl5pPr marL="3047924" indent="-609585" algn="l" defTabSz="1219170" rtl="0" eaLnBrk="1" latinLnBrk="0" hangingPunct="1">
        <a:spcBef>
          <a:spcPts val="2000"/>
        </a:spcBef>
        <a:buSzPct val="100000"/>
        <a:buFont typeface="Wingdings" pitchFamily="2" charset="2"/>
        <a:buChar char=""/>
        <a:defRPr sz="2000" kern="1200">
          <a:solidFill>
            <a:schemeClr val="tx1"/>
          </a:solidFill>
          <a:latin typeface="+mn-lt"/>
          <a:ea typeface="+mn-ea"/>
          <a:cs typeface="+mn-cs"/>
        </a:defRPr>
      </a:lvl5pPr>
      <a:lvl6pPr marL="3657509" indent="-609585" algn="l" defTabSz="1219170" rtl="0" eaLnBrk="1" latinLnBrk="0" hangingPunct="1">
        <a:spcBef>
          <a:spcPts val="2000"/>
        </a:spcBef>
        <a:buClr>
          <a:schemeClr val="tx1">
            <a:lumMod val="60000"/>
            <a:lumOff val="40000"/>
          </a:schemeClr>
        </a:buClr>
        <a:buSzPct val="100000"/>
        <a:buFont typeface="Wingdings" pitchFamily="2" charset="2"/>
        <a:buChar char=""/>
        <a:tabLst/>
        <a:defRPr sz="2000" kern="1200">
          <a:solidFill>
            <a:schemeClr val="tx1"/>
          </a:solidFill>
          <a:latin typeface="+mn-lt"/>
          <a:ea typeface="+mn-ea"/>
          <a:cs typeface="+mn-cs"/>
        </a:defRPr>
      </a:lvl6pPr>
      <a:lvl7pPr marL="4267093" indent="-609585" algn="l" defTabSz="1219170" rtl="0" eaLnBrk="1" latinLnBrk="0" hangingPunct="1">
        <a:spcBef>
          <a:spcPts val="2000"/>
        </a:spcBef>
        <a:buSzPct val="100000"/>
        <a:buFont typeface="Wingdings" pitchFamily="2" charset="2"/>
        <a:buChar char=""/>
        <a:tabLst/>
        <a:defRPr sz="2000" kern="1200" baseline="0">
          <a:solidFill>
            <a:schemeClr val="tx1"/>
          </a:solidFill>
          <a:latin typeface="+mn-lt"/>
          <a:ea typeface="+mn-ea"/>
          <a:cs typeface="+mn-cs"/>
        </a:defRPr>
      </a:lvl7pPr>
      <a:lvl8pPr marL="4876678" indent="-609585" algn="l" defTabSz="1219170" rtl="0" eaLnBrk="1" latinLnBrk="0" hangingPunct="1">
        <a:spcBef>
          <a:spcPts val="2000"/>
        </a:spcBef>
        <a:buClr>
          <a:schemeClr val="tx1">
            <a:lumMod val="60000"/>
            <a:lumOff val="40000"/>
          </a:schemeClr>
        </a:buClr>
        <a:buSzPct val="100000"/>
        <a:buFont typeface="Wingdings" pitchFamily="2" charset="2"/>
        <a:buChar char=""/>
        <a:tabLst/>
        <a:defRPr sz="2000" kern="1200" baseline="0">
          <a:solidFill>
            <a:schemeClr val="tx1"/>
          </a:solidFill>
          <a:latin typeface="+mn-lt"/>
          <a:ea typeface="+mn-ea"/>
          <a:cs typeface="+mn-cs"/>
        </a:defRPr>
      </a:lvl8pPr>
      <a:lvl9pPr marL="5486263" indent="-609585" algn="l" defTabSz="1219170" rtl="0" eaLnBrk="1" latinLnBrk="0" hangingPunct="1">
        <a:spcBef>
          <a:spcPts val="2000"/>
        </a:spcBef>
        <a:buSzPct val="100000"/>
        <a:buFont typeface="Wingdings" pitchFamily="2" charset="2"/>
        <a:buChar char=""/>
        <a:tabLst/>
        <a:defRPr sz="2000" kern="1200" baseline="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9B95705-70E4-4B20-8E4A-2201F7DD4F5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7B71B09C-75EB-4883-9D76-3B15F69A500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5742DA84-5341-4098-A57F-9C02B91FE8D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F7055D-DB87-49BD-9CA9-3000169C83DF}" type="datetimeFigureOut">
              <a:rPr lang="en-ZA" smtClean="0"/>
              <a:t>2023/08/30</a:t>
            </a:fld>
            <a:endParaRPr lang="en-ZA"/>
          </a:p>
        </p:txBody>
      </p:sp>
      <p:sp>
        <p:nvSpPr>
          <p:cNvPr id="5" name="Footer Placeholder 4">
            <a:extLst>
              <a:ext uri="{FF2B5EF4-FFF2-40B4-BE49-F238E27FC236}">
                <a16:creationId xmlns:a16="http://schemas.microsoft.com/office/drawing/2014/main" id="{5BE3FB38-B40D-418E-8A22-9A3AFE4445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a:extLst>
              <a:ext uri="{FF2B5EF4-FFF2-40B4-BE49-F238E27FC236}">
                <a16:creationId xmlns:a16="http://schemas.microsoft.com/office/drawing/2014/main" id="{73923C72-CA60-43EF-855A-468118F8C89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49A6C8-6AFC-43FF-8408-842E60AB6628}" type="slidenum">
              <a:rPr lang="en-ZA" smtClean="0"/>
              <a:t>‹#›</a:t>
            </a:fld>
            <a:endParaRPr lang="en-ZA"/>
          </a:p>
        </p:txBody>
      </p:sp>
      <p:sp>
        <p:nvSpPr>
          <p:cNvPr id="7" name="MSIPCMContentMarking" descr="{&quot;HashCode&quot;:-1040214455,&quot;Placement&quot;:&quot;Header&quot;,&quot;Top&quot;:0.0,&quot;Left&quot;:900.4693,&quot;SlideWidth&quot;:960,&quot;SlideHeight&quot;:540}">
            <a:extLst>
              <a:ext uri="{FF2B5EF4-FFF2-40B4-BE49-F238E27FC236}">
                <a16:creationId xmlns:a16="http://schemas.microsoft.com/office/drawing/2014/main" id="{6E220451-DCCD-417F-BE3B-92CC8C6B2AC9}"/>
              </a:ext>
            </a:extLst>
          </p:cNvPr>
          <p:cNvSpPr txBox="1"/>
          <p:nvPr userDrawn="1"/>
        </p:nvSpPr>
        <p:spPr>
          <a:xfrm>
            <a:off x="11435960" y="0"/>
            <a:ext cx="756040" cy="217646"/>
          </a:xfrm>
          <a:prstGeom prst="rect">
            <a:avLst/>
          </a:prstGeom>
          <a:noFill/>
        </p:spPr>
        <p:txBody>
          <a:bodyPr vert="horz" wrap="square" lIns="0" tIns="0" rIns="0" bIns="0" rtlCol="0" anchor="ctr" anchorCtr="1">
            <a:spAutoFit/>
          </a:bodyPr>
          <a:lstStyle/>
          <a:p>
            <a:pPr algn="r">
              <a:spcBef>
                <a:spcPts val="0"/>
              </a:spcBef>
              <a:spcAft>
                <a:spcPts val="0"/>
              </a:spcAft>
            </a:pPr>
            <a:r>
              <a:rPr lang="en-US" sz="800">
                <a:solidFill>
                  <a:srgbClr val="000000"/>
                </a:solidFill>
                <a:latin typeface="Arial" panose="020B0604020202020204" pitchFamily="34" charset="0"/>
              </a:rPr>
              <a:t>[OFFICIAL]</a:t>
            </a:r>
          </a:p>
        </p:txBody>
      </p:sp>
    </p:spTree>
    <p:extLst>
      <p:ext uri="{BB962C8B-B14F-4D97-AF65-F5344CB8AC3E}">
        <p14:creationId xmlns:p14="http://schemas.microsoft.com/office/powerpoint/2010/main" val="476769491"/>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11.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chart" Target="../charts/chart9.xml"/><Relationship Id="rId4" Type="http://schemas.openxmlformats.org/officeDocument/2006/relationships/chart" Target="../charts/chart8.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hyperlink" Target="https://creativecommons.org/licenses/by-nc-nd/3.0/" TargetMode="External"/><Relationship Id="rId4" Type="http://schemas.openxmlformats.org/officeDocument/2006/relationships/hyperlink" Target="https://www.cristinacabal.com/?p=9059"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88018" y="4334609"/>
            <a:ext cx="9251951" cy="1582271"/>
          </a:xfrm>
        </p:spPr>
        <p:txBody>
          <a:bodyPr>
            <a:normAutofit/>
          </a:bodyPr>
          <a:lstStyle/>
          <a:p>
            <a:pPr algn="ctr"/>
            <a:r>
              <a:rPr lang="en-US" sz="5333" b="1" dirty="0">
                <a:solidFill>
                  <a:srgbClr val="282E6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Treasury</a:t>
            </a:r>
            <a:br>
              <a:rPr lang="en-US" sz="5333" b="1" dirty="0">
                <a:solidFill>
                  <a:srgbClr val="282E69"/>
                </a:solidFill>
                <a:effectLst>
                  <a:outerShdw blurRad="38100" dist="38100" dir="2700000" algn="tl">
                    <a:srgbClr val="000000">
                      <a:alpha val="43137"/>
                    </a:srgbClr>
                  </a:outerShdw>
                </a:effectLst>
                <a:latin typeface="Calibri"/>
                <a:cs typeface="Calibri"/>
              </a:rPr>
            </a:br>
            <a:endParaRPr lang="en-US" sz="5333" b="1" dirty="0">
              <a:solidFill>
                <a:srgbClr val="282E69"/>
              </a:solidFill>
              <a:effectLst>
                <a:outerShdw blurRad="38100" dist="38100" dir="2700000" algn="tl">
                  <a:srgbClr val="000000">
                    <a:alpha val="43137"/>
                  </a:srgbClr>
                </a:outerShdw>
              </a:effectLst>
              <a:latin typeface="Calibri"/>
              <a:cs typeface="Calibri"/>
            </a:endParaRPr>
          </a:p>
        </p:txBody>
      </p:sp>
      <p:pic>
        <p:nvPicPr>
          <p:cNvPr id="5" name="Picture 4" descr="logo2.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953536" y="624313"/>
            <a:ext cx="4254699" cy="3066840"/>
          </a:xfrm>
          <a:prstGeom prst="rect">
            <a:avLst/>
          </a:prstGeom>
        </p:spPr>
      </p:pic>
    </p:spTree>
    <p:extLst>
      <p:ext uri="{BB962C8B-B14F-4D97-AF65-F5344CB8AC3E}">
        <p14:creationId xmlns:p14="http://schemas.microsoft.com/office/powerpoint/2010/main" val="578369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Chart 22">
            <a:extLst>
              <a:ext uri="{FF2B5EF4-FFF2-40B4-BE49-F238E27FC236}">
                <a16:creationId xmlns:a16="http://schemas.microsoft.com/office/drawing/2014/main" id="{132B17E7-929D-43DF-81E7-A772DF6A726B}"/>
              </a:ext>
            </a:extLst>
          </p:cNvPr>
          <p:cNvGraphicFramePr>
            <a:graphicFrameLocks/>
          </p:cNvGraphicFramePr>
          <p:nvPr>
            <p:extLst>
              <p:ext uri="{D42A27DB-BD31-4B8C-83A1-F6EECF244321}">
                <p14:modId xmlns:p14="http://schemas.microsoft.com/office/powerpoint/2010/main" val="757371771"/>
              </p:ext>
            </p:extLst>
          </p:nvPr>
        </p:nvGraphicFramePr>
        <p:xfrm>
          <a:off x="6384225" y="1720462"/>
          <a:ext cx="5414197" cy="3028087"/>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74CE03E8-AD2B-4E0B-A268-08300EAAD35A}"/>
              </a:ext>
            </a:extLst>
          </p:cNvPr>
          <p:cNvSpPr>
            <a:spLocks noGrp="1"/>
          </p:cNvSpPr>
          <p:nvPr>
            <p:ph type="title"/>
          </p:nvPr>
        </p:nvSpPr>
        <p:spPr>
          <a:xfrm>
            <a:off x="296091" y="262319"/>
            <a:ext cx="10515600" cy="838915"/>
          </a:xfrm>
        </p:spPr>
        <p:txBody>
          <a:bodyPr>
            <a:normAutofit/>
          </a:bodyPr>
          <a:lstStyle/>
          <a:p>
            <a:r>
              <a:rPr lang="en-GB"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FY2022/ 2023: Expenses</a:t>
            </a:r>
            <a:endParaRPr lang="en-US" sz="3600" dirty="0"/>
          </a:p>
        </p:txBody>
      </p:sp>
      <p:sp>
        <p:nvSpPr>
          <p:cNvPr id="7" name="TextBox 6">
            <a:extLst>
              <a:ext uri="{FF2B5EF4-FFF2-40B4-BE49-F238E27FC236}">
                <a16:creationId xmlns:a16="http://schemas.microsoft.com/office/drawing/2014/main" id="{FB1049BF-301D-D895-4E50-A304D490BD34}"/>
              </a:ext>
            </a:extLst>
          </p:cNvPr>
          <p:cNvSpPr txBox="1"/>
          <p:nvPr/>
        </p:nvSpPr>
        <p:spPr>
          <a:xfrm>
            <a:off x="8470739" y="1265013"/>
            <a:ext cx="2037806" cy="400110"/>
          </a:xfrm>
          <a:prstGeom prst="rect">
            <a:avLst/>
          </a:prstGeom>
          <a:noFill/>
        </p:spPr>
        <p:txBody>
          <a:bodyPr wrap="square">
            <a:spAutoFit/>
          </a:bodyPr>
          <a:lstStyle/>
          <a:p>
            <a:pPr marR="0" lvl="0" algn="l" defTabSz="914400" rtl="0" eaLnBrk="1" fontAlgn="auto" latinLnBrk="0" hangingPunct="1">
              <a:lnSpc>
                <a:spcPct val="100000"/>
              </a:lnSpc>
              <a:spcBef>
                <a:spcPts val="2000"/>
              </a:spcBef>
              <a:spcAft>
                <a:spcPts val="0"/>
              </a:spcAft>
              <a:buClrTx/>
              <a:buSzPct val="100000"/>
              <a:tabLst/>
              <a:defRPr/>
            </a:pPr>
            <a:r>
              <a:rPr kumimoji="0" lang="en-ZA" sz="2000" b="1" i="0" u="none" strike="noStrike" kern="1200" cap="none" spc="0" normalizeH="0" baseline="0" noProof="0" dirty="0">
                <a:ln>
                  <a:noFill/>
                </a:ln>
                <a:solidFill>
                  <a:schemeClr val="bg2">
                    <a:lumMod val="10000"/>
                  </a:schemeClr>
                </a:solidFill>
                <a:effectLst/>
                <a:uLnTx/>
                <a:uFillTx/>
                <a:latin typeface="Calibri"/>
                <a:ea typeface="+mn-ea"/>
                <a:cs typeface="+mn-cs"/>
              </a:rPr>
              <a:t>ACTUAL</a:t>
            </a:r>
          </a:p>
        </p:txBody>
      </p:sp>
      <p:sp>
        <p:nvSpPr>
          <p:cNvPr id="8" name="TextBox 7">
            <a:extLst>
              <a:ext uri="{FF2B5EF4-FFF2-40B4-BE49-F238E27FC236}">
                <a16:creationId xmlns:a16="http://schemas.microsoft.com/office/drawing/2014/main" id="{4DF56AA2-F63E-CDAC-9ED4-194856203270}"/>
              </a:ext>
            </a:extLst>
          </p:cNvPr>
          <p:cNvSpPr txBox="1"/>
          <p:nvPr/>
        </p:nvSpPr>
        <p:spPr>
          <a:xfrm>
            <a:off x="2027949" y="1256274"/>
            <a:ext cx="2037806" cy="400110"/>
          </a:xfrm>
          <a:prstGeom prst="rect">
            <a:avLst/>
          </a:prstGeom>
          <a:noFill/>
        </p:spPr>
        <p:txBody>
          <a:bodyPr wrap="square">
            <a:spAutoFit/>
          </a:bodyPr>
          <a:lstStyle/>
          <a:p>
            <a:pPr marR="0" lvl="0" algn="l" defTabSz="914400" rtl="0" eaLnBrk="1" fontAlgn="auto" latinLnBrk="0" hangingPunct="1">
              <a:lnSpc>
                <a:spcPct val="100000"/>
              </a:lnSpc>
              <a:spcBef>
                <a:spcPts val="2000"/>
              </a:spcBef>
              <a:spcAft>
                <a:spcPts val="0"/>
              </a:spcAft>
              <a:buClrTx/>
              <a:buSzPct val="100000"/>
              <a:tabLst/>
              <a:defRPr/>
            </a:pPr>
            <a:r>
              <a:rPr kumimoji="0" lang="en-ZA" sz="2000" b="1" i="0" u="none" strike="noStrike" kern="1200" cap="none" spc="0" normalizeH="0" baseline="0" noProof="0" dirty="0">
                <a:ln>
                  <a:noFill/>
                </a:ln>
                <a:solidFill>
                  <a:schemeClr val="bg2">
                    <a:lumMod val="10000"/>
                  </a:schemeClr>
                </a:solidFill>
                <a:effectLst/>
                <a:uLnTx/>
                <a:uFillTx/>
                <a:latin typeface="Calibri"/>
                <a:ea typeface="+mn-ea"/>
                <a:cs typeface="+mn-cs"/>
              </a:rPr>
              <a:t>BUDGET</a:t>
            </a:r>
          </a:p>
        </p:txBody>
      </p:sp>
      <p:graphicFrame>
        <p:nvGraphicFramePr>
          <p:cNvPr id="3" name="Table 2">
            <a:extLst>
              <a:ext uri="{FF2B5EF4-FFF2-40B4-BE49-F238E27FC236}">
                <a16:creationId xmlns:a16="http://schemas.microsoft.com/office/drawing/2014/main" id="{93093975-9CE7-9914-B925-FD9D3F523145}"/>
              </a:ext>
            </a:extLst>
          </p:cNvPr>
          <p:cNvGraphicFramePr>
            <a:graphicFrameLocks noGrp="1"/>
          </p:cNvGraphicFramePr>
          <p:nvPr>
            <p:extLst>
              <p:ext uri="{D42A27DB-BD31-4B8C-83A1-F6EECF244321}">
                <p14:modId xmlns:p14="http://schemas.microsoft.com/office/powerpoint/2010/main" val="3879320322"/>
              </p:ext>
            </p:extLst>
          </p:nvPr>
        </p:nvGraphicFramePr>
        <p:xfrm>
          <a:off x="307925" y="5142604"/>
          <a:ext cx="5222861" cy="1107193"/>
        </p:xfrm>
        <a:graphic>
          <a:graphicData uri="http://schemas.openxmlformats.org/drawingml/2006/table">
            <a:tbl>
              <a:tblPr firstRow="1" bandRow="1">
                <a:tableStyleId>{91EBBBCC-DAD2-459C-BE2E-F6DE35CF9A28}</a:tableStyleId>
              </a:tblPr>
              <a:tblGrid>
                <a:gridCol w="3346807">
                  <a:extLst>
                    <a:ext uri="{9D8B030D-6E8A-4147-A177-3AD203B41FA5}">
                      <a16:colId xmlns:a16="http://schemas.microsoft.com/office/drawing/2014/main" val="864429236"/>
                    </a:ext>
                  </a:extLst>
                </a:gridCol>
                <a:gridCol w="1876054">
                  <a:extLst>
                    <a:ext uri="{9D8B030D-6E8A-4147-A177-3AD203B41FA5}">
                      <a16:colId xmlns:a16="http://schemas.microsoft.com/office/drawing/2014/main" val="1791503322"/>
                    </a:ext>
                  </a:extLst>
                </a:gridCol>
              </a:tblGrid>
              <a:tr h="255019">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l" fontAlgn="t"/>
                      <a:r>
                        <a:rPr lang="en-ZA" sz="1500" u="none" strike="noStrike" dirty="0">
                          <a:effectLst/>
                          <a:latin typeface="Arial" panose="020B0604020202020204" pitchFamily="34" charset="0"/>
                          <a:cs typeface="Arial" panose="020B0604020202020204" pitchFamily="34" charset="0"/>
                        </a:rPr>
                        <a:t>SANIRE EXPENSES SUMMARY</a:t>
                      </a:r>
                      <a:endParaRPr lang="en-ZA" sz="1500" b="1" i="0" u="none" strike="noStrike" dirty="0">
                        <a:solidFill>
                          <a:schemeClr val="bg1"/>
                        </a:solidFill>
                        <a:effectLst/>
                        <a:latin typeface="Arial" panose="020B0604020202020204" pitchFamily="34" charset="0"/>
                        <a:cs typeface="Arial" panose="020B0604020202020204" pitchFamily="34" charset="0"/>
                      </a:endParaRPr>
                    </a:p>
                  </a:txBody>
                  <a:tcPr marL="8467" marR="8467" marT="8467" marB="0">
                    <a:solidFill>
                      <a:srgbClr val="283267"/>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l" fontAlgn="t"/>
                      <a:r>
                        <a:rPr lang="en-ZA" sz="1500" u="none" strike="noStrike" dirty="0">
                          <a:effectLst/>
                          <a:latin typeface="Arial" panose="020B0604020202020204" pitchFamily="34" charset="0"/>
                          <a:cs typeface="Arial" panose="020B0604020202020204" pitchFamily="34" charset="0"/>
                        </a:rPr>
                        <a:t> 2022/2023</a:t>
                      </a:r>
                      <a:endParaRPr lang="en-ZA" sz="1500" b="1" i="0" u="none" strike="noStrike" dirty="0">
                        <a:solidFill>
                          <a:schemeClr val="bg2">
                            <a:lumMod val="10000"/>
                          </a:schemeClr>
                        </a:solidFill>
                        <a:effectLst/>
                        <a:latin typeface="Arial" panose="020B0604020202020204" pitchFamily="34" charset="0"/>
                        <a:cs typeface="Arial" panose="020B0604020202020204" pitchFamily="34" charset="0"/>
                      </a:endParaRPr>
                    </a:p>
                  </a:txBody>
                  <a:tcPr marL="8467" marR="8467" marT="8467" marB="0">
                    <a:solidFill>
                      <a:srgbClr val="283267"/>
                    </a:solidFill>
                  </a:tcPr>
                </a:tc>
                <a:extLst>
                  <a:ext uri="{0D108BD9-81ED-4DB2-BD59-A6C34878D82A}">
                    <a16:rowId xmlns:a16="http://schemas.microsoft.com/office/drawing/2014/main" val="3565140149"/>
                  </a:ext>
                </a:extLst>
              </a:tr>
              <a:tr h="284058">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en-ZA" sz="1500" u="none" strike="noStrike" dirty="0">
                          <a:solidFill>
                            <a:srgbClr val="000000"/>
                          </a:solidFill>
                          <a:effectLst/>
                          <a:latin typeface="Arial" panose="020B0604020202020204" pitchFamily="34" charset="0"/>
                          <a:cs typeface="Arial" panose="020B0604020202020204" pitchFamily="34" charset="0"/>
                        </a:rPr>
                        <a:t>SANIRE National Branch</a:t>
                      </a:r>
                      <a:endParaRPr lang="en-ZA" sz="1500" b="1" i="0" u="none" strike="noStrike" dirty="0">
                        <a:solidFill>
                          <a:srgbClr val="000000"/>
                        </a:solidFill>
                        <a:effectLst/>
                        <a:latin typeface="Arial" panose="020B0604020202020204" pitchFamily="34" charset="0"/>
                        <a:cs typeface="Arial" panose="020B0604020202020204" pitchFamily="34" charset="0"/>
                      </a:endParaRPr>
                    </a:p>
                  </a:txBody>
                  <a:tcPr marL="8467" marR="8467" marT="8467" marB="0" anchor="b"/>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en-ZA" sz="1600" u="none" strike="noStrike" dirty="0">
                          <a:solidFill>
                            <a:srgbClr val="000000"/>
                          </a:solidFill>
                          <a:effectLst/>
                          <a:latin typeface="Arial" panose="020B0604020202020204" pitchFamily="34" charset="0"/>
                          <a:cs typeface="Arial" panose="020B0604020202020204" pitchFamily="34" charset="0"/>
                        </a:rPr>
                        <a:t>R2 314 242</a:t>
                      </a:r>
                      <a:endParaRPr lang="en-ZA" sz="1600" b="1" i="0" u="none" strike="noStrike" dirty="0">
                        <a:solidFill>
                          <a:srgbClr val="000000"/>
                        </a:solidFill>
                        <a:effectLst/>
                        <a:latin typeface="Arial" panose="020B0604020202020204" pitchFamily="34" charset="0"/>
                        <a:cs typeface="Arial" panose="020B0604020202020204" pitchFamily="34" charset="0"/>
                      </a:endParaRPr>
                    </a:p>
                  </a:txBody>
                  <a:tcPr marL="8467" marR="8467" marT="8467" marB="0" anchor="b"/>
                </a:tc>
                <a:extLst>
                  <a:ext uri="{0D108BD9-81ED-4DB2-BD59-A6C34878D82A}">
                    <a16:rowId xmlns:a16="http://schemas.microsoft.com/office/drawing/2014/main" val="2575800495"/>
                  </a:ext>
                </a:extLst>
              </a:tr>
              <a:tr h="284058">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en-ZA" sz="1500" u="none" strike="noStrike" dirty="0">
                          <a:solidFill>
                            <a:srgbClr val="000000"/>
                          </a:solidFill>
                          <a:effectLst/>
                          <a:latin typeface="Arial" panose="020B0604020202020204" pitchFamily="34" charset="0"/>
                          <a:cs typeface="Arial" panose="020B0604020202020204" pitchFamily="34" charset="0"/>
                        </a:rPr>
                        <a:t>Branches</a:t>
                      </a:r>
                      <a:endParaRPr lang="en-ZA" sz="1500" b="1" i="0" u="none" strike="noStrike" dirty="0">
                        <a:solidFill>
                          <a:srgbClr val="000000"/>
                        </a:solidFill>
                        <a:effectLst/>
                        <a:latin typeface="Arial" panose="020B0604020202020204" pitchFamily="34" charset="0"/>
                        <a:cs typeface="Arial" panose="020B0604020202020204" pitchFamily="34" charset="0"/>
                      </a:endParaRPr>
                    </a:p>
                  </a:txBody>
                  <a:tcPr marL="8467" marR="8467" marT="8467" marB="0" anchor="b"/>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en-ZA" sz="1600" u="none" strike="noStrike" dirty="0">
                          <a:solidFill>
                            <a:srgbClr val="000000"/>
                          </a:solidFill>
                          <a:effectLst/>
                          <a:latin typeface="Arial" panose="020B0604020202020204" pitchFamily="34" charset="0"/>
                          <a:cs typeface="Arial" panose="020B0604020202020204" pitchFamily="34" charset="0"/>
                        </a:rPr>
                        <a:t>R474 912</a:t>
                      </a:r>
                      <a:endParaRPr lang="en-ZA" sz="1600" b="1" i="0" u="none" strike="noStrike" dirty="0">
                        <a:solidFill>
                          <a:srgbClr val="000000"/>
                        </a:solidFill>
                        <a:effectLst/>
                        <a:latin typeface="Arial" panose="020B0604020202020204" pitchFamily="34" charset="0"/>
                        <a:cs typeface="Arial" panose="020B0604020202020204" pitchFamily="34" charset="0"/>
                      </a:endParaRPr>
                    </a:p>
                  </a:txBody>
                  <a:tcPr marL="8467" marR="8467" marT="8467" marB="0" anchor="b"/>
                </a:tc>
                <a:extLst>
                  <a:ext uri="{0D108BD9-81ED-4DB2-BD59-A6C34878D82A}">
                    <a16:rowId xmlns:a16="http://schemas.microsoft.com/office/drawing/2014/main" val="1201292163"/>
                  </a:ext>
                </a:extLst>
              </a:tr>
              <a:tr h="284058">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en-ZA" sz="1500" u="none" strike="noStrike" dirty="0">
                          <a:solidFill>
                            <a:srgbClr val="000000"/>
                          </a:solidFill>
                          <a:effectLst/>
                          <a:latin typeface="Arial" panose="020B0604020202020204" pitchFamily="34" charset="0"/>
                          <a:cs typeface="Arial" panose="020B0604020202020204" pitchFamily="34" charset="0"/>
                        </a:rPr>
                        <a:t>Total Expenses</a:t>
                      </a:r>
                      <a:endParaRPr lang="en-ZA" sz="1500" b="1" i="0" u="none" strike="noStrike" dirty="0">
                        <a:solidFill>
                          <a:srgbClr val="000000"/>
                        </a:solidFill>
                        <a:effectLst/>
                        <a:latin typeface="Arial" panose="020B0604020202020204" pitchFamily="34" charset="0"/>
                        <a:cs typeface="Arial" panose="020B0604020202020204" pitchFamily="34" charset="0"/>
                      </a:endParaRPr>
                    </a:p>
                  </a:txBody>
                  <a:tcPr marL="8467" marR="8467" marT="8467" marB="0" anchor="b"/>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en-US" sz="1600" u="none" strike="noStrike" dirty="0">
                          <a:solidFill>
                            <a:srgbClr val="000000"/>
                          </a:solidFill>
                          <a:effectLst/>
                          <a:latin typeface="Arial" panose="020B0604020202020204" pitchFamily="34" charset="0"/>
                          <a:cs typeface="Arial" panose="020B0604020202020204" pitchFamily="34" charset="0"/>
                        </a:rPr>
                        <a:t>R2 789 154</a:t>
                      </a:r>
                      <a:endParaRPr lang="en-ZA" sz="1600" b="1" i="0" u="none" strike="noStrike" dirty="0">
                        <a:solidFill>
                          <a:srgbClr val="000000"/>
                        </a:solidFill>
                        <a:effectLst/>
                        <a:latin typeface="Arial" panose="020B0604020202020204" pitchFamily="34" charset="0"/>
                        <a:cs typeface="Arial" panose="020B0604020202020204" pitchFamily="34" charset="0"/>
                      </a:endParaRPr>
                    </a:p>
                  </a:txBody>
                  <a:tcPr marL="8467" marR="8467" marT="8467" marB="0" anchor="b"/>
                </a:tc>
                <a:extLst>
                  <a:ext uri="{0D108BD9-81ED-4DB2-BD59-A6C34878D82A}">
                    <a16:rowId xmlns:a16="http://schemas.microsoft.com/office/drawing/2014/main" val="3259771077"/>
                  </a:ext>
                </a:extLst>
              </a:tr>
            </a:tbl>
          </a:graphicData>
        </a:graphic>
      </p:graphicFrame>
      <p:graphicFrame>
        <p:nvGraphicFramePr>
          <p:cNvPr id="9" name="Table 8">
            <a:extLst>
              <a:ext uri="{FF2B5EF4-FFF2-40B4-BE49-F238E27FC236}">
                <a16:creationId xmlns:a16="http://schemas.microsoft.com/office/drawing/2014/main" id="{CD1B36DE-97C0-9C13-5C6E-9EABC76F0B58}"/>
              </a:ext>
            </a:extLst>
          </p:cNvPr>
          <p:cNvGraphicFramePr>
            <a:graphicFrameLocks noGrp="1"/>
          </p:cNvGraphicFramePr>
          <p:nvPr>
            <p:extLst>
              <p:ext uri="{D42A27DB-BD31-4B8C-83A1-F6EECF244321}">
                <p14:modId xmlns:p14="http://schemas.microsoft.com/office/powerpoint/2010/main" val="349353643"/>
              </p:ext>
            </p:extLst>
          </p:nvPr>
        </p:nvGraphicFramePr>
        <p:xfrm>
          <a:off x="6386401" y="5156318"/>
          <a:ext cx="5571820" cy="1093479"/>
        </p:xfrm>
        <a:graphic>
          <a:graphicData uri="http://schemas.openxmlformats.org/drawingml/2006/table">
            <a:tbl>
              <a:tblPr firstRow="1" bandRow="1">
                <a:tableStyleId>{91EBBBCC-DAD2-459C-BE2E-F6DE35CF9A28}</a:tableStyleId>
              </a:tblPr>
              <a:tblGrid>
                <a:gridCol w="5571820">
                  <a:extLst>
                    <a:ext uri="{9D8B030D-6E8A-4147-A177-3AD203B41FA5}">
                      <a16:colId xmlns:a16="http://schemas.microsoft.com/office/drawing/2014/main" val="864429236"/>
                    </a:ext>
                  </a:extLst>
                </a:gridCol>
              </a:tblGrid>
              <a:tr h="241305">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l" fontAlgn="t"/>
                      <a:r>
                        <a:rPr lang="en-ZA" sz="1500" b="1" i="0" u="none" strike="noStrike" dirty="0">
                          <a:solidFill>
                            <a:schemeClr val="bg1"/>
                          </a:solidFill>
                          <a:effectLst/>
                          <a:latin typeface="Arial" panose="020B0604020202020204" pitchFamily="34" charset="0"/>
                          <a:cs typeface="Arial" panose="020B0604020202020204" pitchFamily="34" charset="0"/>
                        </a:rPr>
                        <a:t>KEY COST DRIVERS (Overall 11% higher than budget)</a:t>
                      </a:r>
                    </a:p>
                  </a:txBody>
                  <a:tcPr marL="8467" marR="8467" marT="8467" marB="0">
                    <a:solidFill>
                      <a:srgbClr val="283267"/>
                    </a:solidFill>
                  </a:tcPr>
                </a:tc>
                <a:extLst>
                  <a:ext uri="{0D108BD9-81ED-4DB2-BD59-A6C34878D82A}">
                    <a16:rowId xmlns:a16="http://schemas.microsoft.com/office/drawing/2014/main" val="3565140149"/>
                  </a:ext>
                </a:extLst>
              </a:tr>
              <a:tr h="284058">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en-ZA" sz="1100" b="0" i="0" u="none" strike="noStrike" dirty="0">
                          <a:solidFill>
                            <a:srgbClr val="000000"/>
                          </a:solidFill>
                          <a:effectLst/>
                          <a:latin typeface="Arial" panose="020B0604020202020204" pitchFamily="34" charset="0"/>
                          <a:cs typeface="Arial" panose="020B0604020202020204" pitchFamily="34" charset="0"/>
                        </a:rPr>
                        <a:t>1. MPAS costs 15% higher than FY2021/2022 @R683 618</a:t>
                      </a:r>
                    </a:p>
                  </a:txBody>
                  <a:tcPr marL="8467" marR="8467" marT="8467" marB="0" anchor="b"/>
                </a:tc>
                <a:extLst>
                  <a:ext uri="{0D108BD9-81ED-4DB2-BD59-A6C34878D82A}">
                    <a16:rowId xmlns:a16="http://schemas.microsoft.com/office/drawing/2014/main" val="2575800495"/>
                  </a:ext>
                </a:extLst>
              </a:tr>
              <a:tr h="284058">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en-ZA" sz="1100" b="0" i="0" u="none" strike="noStrike" dirty="0">
                          <a:solidFill>
                            <a:srgbClr val="000000"/>
                          </a:solidFill>
                          <a:effectLst/>
                          <a:latin typeface="Arial" panose="020B0604020202020204" pitchFamily="34" charset="0"/>
                          <a:cs typeface="Arial" panose="020B0604020202020204" pitchFamily="34" charset="0"/>
                        </a:rPr>
                        <a:t>2</a:t>
                      </a:r>
                      <a:r>
                        <a:rPr lang="en-ZA" sz="1100" b="0" i="0" u="none" strike="noStrike" dirty="0">
                          <a:solidFill>
                            <a:srgbClr val="080808"/>
                          </a:solidFill>
                          <a:effectLst/>
                          <a:latin typeface="Arial" panose="020B0604020202020204" pitchFamily="34" charset="0"/>
                          <a:cs typeface="Arial" panose="020B0604020202020204" pitchFamily="34" charset="0"/>
                        </a:rPr>
                        <a:t>. Branches total expenses @R474 with a R66k Surplus</a:t>
                      </a:r>
                    </a:p>
                  </a:txBody>
                  <a:tcPr marL="8467" marR="8467" marT="8467" marB="0" anchor="b"/>
                </a:tc>
                <a:extLst>
                  <a:ext uri="{0D108BD9-81ED-4DB2-BD59-A6C34878D82A}">
                    <a16:rowId xmlns:a16="http://schemas.microsoft.com/office/drawing/2014/main" val="1201292163"/>
                  </a:ext>
                </a:extLst>
              </a:tr>
              <a:tr h="284058">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en-ZA" sz="1100" b="0" i="0" u="none" strike="noStrike" dirty="0">
                          <a:solidFill>
                            <a:srgbClr val="000000"/>
                          </a:solidFill>
                          <a:effectLst/>
                          <a:latin typeface="Arial" panose="020B0604020202020204" pitchFamily="34" charset="0"/>
                          <a:cs typeface="Arial" panose="020B0604020202020204" pitchFamily="34" charset="0"/>
                        </a:rPr>
                        <a:t>3. Bosberaad, Website hosting, Audit fees, Council meetings (all 50% higher than budget)</a:t>
                      </a:r>
                    </a:p>
                  </a:txBody>
                  <a:tcPr marL="8467" marR="8467" marT="8467" marB="0" anchor="b"/>
                </a:tc>
                <a:extLst>
                  <a:ext uri="{0D108BD9-81ED-4DB2-BD59-A6C34878D82A}">
                    <a16:rowId xmlns:a16="http://schemas.microsoft.com/office/drawing/2014/main" val="3259771077"/>
                  </a:ext>
                </a:extLst>
              </a:tr>
            </a:tbl>
          </a:graphicData>
        </a:graphic>
      </p:graphicFrame>
      <p:graphicFrame>
        <p:nvGraphicFramePr>
          <p:cNvPr id="4" name="Chart 3">
            <a:extLst>
              <a:ext uri="{FF2B5EF4-FFF2-40B4-BE49-F238E27FC236}">
                <a16:creationId xmlns:a16="http://schemas.microsoft.com/office/drawing/2014/main" id="{E7F2D669-4285-48D5-AAD5-E348F2F55B82}"/>
              </a:ext>
            </a:extLst>
          </p:cNvPr>
          <p:cNvGraphicFramePr>
            <a:graphicFrameLocks/>
          </p:cNvGraphicFramePr>
          <p:nvPr>
            <p:extLst>
              <p:ext uri="{D42A27DB-BD31-4B8C-83A1-F6EECF244321}">
                <p14:modId xmlns:p14="http://schemas.microsoft.com/office/powerpoint/2010/main" val="402952834"/>
              </p:ext>
            </p:extLst>
          </p:nvPr>
        </p:nvGraphicFramePr>
        <p:xfrm>
          <a:off x="296090" y="1656384"/>
          <a:ext cx="5234695" cy="3146435"/>
        </p:xfrm>
        <a:graphic>
          <a:graphicData uri="http://schemas.openxmlformats.org/drawingml/2006/chart">
            <c:chart xmlns:c="http://schemas.openxmlformats.org/drawingml/2006/chart" xmlns:r="http://schemas.openxmlformats.org/officeDocument/2006/relationships" r:id="rId4"/>
          </a:graphicData>
        </a:graphic>
      </p:graphicFrame>
      <p:grpSp>
        <p:nvGrpSpPr>
          <p:cNvPr id="12" name="Group 11">
            <a:extLst>
              <a:ext uri="{FF2B5EF4-FFF2-40B4-BE49-F238E27FC236}">
                <a16:creationId xmlns:a16="http://schemas.microsoft.com/office/drawing/2014/main" id="{61386D49-1047-8B92-6560-2F9A062625A3}"/>
              </a:ext>
            </a:extLst>
          </p:cNvPr>
          <p:cNvGrpSpPr/>
          <p:nvPr/>
        </p:nvGrpSpPr>
        <p:grpSpPr>
          <a:xfrm>
            <a:off x="5521910" y="5275768"/>
            <a:ext cx="848729" cy="885240"/>
            <a:chOff x="5232584" y="5461822"/>
            <a:chExt cx="1181052" cy="885240"/>
          </a:xfrm>
        </p:grpSpPr>
        <p:sp>
          <p:nvSpPr>
            <p:cNvPr id="13" name="Arrow: Down 12">
              <a:extLst>
                <a:ext uri="{FF2B5EF4-FFF2-40B4-BE49-F238E27FC236}">
                  <a16:creationId xmlns:a16="http://schemas.microsoft.com/office/drawing/2014/main" id="{CB8FB32F-9996-1685-F03F-9CF3C78F5826}"/>
                </a:ext>
              </a:extLst>
            </p:cNvPr>
            <p:cNvSpPr/>
            <p:nvPr/>
          </p:nvSpPr>
          <p:spPr>
            <a:xfrm rot="10800000">
              <a:off x="5232584" y="5461822"/>
              <a:ext cx="1181052" cy="88524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7EC36AB6-548F-5C36-D547-A3AC94D9FBBE}"/>
                </a:ext>
              </a:extLst>
            </p:cNvPr>
            <p:cNvSpPr txBox="1"/>
            <p:nvPr/>
          </p:nvSpPr>
          <p:spPr>
            <a:xfrm>
              <a:off x="5508224" y="5886781"/>
              <a:ext cx="758873" cy="261610"/>
            </a:xfrm>
            <a:prstGeom prst="rect">
              <a:avLst/>
            </a:prstGeom>
            <a:noFill/>
          </p:spPr>
          <p:txBody>
            <a:bodyPr wrap="none" rtlCol="0">
              <a:spAutoFit/>
            </a:bodyPr>
            <a:lstStyle/>
            <a:p>
              <a:r>
                <a:rPr lang="en-ZA" sz="1100" b="1" dirty="0">
                  <a:solidFill>
                    <a:schemeClr val="bg2">
                      <a:lumMod val="10000"/>
                    </a:schemeClr>
                  </a:solidFill>
                  <a:latin typeface="Arial" panose="020B0604020202020204" pitchFamily="34" charset="0"/>
                  <a:cs typeface="Arial" panose="020B0604020202020204" pitchFamily="34" charset="0"/>
                </a:rPr>
                <a:t>117%</a:t>
              </a:r>
              <a:endParaRPr lang="en-US" sz="1100" b="1" dirty="0">
                <a:solidFill>
                  <a:schemeClr val="bg2">
                    <a:lumMod val="10000"/>
                  </a:schemeClr>
                </a:solidFill>
                <a:latin typeface="Arial" panose="020B0604020202020204" pitchFamily="34" charset="0"/>
                <a:cs typeface="Arial" panose="020B0604020202020204" pitchFamily="34" charset="0"/>
              </a:endParaRPr>
            </a:p>
          </p:txBody>
        </p:sp>
      </p:grpSp>
      <p:sp>
        <p:nvSpPr>
          <p:cNvPr id="5" name="Rectangle 4">
            <a:extLst>
              <a:ext uri="{FF2B5EF4-FFF2-40B4-BE49-F238E27FC236}">
                <a16:creationId xmlns:a16="http://schemas.microsoft.com/office/drawing/2014/main" id="{CA6CB1B6-2B50-87BF-4BA0-B4329E36B7E9}"/>
              </a:ext>
            </a:extLst>
          </p:cNvPr>
          <p:cNvSpPr/>
          <p:nvPr/>
        </p:nvSpPr>
        <p:spPr>
          <a:xfrm>
            <a:off x="8177810" y="1746776"/>
            <a:ext cx="1660131" cy="283084"/>
          </a:xfrm>
          <a:prstGeom prst="rect">
            <a:avLst/>
          </a:prstGeom>
          <a:solidFill>
            <a:schemeClr val="bg1"/>
          </a:solidFill>
          <a:ln>
            <a:solidFill>
              <a:schemeClr val="bg1">
                <a:alpha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US"/>
          </a:p>
        </p:txBody>
      </p:sp>
      <p:grpSp>
        <p:nvGrpSpPr>
          <p:cNvPr id="10" name="Group 9">
            <a:extLst>
              <a:ext uri="{FF2B5EF4-FFF2-40B4-BE49-F238E27FC236}">
                <a16:creationId xmlns:a16="http://schemas.microsoft.com/office/drawing/2014/main" id="{D4432D6B-3BCE-8A26-C8DE-B8A01FC40BCA}"/>
              </a:ext>
            </a:extLst>
          </p:cNvPr>
          <p:cNvGrpSpPr/>
          <p:nvPr/>
        </p:nvGrpSpPr>
        <p:grpSpPr>
          <a:xfrm>
            <a:off x="3771048" y="2094830"/>
            <a:ext cx="944880" cy="1159242"/>
            <a:chOff x="9900192" y="2111760"/>
            <a:chExt cx="944880" cy="1159242"/>
          </a:xfrm>
        </p:grpSpPr>
        <p:sp>
          <p:nvSpPr>
            <p:cNvPr id="11" name="Cylinder 10">
              <a:extLst>
                <a:ext uri="{FF2B5EF4-FFF2-40B4-BE49-F238E27FC236}">
                  <a16:creationId xmlns:a16="http://schemas.microsoft.com/office/drawing/2014/main" id="{DFC0BA69-8020-01D7-6196-FBB530CBBF44}"/>
                </a:ext>
              </a:extLst>
            </p:cNvPr>
            <p:cNvSpPr/>
            <p:nvPr/>
          </p:nvSpPr>
          <p:spPr>
            <a:xfrm>
              <a:off x="9900192" y="2142240"/>
              <a:ext cx="45719" cy="1128762"/>
            </a:xfrm>
            <a:prstGeom prst="can">
              <a:avLst/>
            </a:prstGeom>
            <a:solidFill>
              <a:srgbClr val="336699"/>
            </a:solidFill>
            <a:ln>
              <a:noFill/>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ylinder 14">
              <a:extLst>
                <a:ext uri="{FF2B5EF4-FFF2-40B4-BE49-F238E27FC236}">
                  <a16:creationId xmlns:a16="http://schemas.microsoft.com/office/drawing/2014/main" id="{7766CAF6-DD89-DDF9-A39A-1B58B8CF730F}"/>
                </a:ext>
              </a:extLst>
            </p:cNvPr>
            <p:cNvSpPr/>
            <p:nvPr/>
          </p:nvSpPr>
          <p:spPr>
            <a:xfrm rot="5400000">
              <a:off x="10349772" y="1662180"/>
              <a:ext cx="45719" cy="944880"/>
            </a:xfrm>
            <a:prstGeom prst="can">
              <a:avLst/>
            </a:prstGeom>
            <a:solidFill>
              <a:srgbClr val="3366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ylinder 15">
              <a:extLst>
                <a:ext uri="{FF2B5EF4-FFF2-40B4-BE49-F238E27FC236}">
                  <a16:creationId xmlns:a16="http://schemas.microsoft.com/office/drawing/2014/main" id="{0E0E0807-C6B1-248A-F1E5-02DC5A832A3B}"/>
                </a:ext>
              </a:extLst>
            </p:cNvPr>
            <p:cNvSpPr/>
            <p:nvPr/>
          </p:nvSpPr>
          <p:spPr>
            <a:xfrm>
              <a:off x="10799352" y="2111760"/>
              <a:ext cx="45719" cy="273300"/>
            </a:xfrm>
            <a:prstGeom prst="can">
              <a:avLst/>
            </a:prstGeom>
            <a:solidFill>
              <a:srgbClr val="3366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Oval 20">
            <a:extLst>
              <a:ext uri="{FF2B5EF4-FFF2-40B4-BE49-F238E27FC236}">
                <a16:creationId xmlns:a16="http://schemas.microsoft.com/office/drawing/2014/main" id="{6C69B256-CC2E-2B6A-F855-A4521E503180}"/>
              </a:ext>
            </a:extLst>
          </p:cNvPr>
          <p:cNvSpPr/>
          <p:nvPr/>
        </p:nvSpPr>
        <p:spPr>
          <a:xfrm>
            <a:off x="3960149" y="1976141"/>
            <a:ext cx="561957" cy="283097"/>
          </a:xfrm>
          <a:prstGeom prst="ellipse">
            <a:avLst/>
          </a:prstGeom>
          <a:solidFill>
            <a:schemeClr val="bg1"/>
          </a:solidFill>
          <a:ln>
            <a:solidFill>
              <a:srgbClr val="336699">
                <a:alpha val="9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dirty="0">
                <a:solidFill>
                  <a:srgbClr val="080808"/>
                </a:solidFill>
              </a:rPr>
              <a:t>2x</a:t>
            </a:r>
            <a:endParaRPr lang="en-US" dirty="0">
              <a:solidFill>
                <a:srgbClr val="080808"/>
              </a:solidFill>
            </a:endParaRPr>
          </a:p>
        </p:txBody>
      </p:sp>
      <p:grpSp>
        <p:nvGrpSpPr>
          <p:cNvPr id="24" name="Group 23">
            <a:extLst>
              <a:ext uri="{FF2B5EF4-FFF2-40B4-BE49-F238E27FC236}">
                <a16:creationId xmlns:a16="http://schemas.microsoft.com/office/drawing/2014/main" id="{D71D3233-DA8B-7276-125A-08C8C9BB03DC}"/>
              </a:ext>
            </a:extLst>
          </p:cNvPr>
          <p:cNvGrpSpPr/>
          <p:nvPr/>
        </p:nvGrpSpPr>
        <p:grpSpPr>
          <a:xfrm>
            <a:off x="9933631" y="1851938"/>
            <a:ext cx="944880" cy="1418557"/>
            <a:chOff x="10102307" y="1789795"/>
            <a:chExt cx="944880" cy="1418557"/>
          </a:xfrm>
        </p:grpSpPr>
        <p:grpSp>
          <p:nvGrpSpPr>
            <p:cNvPr id="17" name="Group 16">
              <a:extLst>
                <a:ext uri="{FF2B5EF4-FFF2-40B4-BE49-F238E27FC236}">
                  <a16:creationId xmlns:a16="http://schemas.microsoft.com/office/drawing/2014/main" id="{4284E58B-00D1-382F-28B9-4D87054B8EB2}"/>
                </a:ext>
              </a:extLst>
            </p:cNvPr>
            <p:cNvGrpSpPr/>
            <p:nvPr/>
          </p:nvGrpSpPr>
          <p:grpSpPr>
            <a:xfrm>
              <a:off x="10102307" y="1900864"/>
              <a:ext cx="944880" cy="1307488"/>
              <a:chOff x="9900192" y="2111760"/>
              <a:chExt cx="944880" cy="1307488"/>
            </a:xfrm>
          </p:grpSpPr>
          <p:sp>
            <p:nvSpPr>
              <p:cNvPr id="18" name="Cylinder 17">
                <a:extLst>
                  <a:ext uri="{FF2B5EF4-FFF2-40B4-BE49-F238E27FC236}">
                    <a16:creationId xmlns:a16="http://schemas.microsoft.com/office/drawing/2014/main" id="{CC632C1A-B9D0-66B5-C4E5-1C1D87B82F1E}"/>
                  </a:ext>
                </a:extLst>
              </p:cNvPr>
              <p:cNvSpPr/>
              <p:nvPr/>
            </p:nvSpPr>
            <p:spPr>
              <a:xfrm>
                <a:off x="9900192" y="2142240"/>
                <a:ext cx="45719" cy="1277008"/>
              </a:xfrm>
              <a:prstGeom prst="can">
                <a:avLst/>
              </a:prstGeom>
              <a:solidFill>
                <a:srgbClr val="336699"/>
              </a:solidFill>
              <a:ln>
                <a:noFill/>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Cylinder 18">
                <a:extLst>
                  <a:ext uri="{FF2B5EF4-FFF2-40B4-BE49-F238E27FC236}">
                    <a16:creationId xmlns:a16="http://schemas.microsoft.com/office/drawing/2014/main" id="{AB4B476B-C4FB-1FE9-DCFE-626403C5157F}"/>
                  </a:ext>
                </a:extLst>
              </p:cNvPr>
              <p:cNvSpPr/>
              <p:nvPr/>
            </p:nvSpPr>
            <p:spPr>
              <a:xfrm rot="5400000">
                <a:off x="10349772" y="1662180"/>
                <a:ext cx="45719" cy="944880"/>
              </a:xfrm>
              <a:prstGeom prst="can">
                <a:avLst/>
              </a:prstGeom>
              <a:solidFill>
                <a:srgbClr val="3366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Cylinder 19">
                <a:extLst>
                  <a:ext uri="{FF2B5EF4-FFF2-40B4-BE49-F238E27FC236}">
                    <a16:creationId xmlns:a16="http://schemas.microsoft.com/office/drawing/2014/main" id="{3F8A3AF4-15B8-B3B4-6196-6CD2E092E6B3}"/>
                  </a:ext>
                </a:extLst>
              </p:cNvPr>
              <p:cNvSpPr/>
              <p:nvPr/>
            </p:nvSpPr>
            <p:spPr>
              <a:xfrm>
                <a:off x="10799352" y="2111760"/>
                <a:ext cx="45719" cy="273300"/>
              </a:xfrm>
              <a:prstGeom prst="can">
                <a:avLst/>
              </a:prstGeom>
              <a:solidFill>
                <a:srgbClr val="3366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Oval 21">
              <a:extLst>
                <a:ext uri="{FF2B5EF4-FFF2-40B4-BE49-F238E27FC236}">
                  <a16:creationId xmlns:a16="http://schemas.microsoft.com/office/drawing/2014/main" id="{F4F62C66-7DB6-EC21-4DF2-519F8A2B069A}"/>
                </a:ext>
              </a:extLst>
            </p:cNvPr>
            <p:cNvSpPr/>
            <p:nvPr/>
          </p:nvSpPr>
          <p:spPr>
            <a:xfrm>
              <a:off x="10304967" y="1789795"/>
              <a:ext cx="561957" cy="283097"/>
            </a:xfrm>
            <a:prstGeom prst="ellipse">
              <a:avLst/>
            </a:prstGeom>
            <a:solidFill>
              <a:schemeClr val="bg1"/>
            </a:solidFill>
            <a:ln>
              <a:solidFill>
                <a:srgbClr val="336699">
                  <a:alpha val="9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dirty="0">
                  <a:solidFill>
                    <a:srgbClr val="080808"/>
                  </a:solidFill>
                </a:rPr>
                <a:t>2x</a:t>
              </a:r>
              <a:endParaRPr lang="en-US" dirty="0">
                <a:solidFill>
                  <a:srgbClr val="080808"/>
                </a:solidFill>
              </a:endParaRPr>
            </a:p>
          </p:txBody>
        </p:sp>
      </p:grpSp>
    </p:spTree>
    <p:extLst>
      <p:ext uri="{BB962C8B-B14F-4D97-AF65-F5344CB8AC3E}">
        <p14:creationId xmlns:p14="http://schemas.microsoft.com/office/powerpoint/2010/main" val="27821477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E03E8-AD2B-4E0B-A268-08300EAAD35A}"/>
              </a:ext>
            </a:extLst>
          </p:cNvPr>
          <p:cNvSpPr>
            <a:spLocks noGrp="1"/>
          </p:cNvSpPr>
          <p:nvPr>
            <p:ph type="title"/>
          </p:nvPr>
        </p:nvSpPr>
        <p:spPr>
          <a:xfrm>
            <a:off x="0" y="227485"/>
            <a:ext cx="11599818" cy="838915"/>
          </a:xfrm>
        </p:spPr>
        <p:txBody>
          <a:bodyPr>
            <a:normAutofit/>
          </a:bodyPr>
          <a:lstStyle/>
          <a:p>
            <a:r>
              <a:rPr lang="en-GB" sz="31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FY2022/ 2023: Expenses</a:t>
            </a:r>
            <a:endParaRPr lang="en-US" sz="3100" dirty="0"/>
          </a:p>
        </p:txBody>
      </p:sp>
      <p:graphicFrame>
        <p:nvGraphicFramePr>
          <p:cNvPr id="16" name="Chart 15">
            <a:extLst>
              <a:ext uri="{FF2B5EF4-FFF2-40B4-BE49-F238E27FC236}">
                <a16:creationId xmlns:a16="http://schemas.microsoft.com/office/drawing/2014/main" id="{04181BE9-B651-A092-3F94-B6616E36EC94}"/>
              </a:ext>
            </a:extLst>
          </p:cNvPr>
          <p:cNvGraphicFramePr>
            <a:graphicFrameLocks/>
          </p:cNvGraphicFramePr>
          <p:nvPr>
            <p:extLst>
              <p:ext uri="{D42A27DB-BD31-4B8C-83A1-F6EECF244321}">
                <p14:modId xmlns:p14="http://schemas.microsoft.com/office/powerpoint/2010/main" val="1690931078"/>
              </p:ext>
            </p:extLst>
          </p:nvPr>
        </p:nvGraphicFramePr>
        <p:xfrm>
          <a:off x="713866" y="1396488"/>
          <a:ext cx="4401911" cy="249936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B256677E-8A9D-476E-A8E4-459F074C61C9}"/>
              </a:ext>
            </a:extLst>
          </p:cNvPr>
          <p:cNvGraphicFramePr>
            <a:graphicFrameLocks/>
          </p:cNvGraphicFramePr>
          <p:nvPr>
            <p:extLst>
              <p:ext uri="{D42A27DB-BD31-4B8C-83A1-F6EECF244321}">
                <p14:modId xmlns:p14="http://schemas.microsoft.com/office/powerpoint/2010/main" val="2590870148"/>
              </p:ext>
            </p:extLst>
          </p:nvPr>
        </p:nvGraphicFramePr>
        <p:xfrm>
          <a:off x="713866" y="4020136"/>
          <a:ext cx="4401910" cy="238066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Chart 2">
            <a:extLst>
              <a:ext uri="{FF2B5EF4-FFF2-40B4-BE49-F238E27FC236}">
                <a16:creationId xmlns:a16="http://schemas.microsoft.com/office/drawing/2014/main" id="{0FC94BAE-959A-47C4-92B7-597A80849E2F}"/>
              </a:ext>
            </a:extLst>
          </p:cNvPr>
          <p:cNvGraphicFramePr>
            <a:graphicFrameLocks/>
          </p:cNvGraphicFramePr>
          <p:nvPr>
            <p:extLst>
              <p:ext uri="{D42A27DB-BD31-4B8C-83A1-F6EECF244321}">
                <p14:modId xmlns:p14="http://schemas.microsoft.com/office/powerpoint/2010/main" val="359591921"/>
              </p:ext>
            </p:extLst>
          </p:nvPr>
        </p:nvGraphicFramePr>
        <p:xfrm>
          <a:off x="5555673" y="1396488"/>
          <a:ext cx="6402548" cy="5004312"/>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1737730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410500" y="4309586"/>
            <a:ext cx="9251951" cy="1582271"/>
          </a:xfrm>
        </p:spPr>
        <p:txBody>
          <a:bodyPr>
            <a:normAutofit fontScale="90000"/>
          </a:bodyPr>
          <a:lstStyle/>
          <a:p>
            <a:r>
              <a:rPr lang="en-US" sz="5333" b="1" dirty="0">
                <a:solidFill>
                  <a:srgbClr val="282E69"/>
                </a:solidFill>
                <a:latin typeface="Arial" panose="020B0604020202020204" pitchFamily="34" charset="0"/>
                <a:cs typeface="Arial" panose="020B0604020202020204" pitchFamily="34" charset="0"/>
              </a:rPr>
              <a:t>FINANCIALS 2022/ 2023</a:t>
            </a:r>
            <a:br>
              <a:rPr lang="en-US" sz="5333" b="1" dirty="0">
                <a:solidFill>
                  <a:srgbClr val="282E69"/>
                </a:solidFill>
                <a:latin typeface="Arial" panose="020B0604020202020204" pitchFamily="34" charset="0"/>
                <a:cs typeface="Arial" panose="020B0604020202020204" pitchFamily="34" charset="0"/>
              </a:rPr>
            </a:br>
            <a:br>
              <a:rPr lang="en-US" sz="4000" b="1" dirty="0">
                <a:solidFill>
                  <a:srgbClr val="282E69"/>
                </a:solidFill>
                <a:latin typeface="Arial" panose="020B0604020202020204" pitchFamily="34" charset="0"/>
                <a:cs typeface="Arial" panose="020B0604020202020204" pitchFamily="34" charset="0"/>
              </a:rPr>
            </a:br>
            <a:r>
              <a:rPr lang="en-US" sz="4000" b="1" dirty="0">
                <a:solidFill>
                  <a:srgbClr val="282E69"/>
                </a:solidFill>
                <a:latin typeface="Arial" panose="020B0604020202020204" pitchFamily="34" charset="0"/>
                <a:cs typeface="Arial" panose="020B0604020202020204" pitchFamily="34" charset="0"/>
              </a:rPr>
              <a:t>-Branches</a:t>
            </a:r>
            <a:br>
              <a:rPr lang="en-US" sz="4000" dirty="0">
                <a:solidFill>
                  <a:srgbClr val="282E69"/>
                </a:solidFill>
                <a:latin typeface="Arial" panose="020B0604020202020204" pitchFamily="34" charset="0"/>
                <a:cs typeface="Arial" panose="020B0604020202020204" pitchFamily="34" charset="0"/>
              </a:rPr>
            </a:br>
            <a:br>
              <a:rPr lang="en-US" sz="5333" dirty="0">
                <a:solidFill>
                  <a:srgbClr val="282E69"/>
                </a:solidFill>
                <a:latin typeface="Calibri"/>
                <a:cs typeface="Calibri"/>
              </a:rPr>
            </a:br>
            <a:endParaRPr lang="en-US" sz="5333" dirty="0">
              <a:solidFill>
                <a:srgbClr val="282E69"/>
              </a:solidFill>
              <a:latin typeface="Calibri"/>
              <a:cs typeface="Calibri"/>
            </a:endParaRPr>
          </a:p>
        </p:txBody>
      </p:sp>
      <p:pic>
        <p:nvPicPr>
          <p:cNvPr id="5" name="Picture 4" descr="logo2.png"/>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359437" y="103613"/>
            <a:ext cx="2866364" cy="2066111"/>
          </a:xfrm>
          <a:prstGeom prst="rect">
            <a:avLst/>
          </a:prstGeom>
        </p:spPr>
      </p:pic>
    </p:spTree>
    <p:extLst>
      <p:ext uri="{BB962C8B-B14F-4D97-AF65-F5344CB8AC3E}">
        <p14:creationId xmlns:p14="http://schemas.microsoft.com/office/powerpoint/2010/main" val="27584214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021D8-DBB2-417C-8BE1-BB2362BBC554}"/>
              </a:ext>
            </a:extLst>
          </p:cNvPr>
          <p:cNvSpPr>
            <a:spLocks noGrp="1"/>
          </p:cNvSpPr>
          <p:nvPr>
            <p:ph type="title"/>
          </p:nvPr>
        </p:nvSpPr>
        <p:spPr>
          <a:xfrm>
            <a:off x="2023" y="142517"/>
            <a:ext cx="10515600" cy="838915"/>
          </a:xfrm>
        </p:spPr>
        <p:txBody>
          <a:bodyPr>
            <a:normAutofit/>
          </a:bodyPr>
          <a:lstStyle/>
          <a:p>
            <a:r>
              <a:rPr lang="en-ZA" sz="3600" b="1" dirty="0">
                <a:latin typeface="Arial" panose="020B0604020202020204" pitchFamily="34" charset="0"/>
                <a:cs typeface="Arial" panose="020B0604020202020204" pitchFamily="34" charset="0"/>
              </a:rPr>
              <a:t>FY 2022/ 2023: SANIRE BRANCHES</a:t>
            </a:r>
            <a:endParaRPr lang="en-US" sz="3600" b="1" dirty="0">
              <a:latin typeface="Arial" panose="020B0604020202020204" pitchFamily="34" charset="0"/>
              <a:cs typeface="Arial" panose="020B0604020202020204" pitchFamily="34" charset="0"/>
            </a:endParaRPr>
          </a:p>
        </p:txBody>
      </p:sp>
      <p:graphicFrame>
        <p:nvGraphicFramePr>
          <p:cNvPr id="3" name="Chart 2">
            <a:extLst>
              <a:ext uri="{FF2B5EF4-FFF2-40B4-BE49-F238E27FC236}">
                <a16:creationId xmlns:a16="http://schemas.microsoft.com/office/drawing/2014/main" id="{B2BD93B5-8152-62F3-E08A-B853894C03F6}"/>
              </a:ext>
            </a:extLst>
          </p:cNvPr>
          <p:cNvGraphicFramePr>
            <a:graphicFrameLocks/>
          </p:cNvGraphicFramePr>
          <p:nvPr>
            <p:extLst>
              <p:ext uri="{D42A27DB-BD31-4B8C-83A1-F6EECF244321}">
                <p14:modId xmlns:p14="http://schemas.microsoft.com/office/powerpoint/2010/main" val="3989098996"/>
              </p:ext>
            </p:extLst>
          </p:nvPr>
        </p:nvGraphicFramePr>
        <p:xfrm>
          <a:off x="772311" y="1196358"/>
          <a:ext cx="9972675" cy="53530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238074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021D8-DBB2-417C-8BE1-BB2362BBC554}"/>
              </a:ext>
            </a:extLst>
          </p:cNvPr>
          <p:cNvSpPr>
            <a:spLocks noGrp="1"/>
          </p:cNvSpPr>
          <p:nvPr>
            <p:ph type="title"/>
          </p:nvPr>
        </p:nvSpPr>
        <p:spPr>
          <a:xfrm>
            <a:off x="2023" y="142517"/>
            <a:ext cx="10515600" cy="838915"/>
          </a:xfrm>
        </p:spPr>
        <p:txBody>
          <a:bodyPr>
            <a:normAutofit/>
          </a:bodyPr>
          <a:lstStyle/>
          <a:p>
            <a:r>
              <a:rPr lang="en-ZA" sz="3600" b="1" dirty="0">
                <a:latin typeface="Arial" panose="020B0604020202020204" pitchFamily="34" charset="0"/>
                <a:cs typeface="Arial" panose="020B0604020202020204" pitchFamily="34" charset="0"/>
              </a:rPr>
              <a:t>FY 2022/ 2023: SANIRE BRANCHES</a:t>
            </a:r>
            <a:endParaRPr lang="en-US" sz="3600" b="1" dirty="0">
              <a:latin typeface="Arial" panose="020B0604020202020204" pitchFamily="34" charset="0"/>
              <a:cs typeface="Arial" panose="020B0604020202020204" pitchFamily="34" charset="0"/>
            </a:endParaRPr>
          </a:p>
        </p:txBody>
      </p:sp>
      <p:graphicFrame>
        <p:nvGraphicFramePr>
          <p:cNvPr id="3" name="Chart 2">
            <a:extLst>
              <a:ext uri="{FF2B5EF4-FFF2-40B4-BE49-F238E27FC236}">
                <a16:creationId xmlns:a16="http://schemas.microsoft.com/office/drawing/2014/main" id="{985252B3-C993-43F4-A16A-EA050552DE4B}"/>
              </a:ext>
            </a:extLst>
          </p:cNvPr>
          <p:cNvGraphicFramePr>
            <a:graphicFrameLocks/>
          </p:cNvGraphicFramePr>
          <p:nvPr>
            <p:extLst>
              <p:ext uri="{D42A27DB-BD31-4B8C-83A1-F6EECF244321}">
                <p14:modId xmlns:p14="http://schemas.microsoft.com/office/powerpoint/2010/main" val="2285348623"/>
              </p:ext>
            </p:extLst>
          </p:nvPr>
        </p:nvGraphicFramePr>
        <p:xfrm>
          <a:off x="932108" y="1409422"/>
          <a:ext cx="9683169" cy="490260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790931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57418" y="4045099"/>
            <a:ext cx="9251951" cy="1582271"/>
          </a:xfrm>
        </p:spPr>
        <p:txBody>
          <a:bodyPr>
            <a:normAutofit fontScale="90000"/>
          </a:bodyPr>
          <a:lstStyle/>
          <a:p>
            <a:r>
              <a:rPr lang="en-US" sz="5333" b="1" dirty="0">
                <a:solidFill>
                  <a:srgbClr val="282E69"/>
                </a:solidFill>
                <a:latin typeface="Arial" panose="020B0604020202020204" pitchFamily="34" charset="0"/>
                <a:cs typeface="Arial" panose="020B0604020202020204" pitchFamily="34" charset="0"/>
              </a:rPr>
              <a:t>Membership Fees</a:t>
            </a:r>
            <a:br>
              <a:rPr lang="en-US" sz="5333" b="1" dirty="0">
                <a:solidFill>
                  <a:srgbClr val="282E69"/>
                </a:solidFill>
                <a:latin typeface="Arial" panose="020B0604020202020204" pitchFamily="34" charset="0"/>
                <a:cs typeface="Arial" panose="020B0604020202020204" pitchFamily="34" charset="0"/>
              </a:rPr>
            </a:br>
            <a:br>
              <a:rPr lang="en-US" sz="5333" b="1" dirty="0">
                <a:solidFill>
                  <a:srgbClr val="282E69"/>
                </a:solidFill>
                <a:latin typeface="Arial" panose="020B0604020202020204" pitchFamily="34" charset="0"/>
                <a:cs typeface="Arial" panose="020B0604020202020204" pitchFamily="34" charset="0"/>
              </a:rPr>
            </a:br>
            <a:r>
              <a:rPr lang="en-US" sz="5333" b="1" dirty="0">
                <a:solidFill>
                  <a:srgbClr val="282E69"/>
                </a:solidFill>
                <a:latin typeface="Arial" panose="020B0604020202020204" pitchFamily="34" charset="0"/>
                <a:cs typeface="Arial" panose="020B0604020202020204" pitchFamily="34" charset="0"/>
              </a:rPr>
              <a:t> </a:t>
            </a:r>
            <a:r>
              <a:rPr lang="en-US" sz="4000" b="1" dirty="0">
                <a:solidFill>
                  <a:srgbClr val="282E69"/>
                </a:solidFill>
                <a:latin typeface="Arial" panose="020B0604020202020204" pitchFamily="34" charset="0"/>
                <a:cs typeface="Arial" panose="020B0604020202020204" pitchFamily="34" charset="0"/>
              </a:rPr>
              <a:t>FY2023/2024</a:t>
            </a:r>
            <a:br>
              <a:rPr lang="en-US" sz="5333" dirty="0">
                <a:solidFill>
                  <a:srgbClr val="282E69"/>
                </a:solidFill>
                <a:latin typeface="Calibri"/>
                <a:cs typeface="Calibri"/>
              </a:rPr>
            </a:br>
            <a:endParaRPr lang="en-US" sz="5333" dirty="0">
              <a:solidFill>
                <a:srgbClr val="282E69"/>
              </a:solidFill>
              <a:latin typeface="Calibri"/>
              <a:cs typeface="Calibri"/>
            </a:endParaRPr>
          </a:p>
        </p:txBody>
      </p:sp>
      <p:pic>
        <p:nvPicPr>
          <p:cNvPr id="5" name="Picture 4" descr="logo2.png"/>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359437" y="103613"/>
            <a:ext cx="2866364" cy="2066111"/>
          </a:xfrm>
          <a:prstGeom prst="rect">
            <a:avLst/>
          </a:prstGeom>
        </p:spPr>
      </p:pic>
    </p:spTree>
    <p:extLst>
      <p:ext uri="{BB962C8B-B14F-4D97-AF65-F5344CB8AC3E}">
        <p14:creationId xmlns:p14="http://schemas.microsoft.com/office/powerpoint/2010/main" val="28100012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60084" y="1541652"/>
            <a:ext cx="11751403" cy="5040560"/>
          </a:xfrm>
        </p:spPr>
        <p:txBody>
          <a:bodyPr>
            <a:normAutofit/>
          </a:bodyPr>
          <a:lstStyle/>
          <a:p>
            <a:r>
              <a:rPr lang="en-GB" dirty="0">
                <a:solidFill>
                  <a:srgbClr val="080808"/>
                </a:solidFill>
                <a:latin typeface="Arial" panose="020B0604020202020204" pitchFamily="34" charset="0"/>
                <a:cs typeface="Arial" panose="020B0604020202020204" pitchFamily="34" charset="0"/>
              </a:rPr>
              <a:t>SANIRE Council was advised by MPAS to register as a Vat Vendor in Terms the Vat Act No. 89 of 1991</a:t>
            </a:r>
          </a:p>
          <a:p>
            <a:r>
              <a:rPr lang="en-GB" dirty="0">
                <a:solidFill>
                  <a:srgbClr val="080808"/>
                </a:solidFill>
                <a:latin typeface="Arial" panose="020B0604020202020204" pitchFamily="34" charset="0"/>
                <a:cs typeface="Arial" panose="020B0604020202020204" pitchFamily="34" charset="0"/>
              </a:rPr>
              <a:t>This legislative requirement is applicable to all Public Organizations that have an annual Turn-Over in excess of R1 Million per annum</a:t>
            </a:r>
          </a:p>
          <a:p>
            <a:r>
              <a:rPr lang="en-GB" dirty="0">
                <a:solidFill>
                  <a:srgbClr val="080808"/>
                </a:solidFill>
                <a:latin typeface="Arial" panose="020B0604020202020204" pitchFamily="34" charset="0"/>
                <a:cs typeface="Arial" panose="020B0604020202020204" pitchFamily="34" charset="0"/>
              </a:rPr>
              <a:t>Council gave the necessary go ahead to MPAS to initiate this registrations in order to comply to the Laws of the country.</a:t>
            </a:r>
          </a:p>
          <a:p>
            <a:r>
              <a:rPr lang="en-GB" dirty="0">
                <a:solidFill>
                  <a:srgbClr val="080808"/>
                </a:solidFill>
                <a:latin typeface="Arial" panose="020B0604020202020204" pitchFamily="34" charset="0"/>
                <a:cs typeface="Arial" panose="020B0604020202020204" pitchFamily="34" charset="0"/>
              </a:rPr>
              <a:t>VAT registration will result in a 15% increase on the Membership fees</a:t>
            </a:r>
          </a:p>
          <a:p>
            <a:endParaRPr lang="en-GB" dirty="0">
              <a:solidFill>
                <a:srgbClr val="080808"/>
              </a:solidFill>
              <a:latin typeface="Arial" panose="020B06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C620814A-9F28-0637-6EAE-E2ABE348CCB9}"/>
              </a:ext>
            </a:extLst>
          </p:cNvPr>
          <p:cNvSpPr>
            <a:spLocks noGrp="1"/>
          </p:cNvSpPr>
          <p:nvPr>
            <p:ph type="title"/>
          </p:nvPr>
        </p:nvSpPr>
        <p:spPr>
          <a:xfrm>
            <a:off x="260084" y="275788"/>
            <a:ext cx="10515600" cy="838915"/>
          </a:xfrm>
        </p:spPr>
        <p:txBody>
          <a:bodyPr/>
          <a:lstStyle/>
          <a:p>
            <a:r>
              <a:rPr lang="en-ZA" sz="3600" b="1" dirty="0">
                <a:latin typeface="Arial" panose="020B0604020202020204" pitchFamily="34" charset="0"/>
                <a:cs typeface="Arial" panose="020B0604020202020204" pitchFamily="34" charset="0"/>
              </a:rPr>
              <a:t>SARS VAT REQUIREMENTS</a:t>
            </a:r>
            <a:endParaRPr lang="en-US" sz="3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294587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E03E8-AD2B-4E0B-A268-08300EAAD35A}"/>
              </a:ext>
            </a:extLst>
          </p:cNvPr>
          <p:cNvSpPr>
            <a:spLocks noGrp="1"/>
          </p:cNvSpPr>
          <p:nvPr>
            <p:ph type="title"/>
          </p:nvPr>
        </p:nvSpPr>
        <p:spPr>
          <a:xfrm>
            <a:off x="445361" y="271196"/>
            <a:ext cx="10515600" cy="838915"/>
          </a:xfrm>
        </p:spPr>
        <p:txBody>
          <a:bodyPr>
            <a:normAutofit/>
          </a:bodyPr>
          <a:lstStyle/>
          <a:p>
            <a:r>
              <a:rPr lang="en-GB"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Membership Fees 2023/2024</a:t>
            </a:r>
            <a:endParaRPr lang="en-US" sz="3600" dirty="0"/>
          </a:p>
        </p:txBody>
      </p:sp>
      <p:sp>
        <p:nvSpPr>
          <p:cNvPr id="7" name="Title 1">
            <a:extLst>
              <a:ext uri="{FF2B5EF4-FFF2-40B4-BE49-F238E27FC236}">
                <a16:creationId xmlns:a16="http://schemas.microsoft.com/office/drawing/2014/main" id="{DD32390D-17A3-1BC2-0735-DC5ED48E69F9}"/>
              </a:ext>
            </a:extLst>
          </p:cNvPr>
          <p:cNvSpPr txBox="1">
            <a:spLocks/>
          </p:cNvSpPr>
          <p:nvPr/>
        </p:nvSpPr>
        <p:spPr>
          <a:xfrm>
            <a:off x="445361" y="5608317"/>
            <a:ext cx="11314018" cy="838915"/>
          </a:xfrm>
          <a:prstGeom prst="rect">
            <a:avLst/>
          </a:prstGeom>
        </p:spPr>
        <p:txBody>
          <a:bodyPr vert="horz" lIns="91440" tIns="45720" rIns="91440" bIns="45720" rtlCol="0" anchor="ctr">
            <a:normAutofit/>
          </a:bodyPr>
          <a:lstStyle>
            <a:lvl1pPr algn="l" defTabSz="1219170" rtl="0" eaLnBrk="1" latinLnBrk="0" hangingPunct="1">
              <a:spcBef>
                <a:spcPct val="0"/>
              </a:spcBef>
              <a:buNone/>
              <a:defRPr sz="4267" kern="1200">
                <a:solidFill>
                  <a:srgbClr val="D3C496"/>
                </a:solidFill>
                <a:latin typeface="+mj-lt"/>
                <a:ea typeface="+mj-ea"/>
                <a:cs typeface="+mj-cs"/>
              </a:defRPr>
            </a:lvl1pPr>
          </a:lstStyle>
          <a:p>
            <a:r>
              <a:rPr lang="en-GB" sz="1800" dirty="0">
                <a:solidFill>
                  <a:srgbClr val="283267"/>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VAT will be incorporated in to invoices as soon as SANIRE is registered with SARS</a:t>
            </a:r>
            <a:endParaRPr lang="en-US" sz="1800" dirty="0">
              <a:solidFill>
                <a:srgbClr val="283267"/>
              </a:solidFill>
            </a:endParaRPr>
          </a:p>
        </p:txBody>
      </p:sp>
      <p:pic>
        <p:nvPicPr>
          <p:cNvPr id="6" name="Picture 5">
            <a:extLst>
              <a:ext uri="{FF2B5EF4-FFF2-40B4-BE49-F238E27FC236}">
                <a16:creationId xmlns:a16="http://schemas.microsoft.com/office/drawing/2014/main" id="{9C00754A-C2B9-8A38-5ECC-B9EF7C6C6F89}"/>
              </a:ext>
            </a:extLst>
          </p:cNvPr>
          <p:cNvPicPr>
            <a:picLocks noChangeAspect="1"/>
          </p:cNvPicPr>
          <p:nvPr/>
        </p:nvPicPr>
        <p:blipFill>
          <a:blip r:embed="rId3"/>
          <a:stretch>
            <a:fillRect/>
          </a:stretch>
        </p:blipFill>
        <p:spPr>
          <a:xfrm>
            <a:off x="542092" y="1493205"/>
            <a:ext cx="11099203" cy="3957684"/>
          </a:xfrm>
          <a:prstGeom prst="rect">
            <a:avLst/>
          </a:prstGeom>
        </p:spPr>
      </p:pic>
    </p:spTree>
    <p:extLst>
      <p:ext uri="{BB962C8B-B14F-4D97-AF65-F5344CB8AC3E}">
        <p14:creationId xmlns:p14="http://schemas.microsoft.com/office/powerpoint/2010/main" val="24176573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B2B6B1D0-6950-8799-2D88-D987C5918E15}"/>
              </a:ext>
            </a:extLst>
          </p:cNvPr>
          <p:cNvGraphicFramePr>
            <a:graphicFrameLocks/>
          </p:cNvGraphicFramePr>
          <p:nvPr>
            <p:extLst>
              <p:ext uri="{D42A27DB-BD31-4B8C-83A1-F6EECF244321}">
                <p14:modId xmlns:p14="http://schemas.microsoft.com/office/powerpoint/2010/main" val="4263215881"/>
              </p:ext>
            </p:extLst>
          </p:nvPr>
        </p:nvGraphicFramePr>
        <p:xfrm>
          <a:off x="219074" y="1390094"/>
          <a:ext cx="11753851" cy="4876801"/>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74CE03E8-AD2B-4E0B-A268-08300EAAD35A}"/>
              </a:ext>
            </a:extLst>
          </p:cNvPr>
          <p:cNvSpPr>
            <a:spLocks noGrp="1"/>
          </p:cNvSpPr>
          <p:nvPr>
            <p:ph type="title"/>
          </p:nvPr>
        </p:nvSpPr>
        <p:spPr>
          <a:xfrm>
            <a:off x="296091" y="262319"/>
            <a:ext cx="10515600" cy="838915"/>
          </a:xfrm>
        </p:spPr>
        <p:txBody>
          <a:bodyPr>
            <a:normAutofit/>
          </a:bodyPr>
          <a:lstStyle/>
          <a:p>
            <a:r>
              <a:rPr lang="en-GB" sz="3600" b="1">
                <a:effectLst>
                  <a:outerShdw blurRad="38100" dist="38100" dir="2700000" algn="tl">
                    <a:srgbClr val="000000">
                      <a:alpha val="43137"/>
                    </a:srgbClr>
                  </a:outerShdw>
                </a:effectLst>
                <a:latin typeface="Arial" panose="020B0604020202020204" pitchFamily="34" charset="0"/>
                <a:cs typeface="Arial" panose="020B0604020202020204" pitchFamily="34" charset="0"/>
              </a:rPr>
              <a:t>Membership Fees </a:t>
            </a:r>
            <a:r>
              <a:rPr lang="en-GB"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Benchmarking</a:t>
            </a:r>
            <a:endParaRPr lang="en-US" sz="3600" dirty="0"/>
          </a:p>
        </p:txBody>
      </p:sp>
      <p:cxnSp>
        <p:nvCxnSpPr>
          <p:cNvPr id="4" name="Straight Connector 3">
            <a:extLst>
              <a:ext uri="{FF2B5EF4-FFF2-40B4-BE49-F238E27FC236}">
                <a16:creationId xmlns:a16="http://schemas.microsoft.com/office/drawing/2014/main" id="{BC1F3256-4243-4D87-B6FD-30AA9B57915A}"/>
              </a:ext>
            </a:extLst>
          </p:cNvPr>
          <p:cNvCxnSpPr/>
          <p:nvPr/>
        </p:nvCxnSpPr>
        <p:spPr>
          <a:xfrm>
            <a:off x="1173018" y="2548572"/>
            <a:ext cx="10437091" cy="0"/>
          </a:xfrm>
          <a:prstGeom prst="line">
            <a:avLst/>
          </a:prstGeom>
          <a:ln w="28575">
            <a:solidFill>
              <a:srgbClr val="0099FF"/>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77DBBA3-93DE-456E-B8FA-954BB1ECCCA3}"/>
              </a:ext>
            </a:extLst>
          </p:cNvPr>
          <p:cNvCxnSpPr/>
          <p:nvPr/>
        </p:nvCxnSpPr>
        <p:spPr>
          <a:xfrm>
            <a:off x="1173018" y="2443374"/>
            <a:ext cx="10437091" cy="0"/>
          </a:xfrm>
          <a:prstGeom prst="line">
            <a:avLst/>
          </a:prstGeom>
          <a:ln w="28575">
            <a:solidFill>
              <a:srgbClr val="FF9933"/>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B1B69661-B150-4E0D-9551-A8FA4A5751DB}"/>
              </a:ext>
            </a:extLst>
          </p:cNvPr>
          <p:cNvSpPr txBox="1"/>
          <p:nvPr/>
        </p:nvSpPr>
        <p:spPr>
          <a:xfrm>
            <a:off x="10289309" y="2142836"/>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5D5351"/>
              </a:solidFill>
              <a:effectLst/>
              <a:uLnTx/>
              <a:uFillTx/>
              <a:latin typeface="Calibri"/>
              <a:ea typeface="+mn-ea"/>
              <a:cs typeface="+mn-cs"/>
            </a:endParaRPr>
          </a:p>
        </p:txBody>
      </p:sp>
      <p:sp>
        <p:nvSpPr>
          <p:cNvPr id="7" name="TextBox 6">
            <a:extLst>
              <a:ext uri="{FF2B5EF4-FFF2-40B4-BE49-F238E27FC236}">
                <a16:creationId xmlns:a16="http://schemas.microsoft.com/office/drawing/2014/main" id="{927DA558-354A-494F-AFF3-276F7C7B42BC}"/>
              </a:ext>
            </a:extLst>
          </p:cNvPr>
          <p:cNvSpPr txBox="1"/>
          <p:nvPr/>
        </p:nvSpPr>
        <p:spPr>
          <a:xfrm>
            <a:off x="10226163" y="2508021"/>
            <a:ext cx="1537600"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00" b="1" i="0" u="none" strike="noStrike" kern="1200" cap="none" spc="0" normalizeH="0" baseline="0" noProof="0" dirty="0">
                <a:ln>
                  <a:noFill/>
                </a:ln>
                <a:solidFill>
                  <a:srgbClr val="3D3A48">
                    <a:lumMod val="50000"/>
                  </a:srgbClr>
                </a:solidFill>
                <a:effectLst/>
                <a:uLnTx/>
                <a:uFillTx/>
                <a:latin typeface="Arial" panose="020B0604020202020204" pitchFamily="34" charset="0"/>
                <a:ea typeface="+mn-ea"/>
                <a:cs typeface="Arial" panose="020B0604020202020204" pitchFamily="34" charset="0"/>
              </a:rPr>
              <a:t>Associates Av. R1 </a:t>
            </a:r>
            <a:r>
              <a:rPr lang="en-ZA" sz="1000" b="1" dirty="0">
                <a:solidFill>
                  <a:srgbClr val="3D3A48">
                    <a:lumMod val="50000"/>
                  </a:srgbClr>
                </a:solidFill>
                <a:latin typeface="Arial" panose="020B0604020202020204" pitchFamily="34" charset="0"/>
                <a:cs typeface="Arial" panose="020B0604020202020204" pitchFamily="34" charset="0"/>
              </a:rPr>
              <a:t>457</a:t>
            </a:r>
            <a:endParaRPr kumimoji="0" lang="en-US" sz="1000" b="1" i="0" u="none" strike="noStrike" kern="1200" cap="none" spc="0" normalizeH="0" baseline="0" noProof="0" dirty="0">
              <a:ln>
                <a:noFill/>
              </a:ln>
              <a:solidFill>
                <a:srgbClr val="3D3A48">
                  <a:lumMod val="50000"/>
                </a:srgbClr>
              </a:solidFill>
              <a:effectLst/>
              <a:uLnTx/>
              <a:uFillTx/>
              <a:latin typeface="Arial" panose="020B0604020202020204" pitchFamily="34" charset="0"/>
              <a:ea typeface="+mn-ea"/>
              <a:cs typeface="Arial" panose="020B0604020202020204" pitchFamily="34" charset="0"/>
            </a:endParaRPr>
          </a:p>
        </p:txBody>
      </p:sp>
      <p:sp>
        <p:nvSpPr>
          <p:cNvPr id="11" name="TextBox 10">
            <a:extLst>
              <a:ext uri="{FF2B5EF4-FFF2-40B4-BE49-F238E27FC236}">
                <a16:creationId xmlns:a16="http://schemas.microsoft.com/office/drawing/2014/main" id="{B127235D-9AD9-4D68-8701-3F531B9BC67E}"/>
              </a:ext>
            </a:extLst>
          </p:cNvPr>
          <p:cNvSpPr txBox="1"/>
          <p:nvPr/>
        </p:nvSpPr>
        <p:spPr>
          <a:xfrm>
            <a:off x="10246200" y="2218807"/>
            <a:ext cx="1497526" cy="25391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50" b="1" i="0" u="none" strike="noStrike" kern="1200" cap="none" spc="0" normalizeH="0" baseline="0" noProof="0" dirty="0">
                <a:ln>
                  <a:noFill/>
                </a:ln>
                <a:solidFill>
                  <a:srgbClr val="3D3A48">
                    <a:lumMod val="50000"/>
                  </a:srgbClr>
                </a:solidFill>
                <a:effectLst/>
                <a:uLnTx/>
                <a:uFillTx/>
                <a:latin typeface="Arial" panose="020B0604020202020204" pitchFamily="34" charset="0"/>
                <a:ea typeface="+mn-ea"/>
                <a:cs typeface="Arial" panose="020B0604020202020204" pitchFamily="34" charset="0"/>
              </a:rPr>
              <a:t>Members Av. R1 517</a:t>
            </a:r>
            <a:endParaRPr kumimoji="0" lang="en-US" sz="1050" b="1" i="0" u="none" strike="noStrike" kern="1200" cap="none" spc="0" normalizeH="0" baseline="0" noProof="0" dirty="0">
              <a:ln>
                <a:noFill/>
              </a:ln>
              <a:solidFill>
                <a:srgbClr val="3D3A48">
                  <a:lumMod val="50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9331469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2EB5E0F-3EA8-4973-AEA2-F6A13410C858}"/>
              </a:ext>
            </a:extLst>
          </p:cNvPr>
          <p:cNvSpPr txBox="1"/>
          <p:nvPr/>
        </p:nvSpPr>
        <p:spPr>
          <a:xfrm>
            <a:off x="2491523" y="7246004"/>
            <a:ext cx="8413546" cy="230832"/>
          </a:xfrm>
          <a:prstGeom prst="rect">
            <a:avLst/>
          </a:prstGeom>
          <a:noFill/>
        </p:spPr>
        <p:txBody>
          <a:bodyPr wrap="square" rtlCol="0">
            <a:spAutoFit/>
          </a:bodyPr>
          <a:lstStyle/>
          <a:p>
            <a:r>
              <a:rPr lang="en-US" sz="900">
                <a:hlinkClick r:id="rId4" tooltip="https://www.cristinacabal.com/?p=9059"/>
              </a:rPr>
              <a:t>This Photo</a:t>
            </a:r>
            <a:r>
              <a:rPr lang="en-US" sz="900"/>
              <a:t> by Unknown Author is licensed under </a:t>
            </a:r>
            <a:r>
              <a:rPr lang="en-US" sz="900">
                <a:hlinkClick r:id="rId5" tooltip="https://creativecommons.org/licenses/by-nc-nd/3.0/"/>
              </a:rPr>
              <a:t>CC BY-NC-ND</a:t>
            </a:r>
            <a:endParaRPr lang="en-US" sz="900"/>
          </a:p>
        </p:txBody>
      </p:sp>
      <p:sp>
        <p:nvSpPr>
          <p:cNvPr id="2" name="Title 1"/>
          <p:cNvSpPr>
            <a:spLocks noGrp="1"/>
          </p:cNvSpPr>
          <p:nvPr>
            <p:ph type="ctrTitle"/>
          </p:nvPr>
        </p:nvSpPr>
        <p:spPr>
          <a:xfrm>
            <a:off x="1085037" y="2442312"/>
            <a:ext cx="9251951" cy="1582271"/>
          </a:xfrm>
        </p:spPr>
        <p:txBody>
          <a:bodyPr>
            <a:normAutofit fontScale="90000"/>
          </a:bodyPr>
          <a:lstStyle/>
          <a:p>
            <a:pPr algn="ctr"/>
            <a:r>
              <a:rPr lang="en-US" sz="5333" b="1" dirty="0">
                <a:solidFill>
                  <a:srgbClr val="282E69"/>
                </a:solidFill>
                <a:latin typeface="Arial" panose="020B0604020202020204" pitchFamily="34" charset="0"/>
                <a:cs typeface="Arial" panose="020B0604020202020204" pitchFamily="34" charset="0"/>
              </a:rPr>
              <a:t>BUDGET FY2023 / 2024</a:t>
            </a:r>
            <a:br>
              <a:rPr lang="en-US" sz="5333" dirty="0">
                <a:solidFill>
                  <a:srgbClr val="282E69"/>
                </a:solidFill>
                <a:latin typeface="Calibri"/>
                <a:cs typeface="Calibri"/>
              </a:rPr>
            </a:br>
            <a:endParaRPr lang="en-US" sz="5333" dirty="0">
              <a:solidFill>
                <a:srgbClr val="282E69"/>
              </a:solidFill>
              <a:latin typeface="Calibri"/>
              <a:cs typeface="Calibri"/>
            </a:endParaRPr>
          </a:p>
        </p:txBody>
      </p:sp>
      <p:pic>
        <p:nvPicPr>
          <p:cNvPr id="5" name="Picture 4" descr="logo2.png"/>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359437" y="103613"/>
            <a:ext cx="2866364" cy="2066111"/>
          </a:xfrm>
          <a:prstGeom prst="rect">
            <a:avLst/>
          </a:prstGeom>
        </p:spPr>
      </p:pic>
    </p:spTree>
    <p:extLst>
      <p:ext uri="{BB962C8B-B14F-4D97-AF65-F5344CB8AC3E}">
        <p14:creationId xmlns:p14="http://schemas.microsoft.com/office/powerpoint/2010/main" val="34085438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ACC0C-DF1D-48F2-A2AB-3C9B0AD0428C}"/>
              </a:ext>
            </a:extLst>
          </p:cNvPr>
          <p:cNvSpPr>
            <a:spLocks noGrp="1"/>
          </p:cNvSpPr>
          <p:nvPr>
            <p:ph type="title"/>
          </p:nvPr>
        </p:nvSpPr>
        <p:spPr>
          <a:xfrm>
            <a:off x="0" y="69561"/>
            <a:ext cx="10515600" cy="1325563"/>
          </a:xfrm>
        </p:spPr>
        <p:txBody>
          <a:bodyPr>
            <a:normAutofit/>
          </a:bodyPr>
          <a:lstStyle/>
          <a:p>
            <a:r>
              <a:rPr lang="en-ZA" sz="3200" b="1" dirty="0">
                <a:latin typeface="Arial" panose="020B0604020202020204" pitchFamily="34" charset="0"/>
                <a:cs typeface="Arial" panose="020B0604020202020204" pitchFamily="34" charset="0"/>
              </a:rPr>
              <a:t>Financial Procedure and Membership </a:t>
            </a:r>
            <a:br>
              <a:rPr lang="en-ZA" sz="3200" b="1" dirty="0">
                <a:latin typeface="Arial" panose="020B0604020202020204" pitchFamily="34" charset="0"/>
                <a:cs typeface="Arial" panose="020B0604020202020204" pitchFamily="34" charset="0"/>
              </a:rPr>
            </a:br>
            <a:r>
              <a:rPr lang="en-ZA" sz="3200" b="1" dirty="0">
                <a:latin typeface="Arial" panose="020B0604020202020204" pitchFamily="34" charset="0"/>
                <a:cs typeface="Arial" panose="020B0604020202020204" pitchFamily="34" charset="0"/>
              </a:rPr>
              <a:t>Fees</a:t>
            </a:r>
            <a:endParaRPr lang="en-US" sz="3200" b="1"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83751C3F-C7D2-40E4-AFA3-D40F1358B3D2}"/>
              </a:ext>
            </a:extLst>
          </p:cNvPr>
          <p:cNvSpPr>
            <a:spLocks noGrp="1"/>
          </p:cNvSpPr>
          <p:nvPr>
            <p:ph idx="1"/>
          </p:nvPr>
        </p:nvSpPr>
        <p:spPr>
          <a:xfrm>
            <a:off x="645111" y="2133057"/>
            <a:ext cx="10515600" cy="3990404"/>
          </a:xfrm>
        </p:spPr>
        <p:txBody>
          <a:bodyPr>
            <a:normAutofit fontScale="77500" lnSpcReduction="20000"/>
          </a:bodyPr>
          <a:lstStyle/>
          <a:p>
            <a:pPr marL="0" indent="0">
              <a:buNone/>
            </a:pPr>
            <a:r>
              <a:rPr lang="en-US" dirty="0"/>
              <a:t>7.4 Unpaid Fees after 31 December &gt; not a member in good standing. </a:t>
            </a:r>
            <a:r>
              <a:rPr lang="en-US" sz="1800" dirty="0"/>
              <a:t>is not entitled to receive the notices, publications or awards of the Institute, nor to exercise any of the rights and privileges of membership.</a:t>
            </a:r>
          </a:p>
          <a:p>
            <a:endParaRPr lang="en-US" dirty="0"/>
          </a:p>
          <a:p>
            <a:r>
              <a:rPr lang="en-US" dirty="0"/>
              <a:t>7.4.1 A member whose annual subscription remains unpaid for one year may, by resolution of the council, be excluded from the Institute. He/she thereupon ceases to be a member and his/her name will be removed from the membership register. Notice to this effect will be sent to him/her in writing by the administrator at his/her last registered address and/or e-mail address, three months before the termination of the stated period. </a:t>
            </a:r>
          </a:p>
          <a:p>
            <a:r>
              <a:rPr lang="en-US" dirty="0"/>
              <a:t>7.4.2 Such exclusion does not relieve him/her from liability for the payment of any moneys due by him/her; any person whose membership has so ceased may at the discretion of the council and upon payment of all fees due, be reinstated within one year from the date of the resolution of the council excluding him/her. Thereafter, he/she may be re-admitted only on such conditions as the council may decide. </a:t>
            </a:r>
          </a:p>
        </p:txBody>
      </p:sp>
      <p:sp>
        <p:nvSpPr>
          <p:cNvPr id="4" name="TextBox 3">
            <a:extLst>
              <a:ext uri="{FF2B5EF4-FFF2-40B4-BE49-F238E27FC236}">
                <a16:creationId xmlns:a16="http://schemas.microsoft.com/office/drawing/2014/main" id="{CFA806E5-2B44-059A-3EC8-670A7A49FE9D}"/>
              </a:ext>
            </a:extLst>
          </p:cNvPr>
          <p:cNvSpPr txBox="1"/>
          <p:nvPr/>
        </p:nvSpPr>
        <p:spPr>
          <a:xfrm flipH="1">
            <a:off x="285415" y="1395124"/>
            <a:ext cx="5289761" cy="523220"/>
          </a:xfrm>
          <a:prstGeom prst="rect">
            <a:avLst/>
          </a:prstGeom>
          <a:noFill/>
        </p:spPr>
        <p:txBody>
          <a:bodyPr wrap="square" rtlCol="0">
            <a:spAutoFit/>
          </a:bodyPr>
          <a:lstStyle/>
          <a:p>
            <a:r>
              <a:rPr lang="en-ZA" sz="2800" dirty="0"/>
              <a:t>SANIRE Constitution Extract… </a:t>
            </a:r>
            <a:endParaRPr lang="en-US" sz="2800" dirty="0"/>
          </a:p>
        </p:txBody>
      </p:sp>
      <p:sp>
        <p:nvSpPr>
          <p:cNvPr id="5" name="Rectangle 4">
            <a:extLst>
              <a:ext uri="{FF2B5EF4-FFF2-40B4-BE49-F238E27FC236}">
                <a16:creationId xmlns:a16="http://schemas.microsoft.com/office/drawing/2014/main" id="{5FE91445-691A-AFD0-07DE-DD314C2B9BF5}"/>
              </a:ext>
            </a:extLst>
          </p:cNvPr>
          <p:cNvSpPr/>
          <p:nvPr/>
        </p:nvSpPr>
        <p:spPr>
          <a:xfrm>
            <a:off x="645111" y="2965142"/>
            <a:ext cx="10515600" cy="1562470"/>
          </a:xfrm>
          <a:prstGeom prst="rect">
            <a:avLst/>
          </a:prstGeom>
          <a:solidFill>
            <a:srgbClr val="FFC000">
              <a:alpha val="10196"/>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8D5F2FC-397F-A0F9-A4DA-47A6CD2317FE}"/>
              </a:ext>
            </a:extLst>
          </p:cNvPr>
          <p:cNvSpPr/>
          <p:nvPr/>
        </p:nvSpPr>
        <p:spPr>
          <a:xfrm>
            <a:off x="645111" y="4555399"/>
            <a:ext cx="10515600" cy="1348252"/>
          </a:xfrm>
          <a:prstGeom prst="rect">
            <a:avLst/>
          </a:prstGeom>
          <a:solidFill>
            <a:srgbClr val="FF0000">
              <a:alpha val="10196"/>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38513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0B8162-1F68-4DFA-BA29-30F531E1737F}"/>
              </a:ext>
            </a:extLst>
          </p:cNvPr>
          <p:cNvSpPr>
            <a:spLocks noGrp="1"/>
          </p:cNvSpPr>
          <p:nvPr>
            <p:ph type="title"/>
          </p:nvPr>
        </p:nvSpPr>
        <p:spPr>
          <a:xfrm>
            <a:off x="73892" y="239406"/>
            <a:ext cx="11014317" cy="838915"/>
          </a:xfrm>
        </p:spPr>
        <p:txBody>
          <a:bodyPr>
            <a:normAutofit fontScale="90000"/>
          </a:bodyPr>
          <a:lstStyle/>
          <a:p>
            <a:r>
              <a:rPr lang="en-ZA" b="1" dirty="0">
                <a:latin typeface="Arial" panose="020B0604020202020204" pitchFamily="34" charset="0"/>
                <a:cs typeface="Arial" panose="020B0604020202020204" pitchFamily="34" charset="0"/>
              </a:rPr>
              <a:t>Budget FY2023/ 2024: </a:t>
            </a:r>
            <a:br>
              <a:rPr lang="en-ZA" b="1" dirty="0">
                <a:latin typeface="Arial" panose="020B0604020202020204" pitchFamily="34" charset="0"/>
                <a:cs typeface="Arial" panose="020B0604020202020204" pitchFamily="34" charset="0"/>
              </a:rPr>
            </a:br>
            <a:r>
              <a:rPr lang="en-ZA" b="1" dirty="0">
                <a:latin typeface="Arial" panose="020B0604020202020204" pitchFamily="34" charset="0"/>
                <a:cs typeface="Arial" panose="020B0604020202020204" pitchFamily="34" charset="0"/>
              </a:rPr>
              <a:t>Expenses</a:t>
            </a:r>
            <a:endParaRPr lang="en-US" b="1"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C0F1705F-0FAD-25D8-5CFA-171C6A68FEBF}"/>
              </a:ext>
            </a:extLst>
          </p:cNvPr>
          <p:cNvPicPr>
            <a:picLocks noChangeAspect="1"/>
          </p:cNvPicPr>
          <p:nvPr/>
        </p:nvPicPr>
        <p:blipFill>
          <a:blip r:embed="rId2"/>
          <a:stretch>
            <a:fillRect/>
          </a:stretch>
        </p:blipFill>
        <p:spPr>
          <a:xfrm>
            <a:off x="144724" y="1323376"/>
            <a:ext cx="12047276" cy="5028338"/>
          </a:xfrm>
          <a:prstGeom prst="rect">
            <a:avLst/>
          </a:prstGeom>
        </p:spPr>
      </p:pic>
    </p:spTree>
    <p:extLst>
      <p:ext uri="{BB962C8B-B14F-4D97-AF65-F5344CB8AC3E}">
        <p14:creationId xmlns:p14="http://schemas.microsoft.com/office/powerpoint/2010/main" val="14440328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0B8162-1F68-4DFA-BA29-30F531E1737F}"/>
              </a:ext>
            </a:extLst>
          </p:cNvPr>
          <p:cNvSpPr>
            <a:spLocks noGrp="1"/>
          </p:cNvSpPr>
          <p:nvPr>
            <p:ph type="title"/>
          </p:nvPr>
        </p:nvSpPr>
        <p:spPr>
          <a:xfrm>
            <a:off x="-27706" y="202461"/>
            <a:ext cx="10515600" cy="838915"/>
          </a:xfrm>
        </p:spPr>
        <p:txBody>
          <a:bodyPr/>
          <a:lstStyle/>
          <a:p>
            <a:r>
              <a:rPr lang="en-ZA" b="1" dirty="0">
                <a:latin typeface="Arial" panose="020B0604020202020204" pitchFamily="34" charset="0"/>
                <a:cs typeface="Arial" panose="020B0604020202020204" pitchFamily="34" charset="0"/>
              </a:rPr>
              <a:t>Budget FY2023/ 2024: Income</a:t>
            </a:r>
            <a:endParaRPr lang="en-US" b="1"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B62513E5-655F-F6AE-8A1C-657574CFBCE1}"/>
              </a:ext>
            </a:extLst>
          </p:cNvPr>
          <p:cNvPicPr>
            <a:picLocks noChangeAspect="1"/>
          </p:cNvPicPr>
          <p:nvPr/>
        </p:nvPicPr>
        <p:blipFill>
          <a:blip r:embed="rId2"/>
          <a:stretch>
            <a:fillRect/>
          </a:stretch>
        </p:blipFill>
        <p:spPr>
          <a:xfrm>
            <a:off x="0" y="1243104"/>
            <a:ext cx="11763442" cy="3533082"/>
          </a:xfrm>
          <a:prstGeom prst="rect">
            <a:avLst/>
          </a:prstGeom>
        </p:spPr>
      </p:pic>
    </p:spTree>
    <p:extLst>
      <p:ext uri="{BB962C8B-B14F-4D97-AF65-F5344CB8AC3E}">
        <p14:creationId xmlns:p14="http://schemas.microsoft.com/office/powerpoint/2010/main" val="39298371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0B8162-1F68-4DFA-BA29-30F531E1737F}"/>
              </a:ext>
            </a:extLst>
          </p:cNvPr>
          <p:cNvSpPr>
            <a:spLocks noGrp="1"/>
          </p:cNvSpPr>
          <p:nvPr>
            <p:ph type="title"/>
          </p:nvPr>
        </p:nvSpPr>
        <p:spPr>
          <a:xfrm>
            <a:off x="92363" y="174752"/>
            <a:ext cx="7826519" cy="838915"/>
          </a:xfrm>
        </p:spPr>
        <p:txBody>
          <a:bodyPr>
            <a:noAutofit/>
          </a:bodyPr>
          <a:lstStyle/>
          <a:p>
            <a:r>
              <a:rPr lang="en-ZA"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Budget 2022/ 2023: Shortfall/ Surplus Analysis</a:t>
            </a:r>
            <a:endParaRPr lang="en-US"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aphicFrame>
        <p:nvGraphicFramePr>
          <p:cNvPr id="7" name="Table 6">
            <a:extLst>
              <a:ext uri="{FF2B5EF4-FFF2-40B4-BE49-F238E27FC236}">
                <a16:creationId xmlns:a16="http://schemas.microsoft.com/office/drawing/2014/main" id="{33D94D99-40C1-191C-3F83-68AAAC361E52}"/>
              </a:ext>
            </a:extLst>
          </p:cNvPr>
          <p:cNvGraphicFramePr>
            <a:graphicFrameLocks noGrp="1"/>
          </p:cNvGraphicFramePr>
          <p:nvPr>
            <p:extLst>
              <p:ext uri="{D42A27DB-BD31-4B8C-83A1-F6EECF244321}">
                <p14:modId xmlns:p14="http://schemas.microsoft.com/office/powerpoint/2010/main" val="96433003"/>
              </p:ext>
            </p:extLst>
          </p:nvPr>
        </p:nvGraphicFramePr>
        <p:xfrm>
          <a:off x="174655" y="1455024"/>
          <a:ext cx="11455094" cy="2415639"/>
        </p:xfrm>
        <a:graphic>
          <a:graphicData uri="http://schemas.openxmlformats.org/drawingml/2006/table">
            <a:tbl>
              <a:tblPr/>
              <a:tblGrid>
                <a:gridCol w="1352175">
                  <a:extLst>
                    <a:ext uri="{9D8B030D-6E8A-4147-A177-3AD203B41FA5}">
                      <a16:colId xmlns:a16="http://schemas.microsoft.com/office/drawing/2014/main" val="4096031576"/>
                    </a:ext>
                  </a:extLst>
                </a:gridCol>
                <a:gridCol w="1873013">
                  <a:extLst>
                    <a:ext uri="{9D8B030D-6E8A-4147-A177-3AD203B41FA5}">
                      <a16:colId xmlns:a16="http://schemas.microsoft.com/office/drawing/2014/main" val="2715643304"/>
                    </a:ext>
                  </a:extLst>
                </a:gridCol>
                <a:gridCol w="1509094">
                  <a:extLst>
                    <a:ext uri="{9D8B030D-6E8A-4147-A177-3AD203B41FA5}">
                      <a16:colId xmlns:a16="http://schemas.microsoft.com/office/drawing/2014/main" val="1378340748"/>
                    </a:ext>
                  </a:extLst>
                </a:gridCol>
                <a:gridCol w="1856319">
                  <a:extLst>
                    <a:ext uri="{9D8B030D-6E8A-4147-A177-3AD203B41FA5}">
                      <a16:colId xmlns:a16="http://schemas.microsoft.com/office/drawing/2014/main" val="3043828018"/>
                    </a:ext>
                  </a:extLst>
                </a:gridCol>
                <a:gridCol w="1709417">
                  <a:extLst>
                    <a:ext uri="{9D8B030D-6E8A-4147-A177-3AD203B41FA5}">
                      <a16:colId xmlns:a16="http://schemas.microsoft.com/office/drawing/2014/main" val="2905011979"/>
                    </a:ext>
                  </a:extLst>
                </a:gridCol>
                <a:gridCol w="1682707">
                  <a:extLst>
                    <a:ext uri="{9D8B030D-6E8A-4147-A177-3AD203B41FA5}">
                      <a16:colId xmlns:a16="http://schemas.microsoft.com/office/drawing/2014/main" val="1676701767"/>
                    </a:ext>
                  </a:extLst>
                </a:gridCol>
                <a:gridCol w="1472369">
                  <a:extLst>
                    <a:ext uri="{9D8B030D-6E8A-4147-A177-3AD203B41FA5}">
                      <a16:colId xmlns:a16="http://schemas.microsoft.com/office/drawing/2014/main" val="1046811655"/>
                    </a:ext>
                  </a:extLst>
                </a:gridCol>
              </a:tblGrid>
              <a:tr h="447736">
                <a:tc>
                  <a:txBody>
                    <a:bodyPr/>
                    <a:lstStyle/>
                    <a:p>
                      <a:pPr algn="l" rtl="0" fontAlgn="ctr"/>
                      <a:r>
                        <a:rPr lang="en-US" sz="1200" b="0" i="0" u="none" strike="noStrike" dirty="0">
                          <a:solidFill>
                            <a:srgbClr val="080808"/>
                          </a:solidFill>
                          <a:effectLst/>
                          <a:latin typeface="Arial" panose="020B06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200" b="1" i="0" u="none" strike="noStrike">
                          <a:solidFill>
                            <a:srgbClr val="080808"/>
                          </a:solidFill>
                          <a:effectLst/>
                          <a:latin typeface="Arial" panose="020B0604020202020204" pitchFamily="34" charset="0"/>
                        </a:rPr>
                        <a:t>Budget Income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200" b="1" i="0" u="none" strike="noStrike">
                          <a:solidFill>
                            <a:srgbClr val="080808"/>
                          </a:solidFill>
                          <a:effectLst/>
                          <a:latin typeface="Arial" panose="020B0604020202020204" pitchFamily="34" charset="0"/>
                        </a:rPr>
                        <a:t>Actual Income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200" b="1" i="0" u="none" strike="noStrike">
                          <a:solidFill>
                            <a:srgbClr val="080808"/>
                          </a:solidFill>
                          <a:effectLst/>
                          <a:latin typeface="Arial" panose="020B0604020202020204" pitchFamily="34" charset="0"/>
                        </a:rPr>
                        <a:t>Budget Expenses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200" b="1" i="0" u="none" strike="noStrike" dirty="0">
                          <a:solidFill>
                            <a:srgbClr val="080808"/>
                          </a:solidFill>
                          <a:effectLst/>
                          <a:latin typeface="Arial" panose="020B0604020202020204" pitchFamily="34" charset="0"/>
                        </a:rPr>
                        <a:t>Actual Expenses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200" b="1" i="0" u="none" strike="noStrike" dirty="0">
                          <a:solidFill>
                            <a:srgbClr val="080808"/>
                          </a:solidFill>
                          <a:effectLst/>
                          <a:latin typeface="Arial" panose="020B0604020202020204" pitchFamily="34" charset="0"/>
                        </a:rPr>
                        <a:t>Budget</a:t>
                      </a:r>
                      <a:r>
                        <a:rPr lang="en-US" sz="1200" b="1" i="0" u="none" strike="noStrike" dirty="0">
                          <a:solidFill>
                            <a:srgbClr val="FF0000"/>
                          </a:solidFill>
                          <a:effectLst/>
                          <a:latin typeface="Arial" panose="020B0604020202020204" pitchFamily="34" charset="0"/>
                        </a:rPr>
                        <a:t> Shortfall</a:t>
                      </a:r>
                      <a:r>
                        <a:rPr lang="en-US" sz="1200" b="1" i="0" u="none" strike="noStrike" dirty="0">
                          <a:solidFill>
                            <a:srgbClr val="5D5351"/>
                          </a:solidFill>
                          <a:effectLst/>
                          <a:latin typeface="Arial" panose="020B0604020202020204" pitchFamily="34" charset="0"/>
                        </a:rPr>
                        <a:t>/</a:t>
                      </a:r>
                      <a:r>
                        <a:rPr lang="en-US" sz="1200" b="1" i="0" u="none" strike="noStrike" dirty="0">
                          <a:solidFill>
                            <a:srgbClr val="00B050"/>
                          </a:solidFill>
                          <a:effectLst/>
                          <a:latin typeface="Arial" panose="020B0604020202020204" pitchFamily="34" charset="0"/>
                        </a:rPr>
                        <a:t>Surplus</a:t>
                      </a:r>
                      <a:endParaRPr lang="en-US" sz="1200" b="1" i="0" u="none" strike="noStrike" dirty="0">
                        <a:solidFill>
                          <a:srgbClr val="5D5351"/>
                        </a:solidFill>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n-US" sz="1200" b="1" i="0" u="none" strike="noStrike" dirty="0">
                          <a:solidFill>
                            <a:srgbClr val="080808"/>
                          </a:solidFill>
                          <a:effectLst/>
                          <a:latin typeface="Arial" panose="020B0604020202020204" pitchFamily="34" charset="0"/>
                        </a:rPr>
                        <a:t>Actual</a:t>
                      </a:r>
                      <a:r>
                        <a:rPr lang="en-US" sz="1200" b="1" i="0" u="none" strike="noStrike" dirty="0">
                          <a:solidFill>
                            <a:srgbClr val="FF0000"/>
                          </a:solidFill>
                          <a:effectLst/>
                          <a:latin typeface="Arial" panose="020B0604020202020204" pitchFamily="34" charset="0"/>
                        </a:rPr>
                        <a:t> Shortfall</a:t>
                      </a:r>
                      <a:r>
                        <a:rPr lang="en-US" sz="1200" b="1" i="0" u="none" strike="noStrike" dirty="0">
                          <a:solidFill>
                            <a:srgbClr val="5D5351"/>
                          </a:solidFill>
                          <a:effectLst/>
                          <a:latin typeface="Arial" panose="020B0604020202020204" pitchFamily="34" charset="0"/>
                        </a:rPr>
                        <a:t>/</a:t>
                      </a:r>
                      <a:r>
                        <a:rPr lang="en-US" sz="1200" b="1" i="0" u="none" strike="noStrike" dirty="0">
                          <a:solidFill>
                            <a:srgbClr val="00B050"/>
                          </a:solidFill>
                          <a:effectLst/>
                          <a:latin typeface="Arial" panose="020B0604020202020204" pitchFamily="34" charset="0"/>
                        </a:rPr>
                        <a:t>Surplus</a:t>
                      </a:r>
                      <a:endParaRPr lang="en-US" sz="1200" b="1" i="0" u="none" strike="noStrike" dirty="0">
                        <a:solidFill>
                          <a:srgbClr val="5D5351"/>
                        </a:solidFill>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73382652"/>
                  </a:ext>
                </a:extLst>
              </a:tr>
              <a:tr h="409358">
                <a:tc>
                  <a:txBody>
                    <a:bodyPr/>
                    <a:lstStyle/>
                    <a:p>
                      <a:pPr algn="l" rtl="0" fontAlgn="b"/>
                      <a:r>
                        <a:rPr lang="en-US" sz="1200" b="0" i="0" u="none" strike="noStrike">
                          <a:solidFill>
                            <a:srgbClr val="080808"/>
                          </a:solidFill>
                          <a:effectLst/>
                          <a:latin typeface="Arial" panose="020B0604020202020204" pitchFamily="34" charset="0"/>
                        </a:rPr>
                        <a:t>FY 2019/2020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US" sz="1200" b="0" i="0" u="none" strike="noStrike" dirty="0">
                          <a:solidFill>
                            <a:srgbClr val="080808"/>
                          </a:solidFill>
                          <a:effectLst/>
                          <a:latin typeface="Arial" panose="020B0604020202020204" pitchFamily="34" charset="0"/>
                        </a:rPr>
                        <a:t> R                      1 012 030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US" sz="1200" b="0" i="0" u="none" strike="noStrike">
                          <a:solidFill>
                            <a:srgbClr val="080808"/>
                          </a:solidFill>
                          <a:effectLst/>
                          <a:latin typeface="Arial" panose="020B0604020202020204" pitchFamily="34" charset="0"/>
                        </a:rPr>
                        <a:t> R             1 596 266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US" sz="1200" b="0" i="0" u="none" strike="noStrike">
                          <a:solidFill>
                            <a:srgbClr val="080808"/>
                          </a:solidFill>
                          <a:effectLst/>
                          <a:latin typeface="Arial" panose="020B0604020202020204" pitchFamily="34" charset="0"/>
                        </a:rPr>
                        <a:t> R                      1 147 128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US" sz="1200" b="0" i="0" u="none" strike="noStrike">
                          <a:solidFill>
                            <a:srgbClr val="080808"/>
                          </a:solidFill>
                          <a:effectLst/>
                          <a:latin typeface="Arial" panose="020B0604020202020204" pitchFamily="34" charset="0"/>
                        </a:rPr>
                        <a:t> R                     826 353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US" sz="1200" b="1" i="0" u="none" strike="noStrike">
                          <a:solidFill>
                            <a:srgbClr val="FF0000"/>
                          </a:solidFill>
                          <a:effectLst/>
                          <a:latin typeface="Arial" panose="020B0604020202020204" pitchFamily="34" charset="0"/>
                        </a:rPr>
                        <a:t>-R                    135 099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US" sz="1200" b="1" i="0" u="none" strike="noStrike">
                          <a:solidFill>
                            <a:srgbClr val="00CC66"/>
                          </a:solidFill>
                          <a:effectLst/>
                          <a:latin typeface="Arial" panose="020B0604020202020204" pitchFamily="34" charset="0"/>
                        </a:rPr>
                        <a:t> R               769 914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06226260"/>
                  </a:ext>
                </a:extLst>
              </a:tr>
              <a:tr h="409358">
                <a:tc>
                  <a:txBody>
                    <a:bodyPr/>
                    <a:lstStyle/>
                    <a:p>
                      <a:pPr algn="l" rtl="0" fontAlgn="b"/>
                      <a:r>
                        <a:rPr lang="en-US" sz="1200" b="0" i="0" u="none" strike="noStrike">
                          <a:solidFill>
                            <a:srgbClr val="080808"/>
                          </a:solidFill>
                          <a:effectLst/>
                          <a:latin typeface="Arial" panose="020B0604020202020204" pitchFamily="34" charset="0"/>
                        </a:rPr>
                        <a:t>FY 2020/2021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US" sz="1200" b="0" i="0" u="none" strike="noStrike" dirty="0">
                          <a:solidFill>
                            <a:srgbClr val="080808"/>
                          </a:solidFill>
                          <a:effectLst/>
                          <a:latin typeface="Arial" panose="020B0604020202020204" pitchFamily="34" charset="0"/>
                        </a:rPr>
                        <a:t> R                         783 585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US" sz="1200" b="0" i="0" u="none" strike="noStrike" dirty="0">
                          <a:solidFill>
                            <a:srgbClr val="080808"/>
                          </a:solidFill>
                          <a:effectLst/>
                          <a:latin typeface="Arial" panose="020B0604020202020204" pitchFamily="34" charset="0"/>
                        </a:rPr>
                        <a:t> R                824 060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US" sz="1200" b="0" i="0" u="none" strike="noStrike">
                          <a:solidFill>
                            <a:srgbClr val="080808"/>
                          </a:solidFill>
                          <a:effectLst/>
                          <a:latin typeface="Arial" panose="020B0604020202020204" pitchFamily="34" charset="0"/>
                        </a:rPr>
                        <a:t> R                      1 109 129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US" sz="1200" b="0" i="0" u="none" strike="noStrike">
                          <a:solidFill>
                            <a:srgbClr val="080808"/>
                          </a:solidFill>
                          <a:effectLst/>
                          <a:latin typeface="Arial" panose="020B0604020202020204" pitchFamily="34" charset="0"/>
                        </a:rPr>
                        <a:t> R                     750 429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US" sz="1200" b="1" i="0" u="none" strike="noStrike">
                          <a:solidFill>
                            <a:srgbClr val="FF0000"/>
                          </a:solidFill>
                          <a:effectLst/>
                          <a:latin typeface="Arial" panose="020B0604020202020204" pitchFamily="34" charset="0"/>
                        </a:rPr>
                        <a:t>-R                    325 544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US" sz="1200" b="1" i="0" u="none" strike="noStrike">
                          <a:solidFill>
                            <a:srgbClr val="00CC66"/>
                          </a:solidFill>
                          <a:effectLst/>
                          <a:latin typeface="Arial" panose="020B0604020202020204" pitchFamily="34" charset="0"/>
                        </a:rPr>
                        <a:t> R                 73 632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2954027"/>
                  </a:ext>
                </a:extLst>
              </a:tr>
              <a:tr h="409358">
                <a:tc>
                  <a:txBody>
                    <a:bodyPr/>
                    <a:lstStyle/>
                    <a:p>
                      <a:pPr algn="l" rtl="0" fontAlgn="b"/>
                      <a:r>
                        <a:rPr lang="en-US" sz="1200" b="0" i="0" u="none" strike="noStrike">
                          <a:solidFill>
                            <a:srgbClr val="080808"/>
                          </a:solidFill>
                          <a:effectLst/>
                          <a:latin typeface="Arial" panose="020B0604020202020204" pitchFamily="34" charset="0"/>
                        </a:rPr>
                        <a:t>FY 2021/2022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US" sz="1200" b="0" i="0" u="none" strike="noStrike">
                          <a:solidFill>
                            <a:srgbClr val="080808"/>
                          </a:solidFill>
                          <a:effectLst/>
                          <a:latin typeface="Arial" panose="020B0604020202020204" pitchFamily="34" charset="0"/>
                        </a:rPr>
                        <a:t> R                         866 673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US" sz="1200" b="0" i="0" u="none" strike="noStrike" dirty="0">
                          <a:solidFill>
                            <a:srgbClr val="080808"/>
                          </a:solidFill>
                          <a:effectLst/>
                          <a:latin typeface="Arial" panose="020B0604020202020204" pitchFamily="34" charset="0"/>
                        </a:rPr>
                        <a:t> R             1 089 292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US" sz="1200" b="0" i="0" u="none" strike="noStrike">
                          <a:solidFill>
                            <a:srgbClr val="080808"/>
                          </a:solidFill>
                          <a:effectLst/>
                          <a:latin typeface="Arial" panose="020B0604020202020204" pitchFamily="34" charset="0"/>
                        </a:rPr>
                        <a:t> R                      1 183 000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US" sz="1200" b="0" i="0" u="none" strike="noStrike">
                          <a:solidFill>
                            <a:srgbClr val="080808"/>
                          </a:solidFill>
                          <a:effectLst/>
                          <a:latin typeface="Arial" panose="020B0604020202020204" pitchFamily="34" charset="0"/>
                        </a:rPr>
                        <a:t> R                  1 285 449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US" sz="1200" b="1" i="0" u="none" strike="noStrike">
                          <a:solidFill>
                            <a:srgbClr val="FF0000"/>
                          </a:solidFill>
                          <a:effectLst/>
                          <a:latin typeface="Arial" panose="020B0604020202020204" pitchFamily="34" charset="0"/>
                        </a:rPr>
                        <a:t>-R                    316 327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US" sz="1200" b="1" i="0" u="none" strike="noStrike">
                          <a:solidFill>
                            <a:srgbClr val="FF0000"/>
                          </a:solidFill>
                          <a:effectLst/>
                          <a:latin typeface="Arial" panose="020B0604020202020204" pitchFamily="34" charset="0"/>
                        </a:rPr>
                        <a:t>-R               196 157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6415026"/>
                  </a:ext>
                </a:extLst>
              </a:tr>
              <a:tr h="409358">
                <a:tc>
                  <a:txBody>
                    <a:bodyPr/>
                    <a:lstStyle/>
                    <a:p>
                      <a:pPr algn="l" rtl="0" fontAlgn="b"/>
                      <a:r>
                        <a:rPr lang="en-US" sz="1200" b="0" i="0" u="none" strike="noStrike">
                          <a:solidFill>
                            <a:srgbClr val="080808"/>
                          </a:solidFill>
                          <a:effectLst/>
                          <a:latin typeface="Arial" panose="020B0604020202020204" pitchFamily="34" charset="0"/>
                        </a:rPr>
                        <a:t>FY 2022/2023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80808"/>
                          </a:solidFill>
                          <a:effectLst/>
                          <a:latin typeface="Arial" panose="020B0604020202020204" pitchFamily="34" charset="0"/>
                        </a:rPr>
                        <a:t> R                      2 208 611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80808"/>
                          </a:solidFill>
                          <a:effectLst/>
                          <a:latin typeface="Arial" panose="020B0604020202020204" pitchFamily="34" charset="0"/>
                        </a:rPr>
                        <a:t> R             3 078 399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80808"/>
                          </a:solidFill>
                          <a:effectLst/>
                          <a:latin typeface="Arial" panose="020B0604020202020204" pitchFamily="34" charset="0"/>
                        </a:rPr>
                        <a:t> R                     2 373 900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80808"/>
                          </a:solidFill>
                          <a:effectLst/>
                          <a:latin typeface="Arial" panose="020B0604020202020204" pitchFamily="34" charset="0"/>
                        </a:rPr>
                        <a:t> R                  2 789 154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US" sz="1200" b="1" i="0" u="none" strike="noStrike" dirty="0">
                          <a:solidFill>
                            <a:srgbClr val="FF0000"/>
                          </a:solidFill>
                          <a:effectLst/>
                          <a:latin typeface="Arial" panose="020B0604020202020204" pitchFamily="34" charset="0"/>
                        </a:rPr>
                        <a:t>-R                    165 289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US" sz="1200" b="1" i="0" u="none" strike="noStrike">
                          <a:solidFill>
                            <a:srgbClr val="00CC66"/>
                          </a:solidFill>
                          <a:effectLst/>
                          <a:latin typeface="Arial" panose="020B0604020202020204" pitchFamily="34" charset="0"/>
                        </a:rPr>
                        <a:t> R               289 245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7600284"/>
                  </a:ext>
                </a:extLst>
              </a:tr>
              <a:tr h="330471">
                <a:tc>
                  <a:txBody>
                    <a:bodyPr/>
                    <a:lstStyle/>
                    <a:p>
                      <a:pPr algn="l" rtl="0" fontAlgn="b"/>
                      <a:r>
                        <a:rPr lang="en-US" sz="1200" b="0" i="0" u="none" strike="noStrike">
                          <a:solidFill>
                            <a:srgbClr val="080808"/>
                          </a:solidFill>
                          <a:effectLst/>
                          <a:latin typeface="Arial" panose="020B0604020202020204" pitchFamily="34" charset="0"/>
                        </a:rPr>
                        <a:t>FY 2023/2024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80808"/>
                          </a:solidFill>
                          <a:effectLst/>
                          <a:latin typeface="Arial" panose="020B0604020202020204" pitchFamily="34" charset="0"/>
                        </a:rPr>
                        <a:t> R                      1 954 085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a:solidFill>
                            <a:srgbClr val="080808"/>
                          </a:solidFill>
                          <a:effectLst/>
                          <a:latin typeface="Arial" panose="020B0604020202020204" pitchFamily="34" charset="0"/>
                        </a:rPr>
                        <a:t> -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80808"/>
                          </a:solidFill>
                          <a:effectLst/>
                          <a:latin typeface="Arial" panose="020B0604020202020204" pitchFamily="34" charset="0"/>
                        </a:rPr>
                        <a:t> R                      2 117 131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a:solidFill>
                            <a:srgbClr val="080808"/>
                          </a:solidFill>
                          <a:effectLst/>
                          <a:latin typeface="Arial" panose="020B0604020202020204" pitchFamily="34" charset="0"/>
                        </a:rPr>
                        <a:t> -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US" sz="1200" b="1" i="0" u="none" strike="noStrike">
                          <a:solidFill>
                            <a:srgbClr val="FF0000"/>
                          </a:solidFill>
                          <a:effectLst/>
                          <a:latin typeface="Arial" panose="020B0604020202020204" pitchFamily="34" charset="0"/>
                        </a:rPr>
                        <a:t>-R                    163 046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1" i="0" u="none" strike="noStrike" dirty="0">
                          <a:effectLst/>
                          <a:latin typeface="Arial" panose="020B0604020202020204" pitchFamily="34" charset="0"/>
                        </a:rPr>
                        <a:t> -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27816923"/>
                  </a:ext>
                </a:extLst>
              </a:tr>
            </a:tbl>
          </a:graphicData>
        </a:graphic>
      </p:graphicFrame>
    </p:spTree>
    <p:extLst>
      <p:ext uri="{BB962C8B-B14F-4D97-AF65-F5344CB8AC3E}">
        <p14:creationId xmlns:p14="http://schemas.microsoft.com/office/powerpoint/2010/main" val="31817593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E03E8-AD2B-4E0B-A268-08300EAAD35A}"/>
              </a:ext>
            </a:extLst>
          </p:cNvPr>
          <p:cNvSpPr>
            <a:spLocks noGrp="1"/>
          </p:cNvSpPr>
          <p:nvPr>
            <p:ph type="title"/>
          </p:nvPr>
        </p:nvSpPr>
        <p:spPr>
          <a:xfrm>
            <a:off x="296091" y="262319"/>
            <a:ext cx="10515600" cy="838915"/>
          </a:xfrm>
        </p:spPr>
        <p:txBody>
          <a:bodyPr>
            <a:normAutofit/>
          </a:bodyPr>
          <a:lstStyle/>
          <a:p>
            <a:r>
              <a:rPr lang="en-GB"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Treasury: General Overview</a:t>
            </a:r>
            <a:endParaRPr lang="en-US" sz="3600" dirty="0"/>
          </a:p>
        </p:txBody>
      </p:sp>
      <p:sp>
        <p:nvSpPr>
          <p:cNvPr id="15" name="Content Placeholder 2">
            <a:extLst>
              <a:ext uri="{FF2B5EF4-FFF2-40B4-BE49-F238E27FC236}">
                <a16:creationId xmlns:a16="http://schemas.microsoft.com/office/drawing/2014/main" id="{421E3FE4-FA18-653F-DC13-12B1928B5C7F}"/>
              </a:ext>
            </a:extLst>
          </p:cNvPr>
          <p:cNvSpPr txBox="1">
            <a:spLocks/>
          </p:cNvSpPr>
          <p:nvPr/>
        </p:nvSpPr>
        <p:spPr>
          <a:xfrm>
            <a:off x="0" y="1144332"/>
            <a:ext cx="12029241" cy="4634493"/>
          </a:xfrm>
          <a:prstGeom prst="rect">
            <a:avLst/>
          </a:prstGeom>
        </p:spPr>
        <p:txBody>
          <a:bodyPr vert="horz" lIns="91440" tIns="45720" rIns="91440" bIns="45720" rtlCol="0">
            <a:noAutofit/>
          </a:bodyPr>
          <a:lstStyle>
            <a:lvl1pPr marL="609585" indent="-609585" algn="l" defTabSz="1219170" rtl="0" eaLnBrk="1" latinLnBrk="0" hangingPunct="1">
              <a:spcBef>
                <a:spcPts val="2667"/>
              </a:spcBef>
              <a:buSzPct val="100000"/>
              <a:buFont typeface="Arial"/>
              <a:buChar char="•"/>
              <a:defRPr sz="2400" kern="1200">
                <a:solidFill>
                  <a:schemeClr val="tx1"/>
                </a:solidFill>
                <a:latin typeface="+mn-lt"/>
                <a:ea typeface="+mn-ea"/>
                <a:cs typeface="+mn-cs"/>
              </a:defRPr>
            </a:lvl1pPr>
            <a:lvl2pPr marL="1219170" indent="-609585" algn="l" defTabSz="1219170" rtl="0" eaLnBrk="1" latinLnBrk="0" hangingPunct="1">
              <a:spcBef>
                <a:spcPts val="2000"/>
              </a:spcBef>
              <a:buClr>
                <a:schemeClr val="tx1">
                  <a:lumMod val="60000"/>
                  <a:lumOff val="40000"/>
                </a:schemeClr>
              </a:buClr>
              <a:buSzPct val="100000"/>
              <a:buFont typeface="Arial"/>
              <a:buChar char="•"/>
              <a:defRPr sz="2133" kern="1200">
                <a:solidFill>
                  <a:schemeClr val="tx1"/>
                </a:solidFill>
                <a:latin typeface="+mn-lt"/>
                <a:ea typeface="+mn-ea"/>
                <a:cs typeface="+mn-cs"/>
              </a:defRPr>
            </a:lvl2pPr>
            <a:lvl3pPr marL="1828754" indent="-609585" algn="l" defTabSz="1219170" rtl="0" eaLnBrk="1" latinLnBrk="0" hangingPunct="1">
              <a:spcBef>
                <a:spcPts val="2000"/>
              </a:spcBef>
              <a:buSzPct val="100000"/>
              <a:buFont typeface="Arial"/>
              <a:buChar char="•"/>
              <a:defRPr sz="2000" kern="1200">
                <a:solidFill>
                  <a:schemeClr val="tx1"/>
                </a:solidFill>
                <a:latin typeface="+mn-lt"/>
                <a:ea typeface="+mn-ea"/>
                <a:cs typeface="+mn-cs"/>
              </a:defRPr>
            </a:lvl3pPr>
            <a:lvl4pPr marL="2438339" indent="-609585" algn="l" defTabSz="1219170" rtl="0" eaLnBrk="1" latinLnBrk="0" hangingPunct="1">
              <a:spcBef>
                <a:spcPts val="2000"/>
              </a:spcBef>
              <a:buClr>
                <a:schemeClr val="tx1">
                  <a:lumMod val="60000"/>
                  <a:lumOff val="40000"/>
                </a:schemeClr>
              </a:buClr>
              <a:buSzPct val="100000"/>
              <a:buFont typeface="Arial"/>
              <a:buChar char="•"/>
              <a:defRPr sz="2000" kern="1200">
                <a:solidFill>
                  <a:schemeClr val="tx1"/>
                </a:solidFill>
                <a:latin typeface="+mn-lt"/>
                <a:ea typeface="+mn-ea"/>
                <a:cs typeface="+mn-cs"/>
              </a:defRPr>
            </a:lvl4pPr>
            <a:lvl5pPr marL="3047924" indent="-609585" algn="l" defTabSz="1219170" rtl="0" eaLnBrk="1" latinLnBrk="0" hangingPunct="1">
              <a:spcBef>
                <a:spcPts val="2000"/>
              </a:spcBef>
              <a:buSzPct val="100000"/>
              <a:buFont typeface="Arial"/>
              <a:buChar char="•"/>
              <a:defRPr sz="2000" kern="1200">
                <a:solidFill>
                  <a:schemeClr val="tx1"/>
                </a:solidFill>
                <a:latin typeface="+mn-lt"/>
                <a:ea typeface="+mn-ea"/>
                <a:cs typeface="+mn-cs"/>
              </a:defRPr>
            </a:lvl5pPr>
            <a:lvl6pPr marL="3657509" indent="-609585" algn="l" defTabSz="1219170" rtl="0" eaLnBrk="1" latinLnBrk="0" hangingPunct="1">
              <a:spcBef>
                <a:spcPts val="2000"/>
              </a:spcBef>
              <a:buClr>
                <a:schemeClr val="tx1">
                  <a:lumMod val="60000"/>
                  <a:lumOff val="40000"/>
                </a:schemeClr>
              </a:buClr>
              <a:buSzPct val="100000"/>
              <a:buFont typeface="Arial"/>
              <a:buChar char="•"/>
              <a:tabLst/>
              <a:defRPr sz="2000" kern="1200">
                <a:solidFill>
                  <a:schemeClr val="tx1"/>
                </a:solidFill>
                <a:latin typeface="+mn-lt"/>
                <a:ea typeface="+mn-ea"/>
                <a:cs typeface="+mn-cs"/>
              </a:defRPr>
            </a:lvl6pPr>
            <a:lvl7pPr marL="4267093" indent="-609585" algn="l" defTabSz="1219170" rtl="0" eaLnBrk="1" latinLnBrk="0" hangingPunct="1">
              <a:spcBef>
                <a:spcPts val="2000"/>
              </a:spcBef>
              <a:buSzPct val="100000"/>
              <a:buFont typeface="Arial"/>
              <a:buChar char="•"/>
              <a:tabLst/>
              <a:defRPr sz="2000" kern="1200" baseline="0">
                <a:solidFill>
                  <a:schemeClr val="tx1"/>
                </a:solidFill>
                <a:latin typeface="+mn-lt"/>
                <a:ea typeface="+mn-ea"/>
                <a:cs typeface="+mn-cs"/>
              </a:defRPr>
            </a:lvl7pPr>
            <a:lvl8pPr marL="4876678" indent="-609585" algn="l" defTabSz="1219170" rtl="0" eaLnBrk="1" latinLnBrk="0" hangingPunct="1">
              <a:spcBef>
                <a:spcPts val="2000"/>
              </a:spcBef>
              <a:buClr>
                <a:schemeClr val="tx1">
                  <a:lumMod val="60000"/>
                  <a:lumOff val="40000"/>
                </a:schemeClr>
              </a:buClr>
              <a:buSzPct val="100000"/>
              <a:buFont typeface="Arial"/>
              <a:buChar char="•"/>
              <a:tabLst/>
              <a:defRPr sz="2000" kern="1200" baseline="0">
                <a:solidFill>
                  <a:schemeClr val="tx1"/>
                </a:solidFill>
                <a:latin typeface="+mn-lt"/>
                <a:ea typeface="+mn-ea"/>
                <a:cs typeface="+mn-cs"/>
              </a:defRPr>
            </a:lvl8pPr>
            <a:lvl9pPr marL="5486263" indent="-609585" algn="l" defTabSz="1219170" rtl="0" eaLnBrk="1" latinLnBrk="0" hangingPunct="1">
              <a:spcBef>
                <a:spcPts val="2000"/>
              </a:spcBef>
              <a:buSzPct val="100000"/>
              <a:buFont typeface="Arial"/>
              <a:buChar char="•"/>
              <a:tabLst/>
              <a:defRPr sz="2000" kern="1200" baseline="0">
                <a:solidFill>
                  <a:schemeClr val="tx1"/>
                </a:solidFill>
                <a:latin typeface="+mn-lt"/>
                <a:ea typeface="+mn-ea"/>
                <a:cs typeface="+mn-cs"/>
              </a:defRPr>
            </a:lvl9pPr>
          </a:lstStyle>
          <a:p>
            <a:pPr>
              <a:lnSpc>
                <a:spcPct val="150000"/>
              </a:lnSpc>
            </a:pPr>
            <a:r>
              <a:rPr lang="en-US" sz="2400" dirty="0">
                <a:latin typeface="Arial" panose="020B0604020202020204" pitchFamily="34" charset="0"/>
                <a:cs typeface="Arial" panose="020B0604020202020204" pitchFamily="34" charset="0"/>
              </a:rPr>
              <a:t>New financial </a:t>
            </a:r>
            <a:r>
              <a:rPr lang="en-US" dirty="0">
                <a:latin typeface="Arial" panose="020B0604020202020204" pitchFamily="34" charset="0"/>
                <a:cs typeface="Arial" panose="020B0604020202020204" pitchFamily="34" charset="0"/>
              </a:rPr>
              <a:t>year </a:t>
            </a:r>
            <a:r>
              <a:rPr lang="en-US" sz="2400" dirty="0">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2023-2024) </a:t>
            </a:r>
            <a:r>
              <a:rPr lang="en-US" sz="2400" dirty="0">
                <a:latin typeface="Arial" panose="020B0604020202020204" pitchFamily="34" charset="0"/>
                <a:cs typeface="Arial" panose="020B0604020202020204" pitchFamily="34" charset="0"/>
              </a:rPr>
              <a:t>started in July 2023.</a:t>
            </a:r>
          </a:p>
          <a:p>
            <a:pPr>
              <a:lnSpc>
                <a:spcPct val="150000"/>
              </a:lnSpc>
            </a:pPr>
            <a:r>
              <a:rPr lang="en-US" dirty="0">
                <a:latin typeface="Arial" panose="020B0604020202020204" pitchFamily="34" charset="0"/>
                <a:cs typeface="Arial" panose="020B0604020202020204" pitchFamily="34" charset="0"/>
              </a:rPr>
              <a:t>Financial year </a:t>
            </a:r>
            <a:r>
              <a:rPr lang="en-US" sz="2400" dirty="0">
                <a:latin typeface="Arial" panose="020B0604020202020204" pitchFamily="34" charset="0"/>
                <a:cs typeface="Arial" panose="020B0604020202020204" pitchFamily="34" charset="0"/>
              </a:rPr>
              <a:t>2022- 2023 has been concluded subject </a:t>
            </a:r>
            <a:r>
              <a:rPr lang="en-US" dirty="0">
                <a:latin typeface="Arial" panose="020B0604020202020204" pitchFamily="34" charset="0"/>
                <a:cs typeface="Arial" panose="020B0604020202020204" pitchFamily="34" charset="0"/>
              </a:rPr>
              <a:t>to </a:t>
            </a:r>
            <a:r>
              <a:rPr lang="en-US" sz="2400" dirty="0">
                <a:latin typeface="Arial" panose="020B0604020202020204" pitchFamily="34" charset="0"/>
                <a:cs typeface="Arial" panose="020B0604020202020204" pitchFamily="34" charset="0"/>
              </a:rPr>
              <a:t>an independent audit process.</a:t>
            </a:r>
          </a:p>
          <a:p>
            <a:pPr>
              <a:lnSpc>
                <a:spcPct val="150000"/>
              </a:lnSpc>
            </a:pPr>
            <a:r>
              <a:rPr lang="en-US" sz="2400" dirty="0">
                <a:latin typeface="Arial" panose="020B0604020202020204" pitchFamily="34" charset="0"/>
                <a:cs typeface="Arial" panose="020B0604020202020204" pitchFamily="34" charset="0"/>
              </a:rPr>
              <a:t>Membership fees.</a:t>
            </a:r>
          </a:p>
          <a:p>
            <a:pPr>
              <a:lnSpc>
                <a:spcPct val="150000"/>
              </a:lnSpc>
            </a:pPr>
            <a:r>
              <a:rPr lang="en-US" sz="2400" dirty="0">
                <a:latin typeface="Arial" panose="020B0604020202020204" pitchFamily="34" charset="0"/>
                <a:cs typeface="Arial" panose="020B0604020202020204" pitchFamily="34" charset="0"/>
              </a:rPr>
              <a:t>SANIRE will have to </a:t>
            </a:r>
            <a:r>
              <a:rPr lang="en-US" dirty="0">
                <a:latin typeface="Arial" panose="020B0604020202020204" pitchFamily="34" charset="0"/>
                <a:cs typeface="Arial" panose="020B0604020202020204" pitchFamily="34" charset="0"/>
              </a:rPr>
              <a:t>enroll for VAT with </a:t>
            </a:r>
            <a:r>
              <a:rPr lang="en-US" sz="2400" dirty="0">
                <a:latin typeface="Arial" panose="020B0604020202020204" pitchFamily="34" charset="0"/>
                <a:cs typeface="Arial" panose="020B0604020202020204" pitchFamily="34" charset="0"/>
              </a:rPr>
              <a:t>SARS: FY2024, once registered, Membership fees will include VAT of 15%.</a:t>
            </a:r>
          </a:p>
          <a:p>
            <a:pPr>
              <a:lnSpc>
                <a:spcPct val="150000"/>
              </a:lnSpc>
            </a:pPr>
            <a:r>
              <a:rPr lang="en-US" dirty="0">
                <a:latin typeface="Arial" panose="020B0604020202020204" pitchFamily="34" charset="0"/>
                <a:cs typeface="Arial" panose="020B0604020202020204" pitchFamily="34" charset="0"/>
              </a:rPr>
              <a:t>MPAS New Accounting Services Structure- </a:t>
            </a:r>
            <a:r>
              <a:rPr lang="en-US" i="1" dirty="0">
                <a:latin typeface="Arial" panose="020B0604020202020204" pitchFamily="34" charset="0"/>
                <a:cs typeface="Arial" panose="020B0604020202020204" pitchFamily="34" charset="0"/>
              </a:rPr>
              <a:t>Change Management</a:t>
            </a:r>
            <a:endParaRPr lang="en-US" sz="2400" i="1" dirty="0">
              <a:latin typeface="Arial" panose="020B0604020202020204" pitchFamily="34" charset="0"/>
              <a:cs typeface="Arial" panose="020B0604020202020204" pitchFamily="34" charset="0"/>
            </a:endParaRPr>
          </a:p>
          <a:p>
            <a:pPr marL="0" marR="0" lvl="0" indent="0" algn="l" defTabSz="1219170" rtl="0" eaLnBrk="1" fontAlgn="auto" latinLnBrk="0" hangingPunct="1">
              <a:lnSpc>
                <a:spcPct val="100000"/>
              </a:lnSpc>
              <a:spcBef>
                <a:spcPts val="2667"/>
              </a:spcBef>
              <a:spcAft>
                <a:spcPts val="0"/>
              </a:spcAft>
              <a:buClrTx/>
              <a:buSzPct val="100000"/>
              <a:buFont typeface="Arial"/>
              <a:buNone/>
              <a:tabLst/>
              <a:defRPr/>
            </a:pPr>
            <a:endParaRPr kumimoji="0" lang="en-ZA" sz="2400" b="0" i="0" u="none" strike="noStrike" kern="1200" cap="none" spc="0" normalizeH="0" baseline="0" noProof="0" dirty="0">
              <a:ln>
                <a:noFill/>
              </a:ln>
              <a:solidFill>
                <a:srgbClr val="5D5351"/>
              </a:solidFill>
              <a:effectLst/>
              <a:uLnTx/>
              <a:uFillTx/>
              <a:latin typeface="Calibri"/>
              <a:ea typeface="+mn-ea"/>
              <a:cs typeface="+mn-cs"/>
            </a:endParaRPr>
          </a:p>
        </p:txBody>
      </p:sp>
    </p:spTree>
    <p:extLst>
      <p:ext uri="{BB962C8B-B14F-4D97-AF65-F5344CB8AC3E}">
        <p14:creationId xmlns:p14="http://schemas.microsoft.com/office/powerpoint/2010/main" val="18859551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E03E8-AD2B-4E0B-A268-08300EAAD35A}"/>
              </a:ext>
            </a:extLst>
          </p:cNvPr>
          <p:cNvSpPr>
            <a:spLocks noGrp="1"/>
          </p:cNvSpPr>
          <p:nvPr>
            <p:ph type="title"/>
          </p:nvPr>
        </p:nvSpPr>
        <p:spPr>
          <a:xfrm>
            <a:off x="296091" y="262319"/>
            <a:ext cx="10515600" cy="838915"/>
          </a:xfrm>
        </p:spPr>
        <p:txBody>
          <a:bodyPr>
            <a:normAutofit/>
          </a:bodyPr>
          <a:lstStyle/>
          <a:p>
            <a:r>
              <a:rPr lang="en-GB"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Treasury: General Overview</a:t>
            </a:r>
            <a:endParaRPr lang="en-US" sz="3600" dirty="0"/>
          </a:p>
        </p:txBody>
      </p:sp>
      <p:sp>
        <p:nvSpPr>
          <p:cNvPr id="4" name="Content Placeholder 2">
            <a:extLst>
              <a:ext uri="{FF2B5EF4-FFF2-40B4-BE49-F238E27FC236}">
                <a16:creationId xmlns:a16="http://schemas.microsoft.com/office/drawing/2014/main" id="{1B501C45-F860-A074-1B1E-35A68B7BC839}"/>
              </a:ext>
            </a:extLst>
          </p:cNvPr>
          <p:cNvSpPr>
            <a:spLocks noGrp="1"/>
          </p:cNvSpPr>
          <p:nvPr>
            <p:ph idx="1"/>
          </p:nvPr>
        </p:nvSpPr>
        <p:spPr>
          <a:xfrm>
            <a:off x="110836" y="1488487"/>
            <a:ext cx="11942619" cy="2030568"/>
          </a:xfrm>
        </p:spPr>
        <p:txBody>
          <a:bodyPr>
            <a:noAutofit/>
          </a:bodyPr>
          <a:lstStyle/>
          <a:p>
            <a:pPr marL="0" indent="0">
              <a:buNone/>
            </a:pPr>
            <a:r>
              <a:rPr lang="en-GB" sz="2400" b="1" dirty="0">
                <a:latin typeface="Arial" panose="020B0604020202020204" pitchFamily="34" charset="0"/>
                <a:cs typeface="Arial" panose="020B0604020202020204" pitchFamily="34" charset="0"/>
              </a:rPr>
              <a:t>Bank Account Balances are in a healthy state:</a:t>
            </a:r>
          </a:p>
          <a:p>
            <a:pPr marL="0" indent="0">
              <a:buNone/>
            </a:pPr>
            <a:endParaRPr lang="en-GB" sz="2400" b="1" u="sng"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Investment Account: 03 July 2023 –  R910 058 (Ave. interest of R5 010 pm)</a:t>
            </a:r>
          </a:p>
          <a:p>
            <a:pPr marL="0" indent="0">
              <a:buNone/>
            </a:pPr>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Current Account: 03 July 2023 –  R336 964</a:t>
            </a:r>
          </a:p>
          <a:p>
            <a:pPr marL="0" indent="0">
              <a:buNone/>
            </a:pPr>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SANIRE Branches all have positive balances except for the Coal Fields branch.</a:t>
            </a: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019853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392027" y="4688277"/>
            <a:ext cx="9251951" cy="1582271"/>
          </a:xfrm>
        </p:spPr>
        <p:txBody>
          <a:bodyPr>
            <a:normAutofit fontScale="90000"/>
          </a:bodyPr>
          <a:lstStyle/>
          <a:p>
            <a:r>
              <a:rPr lang="en-US" sz="5333" b="1" dirty="0">
                <a:solidFill>
                  <a:srgbClr val="282E69"/>
                </a:solidFill>
                <a:latin typeface="Arial" panose="020B0604020202020204" pitchFamily="34" charset="0"/>
                <a:cs typeface="Arial" panose="020B0604020202020204" pitchFamily="34" charset="0"/>
              </a:rPr>
              <a:t>FINANCIALS 2022/ 2023</a:t>
            </a:r>
            <a:br>
              <a:rPr lang="en-US" sz="5333" b="1" dirty="0">
                <a:solidFill>
                  <a:srgbClr val="282E69"/>
                </a:solidFill>
                <a:latin typeface="Arial" panose="020B0604020202020204" pitchFamily="34" charset="0"/>
                <a:cs typeface="Arial" panose="020B0604020202020204" pitchFamily="34" charset="0"/>
              </a:rPr>
            </a:br>
            <a:br>
              <a:rPr lang="en-US" sz="4000" b="1" dirty="0">
                <a:solidFill>
                  <a:srgbClr val="282E69"/>
                </a:solidFill>
                <a:latin typeface="Arial" panose="020B0604020202020204" pitchFamily="34" charset="0"/>
                <a:cs typeface="Arial" panose="020B0604020202020204" pitchFamily="34" charset="0"/>
              </a:rPr>
            </a:br>
            <a:r>
              <a:rPr lang="en-US" sz="4000" b="1" dirty="0">
                <a:solidFill>
                  <a:srgbClr val="282E69"/>
                </a:solidFill>
                <a:latin typeface="Arial" panose="020B0604020202020204" pitchFamily="34" charset="0"/>
                <a:cs typeface="Arial" panose="020B0604020202020204" pitchFamily="34" charset="0"/>
              </a:rPr>
              <a:t>-Income</a:t>
            </a:r>
            <a:br>
              <a:rPr lang="en-US" sz="4000" dirty="0">
                <a:solidFill>
                  <a:srgbClr val="282E69"/>
                </a:solidFill>
                <a:latin typeface="Arial" panose="020B0604020202020204" pitchFamily="34" charset="0"/>
                <a:cs typeface="Arial" panose="020B0604020202020204" pitchFamily="34" charset="0"/>
              </a:rPr>
            </a:br>
            <a:br>
              <a:rPr lang="en-US" sz="5333" dirty="0">
                <a:solidFill>
                  <a:srgbClr val="282E69"/>
                </a:solidFill>
                <a:latin typeface="Calibri"/>
                <a:cs typeface="Calibri"/>
              </a:rPr>
            </a:br>
            <a:endParaRPr lang="en-US" sz="5333" dirty="0">
              <a:solidFill>
                <a:srgbClr val="282E69"/>
              </a:solidFill>
              <a:latin typeface="Calibri"/>
              <a:cs typeface="Calibri"/>
            </a:endParaRPr>
          </a:p>
        </p:txBody>
      </p:sp>
      <p:pic>
        <p:nvPicPr>
          <p:cNvPr id="5" name="Picture 4" descr="logo2.png"/>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359437" y="103613"/>
            <a:ext cx="2866364" cy="2066111"/>
          </a:xfrm>
          <a:prstGeom prst="rect">
            <a:avLst/>
          </a:prstGeom>
        </p:spPr>
      </p:pic>
    </p:spTree>
    <p:extLst>
      <p:ext uri="{BB962C8B-B14F-4D97-AF65-F5344CB8AC3E}">
        <p14:creationId xmlns:p14="http://schemas.microsoft.com/office/powerpoint/2010/main" val="33171255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 name="Chart 25">
            <a:extLst>
              <a:ext uri="{FF2B5EF4-FFF2-40B4-BE49-F238E27FC236}">
                <a16:creationId xmlns:a16="http://schemas.microsoft.com/office/drawing/2014/main" id="{7688B09F-1C1D-4B50-8606-0C08D17A76E4}"/>
              </a:ext>
            </a:extLst>
          </p:cNvPr>
          <p:cNvGraphicFramePr>
            <a:graphicFrameLocks/>
          </p:cNvGraphicFramePr>
          <p:nvPr>
            <p:extLst>
              <p:ext uri="{D42A27DB-BD31-4B8C-83A1-F6EECF244321}">
                <p14:modId xmlns:p14="http://schemas.microsoft.com/office/powerpoint/2010/main" val="1817571027"/>
              </p:ext>
            </p:extLst>
          </p:nvPr>
        </p:nvGraphicFramePr>
        <p:xfrm>
          <a:off x="6448682" y="1716286"/>
          <a:ext cx="5222860" cy="3122044"/>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74CE03E8-AD2B-4E0B-A268-08300EAAD35A}"/>
              </a:ext>
            </a:extLst>
          </p:cNvPr>
          <p:cNvSpPr>
            <a:spLocks noGrp="1"/>
          </p:cNvSpPr>
          <p:nvPr>
            <p:ph type="title"/>
          </p:nvPr>
        </p:nvSpPr>
        <p:spPr>
          <a:xfrm>
            <a:off x="296091" y="262319"/>
            <a:ext cx="10515600" cy="838915"/>
          </a:xfrm>
        </p:spPr>
        <p:txBody>
          <a:bodyPr>
            <a:normAutofit/>
          </a:bodyPr>
          <a:lstStyle/>
          <a:p>
            <a:r>
              <a:rPr lang="en-GB"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FY2022/ 2023: Income</a:t>
            </a:r>
            <a:endParaRPr lang="en-US" sz="3600" dirty="0"/>
          </a:p>
        </p:txBody>
      </p:sp>
      <p:sp>
        <p:nvSpPr>
          <p:cNvPr id="7" name="TextBox 6">
            <a:extLst>
              <a:ext uri="{FF2B5EF4-FFF2-40B4-BE49-F238E27FC236}">
                <a16:creationId xmlns:a16="http://schemas.microsoft.com/office/drawing/2014/main" id="{FB1049BF-301D-D895-4E50-A304D490BD34}"/>
              </a:ext>
            </a:extLst>
          </p:cNvPr>
          <p:cNvSpPr txBox="1"/>
          <p:nvPr/>
        </p:nvSpPr>
        <p:spPr>
          <a:xfrm>
            <a:off x="8738884" y="1316176"/>
            <a:ext cx="2037806" cy="400110"/>
          </a:xfrm>
          <a:prstGeom prst="rect">
            <a:avLst/>
          </a:prstGeom>
          <a:noFill/>
        </p:spPr>
        <p:txBody>
          <a:bodyPr wrap="square">
            <a:spAutoFit/>
          </a:bodyPr>
          <a:lstStyle/>
          <a:p>
            <a:pPr marR="0" lvl="0" algn="l" defTabSz="914400" rtl="0" eaLnBrk="1" fontAlgn="auto" latinLnBrk="0" hangingPunct="1">
              <a:lnSpc>
                <a:spcPct val="100000"/>
              </a:lnSpc>
              <a:spcBef>
                <a:spcPts val="2000"/>
              </a:spcBef>
              <a:spcAft>
                <a:spcPts val="0"/>
              </a:spcAft>
              <a:buClrTx/>
              <a:buSzPct val="100000"/>
              <a:tabLst/>
              <a:defRPr/>
            </a:pPr>
            <a:r>
              <a:rPr kumimoji="0" lang="en-ZA" sz="2000" b="1" i="0" u="none" strike="noStrike" kern="1200" cap="none" spc="0" normalizeH="0" baseline="0" noProof="0" dirty="0">
                <a:ln>
                  <a:noFill/>
                </a:ln>
                <a:solidFill>
                  <a:schemeClr val="bg2">
                    <a:lumMod val="10000"/>
                  </a:schemeClr>
                </a:solidFill>
                <a:effectLst/>
                <a:uLnTx/>
                <a:uFillTx/>
                <a:latin typeface="Calibri"/>
                <a:ea typeface="+mn-ea"/>
                <a:cs typeface="+mn-cs"/>
              </a:rPr>
              <a:t>ACTUAL</a:t>
            </a:r>
          </a:p>
        </p:txBody>
      </p:sp>
      <p:sp>
        <p:nvSpPr>
          <p:cNvPr id="8" name="TextBox 7">
            <a:extLst>
              <a:ext uri="{FF2B5EF4-FFF2-40B4-BE49-F238E27FC236}">
                <a16:creationId xmlns:a16="http://schemas.microsoft.com/office/drawing/2014/main" id="{4DF56AA2-F63E-CDAC-9ED4-194856203270}"/>
              </a:ext>
            </a:extLst>
          </p:cNvPr>
          <p:cNvSpPr txBox="1"/>
          <p:nvPr/>
        </p:nvSpPr>
        <p:spPr>
          <a:xfrm>
            <a:off x="2434213" y="1294999"/>
            <a:ext cx="2037806" cy="400110"/>
          </a:xfrm>
          <a:prstGeom prst="rect">
            <a:avLst/>
          </a:prstGeom>
          <a:noFill/>
        </p:spPr>
        <p:txBody>
          <a:bodyPr wrap="square">
            <a:spAutoFit/>
          </a:bodyPr>
          <a:lstStyle/>
          <a:p>
            <a:pPr marR="0" lvl="0" algn="l" defTabSz="914400" rtl="0" eaLnBrk="1" fontAlgn="auto" latinLnBrk="0" hangingPunct="1">
              <a:lnSpc>
                <a:spcPct val="100000"/>
              </a:lnSpc>
              <a:spcBef>
                <a:spcPts val="2000"/>
              </a:spcBef>
              <a:spcAft>
                <a:spcPts val="0"/>
              </a:spcAft>
              <a:buClrTx/>
              <a:buSzPct val="100000"/>
              <a:tabLst/>
              <a:defRPr/>
            </a:pPr>
            <a:r>
              <a:rPr kumimoji="0" lang="en-ZA" sz="2000" b="1" i="0" u="none" strike="noStrike" kern="1200" cap="none" spc="0" normalizeH="0" baseline="0" noProof="0" dirty="0">
                <a:ln>
                  <a:noFill/>
                </a:ln>
                <a:solidFill>
                  <a:schemeClr val="bg2">
                    <a:lumMod val="10000"/>
                  </a:schemeClr>
                </a:solidFill>
                <a:effectLst/>
                <a:uLnTx/>
                <a:uFillTx/>
                <a:latin typeface="Calibri"/>
                <a:ea typeface="+mn-ea"/>
                <a:cs typeface="+mn-cs"/>
              </a:rPr>
              <a:t>BUDGET</a:t>
            </a:r>
          </a:p>
        </p:txBody>
      </p:sp>
      <p:graphicFrame>
        <p:nvGraphicFramePr>
          <p:cNvPr id="14" name="Table 13">
            <a:extLst>
              <a:ext uri="{FF2B5EF4-FFF2-40B4-BE49-F238E27FC236}">
                <a16:creationId xmlns:a16="http://schemas.microsoft.com/office/drawing/2014/main" id="{6C4634F5-4794-8FB4-4D93-D08F1F4959E1}"/>
              </a:ext>
            </a:extLst>
          </p:cNvPr>
          <p:cNvGraphicFramePr>
            <a:graphicFrameLocks noGrp="1"/>
          </p:cNvGraphicFramePr>
          <p:nvPr>
            <p:extLst>
              <p:ext uri="{D42A27DB-BD31-4B8C-83A1-F6EECF244321}">
                <p14:modId xmlns:p14="http://schemas.microsoft.com/office/powerpoint/2010/main" val="36319"/>
              </p:ext>
            </p:extLst>
          </p:nvPr>
        </p:nvGraphicFramePr>
        <p:xfrm>
          <a:off x="307925" y="5142604"/>
          <a:ext cx="5222861" cy="1107193"/>
        </p:xfrm>
        <a:graphic>
          <a:graphicData uri="http://schemas.openxmlformats.org/drawingml/2006/table">
            <a:tbl>
              <a:tblPr firstRow="1" bandRow="1">
                <a:tableStyleId>{91EBBBCC-DAD2-459C-BE2E-F6DE35CF9A28}</a:tableStyleId>
              </a:tblPr>
              <a:tblGrid>
                <a:gridCol w="3346807">
                  <a:extLst>
                    <a:ext uri="{9D8B030D-6E8A-4147-A177-3AD203B41FA5}">
                      <a16:colId xmlns:a16="http://schemas.microsoft.com/office/drawing/2014/main" val="864429236"/>
                    </a:ext>
                  </a:extLst>
                </a:gridCol>
                <a:gridCol w="1876054">
                  <a:extLst>
                    <a:ext uri="{9D8B030D-6E8A-4147-A177-3AD203B41FA5}">
                      <a16:colId xmlns:a16="http://schemas.microsoft.com/office/drawing/2014/main" val="1791503322"/>
                    </a:ext>
                  </a:extLst>
                </a:gridCol>
              </a:tblGrid>
              <a:tr h="255019">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l" fontAlgn="t"/>
                      <a:r>
                        <a:rPr lang="en-ZA" sz="1500" u="none" strike="noStrike" dirty="0">
                          <a:effectLst/>
                          <a:latin typeface="Arial" panose="020B0604020202020204" pitchFamily="34" charset="0"/>
                          <a:cs typeface="Arial" panose="020B0604020202020204" pitchFamily="34" charset="0"/>
                        </a:rPr>
                        <a:t>SANIRE INCOME SUMMARY</a:t>
                      </a:r>
                      <a:endParaRPr lang="en-ZA" sz="1500" b="1" i="0" u="none" strike="noStrike" dirty="0">
                        <a:solidFill>
                          <a:schemeClr val="bg1"/>
                        </a:solidFill>
                        <a:effectLst/>
                        <a:latin typeface="Arial" panose="020B0604020202020204" pitchFamily="34" charset="0"/>
                        <a:cs typeface="Arial" panose="020B0604020202020204" pitchFamily="34" charset="0"/>
                      </a:endParaRPr>
                    </a:p>
                  </a:txBody>
                  <a:tcPr marL="8467" marR="8467" marT="8467" marB="0">
                    <a:solidFill>
                      <a:srgbClr val="283267"/>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l" fontAlgn="t"/>
                      <a:r>
                        <a:rPr lang="en-ZA" sz="1500" u="none" strike="noStrike" dirty="0">
                          <a:effectLst/>
                          <a:latin typeface="Arial" panose="020B0604020202020204" pitchFamily="34" charset="0"/>
                          <a:cs typeface="Arial" panose="020B0604020202020204" pitchFamily="34" charset="0"/>
                        </a:rPr>
                        <a:t> FY 2022/2023</a:t>
                      </a:r>
                      <a:endParaRPr lang="en-ZA" sz="1500" b="1" i="0" u="none" strike="noStrike" dirty="0">
                        <a:solidFill>
                          <a:schemeClr val="bg2">
                            <a:lumMod val="10000"/>
                          </a:schemeClr>
                        </a:solidFill>
                        <a:effectLst/>
                        <a:latin typeface="Arial" panose="020B0604020202020204" pitchFamily="34" charset="0"/>
                        <a:cs typeface="Arial" panose="020B0604020202020204" pitchFamily="34" charset="0"/>
                      </a:endParaRPr>
                    </a:p>
                  </a:txBody>
                  <a:tcPr marL="8467" marR="8467" marT="8467" marB="0">
                    <a:solidFill>
                      <a:srgbClr val="283267"/>
                    </a:solidFill>
                  </a:tcPr>
                </a:tc>
                <a:extLst>
                  <a:ext uri="{0D108BD9-81ED-4DB2-BD59-A6C34878D82A}">
                    <a16:rowId xmlns:a16="http://schemas.microsoft.com/office/drawing/2014/main" val="3565140149"/>
                  </a:ext>
                </a:extLst>
              </a:tr>
              <a:tr h="284058">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en-ZA" sz="1500" u="none" strike="noStrike" dirty="0">
                          <a:solidFill>
                            <a:srgbClr val="000000"/>
                          </a:solidFill>
                          <a:effectLst/>
                          <a:latin typeface="Arial" panose="020B0604020202020204" pitchFamily="34" charset="0"/>
                          <a:cs typeface="Arial" panose="020B0604020202020204" pitchFamily="34" charset="0"/>
                        </a:rPr>
                        <a:t>SANIRE National Branch</a:t>
                      </a:r>
                      <a:endParaRPr lang="en-ZA" sz="1500" b="1" i="0" u="none" strike="noStrike" dirty="0">
                        <a:solidFill>
                          <a:srgbClr val="000000"/>
                        </a:solidFill>
                        <a:effectLst/>
                        <a:latin typeface="Arial" panose="020B0604020202020204" pitchFamily="34" charset="0"/>
                        <a:cs typeface="Arial" panose="020B0604020202020204" pitchFamily="34" charset="0"/>
                      </a:endParaRPr>
                    </a:p>
                  </a:txBody>
                  <a:tcPr marL="8467" marR="8467" marT="8467" marB="0" anchor="b"/>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en-ZA" sz="1600" u="none" strike="noStrike" dirty="0">
                          <a:solidFill>
                            <a:srgbClr val="000000"/>
                          </a:solidFill>
                          <a:effectLst/>
                          <a:latin typeface="Arial" panose="020B0604020202020204" pitchFamily="34" charset="0"/>
                          <a:cs typeface="Arial" panose="020B0604020202020204" pitchFamily="34" charset="0"/>
                        </a:rPr>
                        <a:t>R2 634 899</a:t>
                      </a:r>
                      <a:endParaRPr lang="en-ZA" sz="1600" b="1" i="0" u="none" strike="noStrike" dirty="0">
                        <a:solidFill>
                          <a:srgbClr val="000000"/>
                        </a:solidFill>
                        <a:effectLst/>
                        <a:latin typeface="Arial" panose="020B0604020202020204" pitchFamily="34" charset="0"/>
                        <a:cs typeface="Arial" panose="020B0604020202020204" pitchFamily="34" charset="0"/>
                      </a:endParaRPr>
                    </a:p>
                  </a:txBody>
                  <a:tcPr marL="8467" marR="8467" marT="8467" marB="0" anchor="b"/>
                </a:tc>
                <a:extLst>
                  <a:ext uri="{0D108BD9-81ED-4DB2-BD59-A6C34878D82A}">
                    <a16:rowId xmlns:a16="http://schemas.microsoft.com/office/drawing/2014/main" val="2575800495"/>
                  </a:ext>
                </a:extLst>
              </a:tr>
              <a:tr h="284058">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en-ZA" sz="1500" u="none" strike="noStrike" dirty="0">
                          <a:solidFill>
                            <a:srgbClr val="000000"/>
                          </a:solidFill>
                          <a:effectLst/>
                          <a:latin typeface="Arial" panose="020B0604020202020204" pitchFamily="34" charset="0"/>
                          <a:cs typeface="Arial" panose="020B0604020202020204" pitchFamily="34" charset="0"/>
                        </a:rPr>
                        <a:t>Branches</a:t>
                      </a:r>
                      <a:endParaRPr lang="en-ZA" sz="1500" b="1" i="0" u="none" strike="noStrike" dirty="0">
                        <a:solidFill>
                          <a:srgbClr val="000000"/>
                        </a:solidFill>
                        <a:effectLst/>
                        <a:latin typeface="Arial" panose="020B0604020202020204" pitchFamily="34" charset="0"/>
                        <a:cs typeface="Arial" panose="020B0604020202020204" pitchFamily="34" charset="0"/>
                      </a:endParaRPr>
                    </a:p>
                  </a:txBody>
                  <a:tcPr marL="8467" marR="8467" marT="8467" marB="0" anchor="b"/>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en-ZA" sz="1600" u="none" strike="noStrike" dirty="0">
                          <a:solidFill>
                            <a:srgbClr val="000000"/>
                          </a:solidFill>
                          <a:effectLst/>
                          <a:latin typeface="Arial" panose="020B0604020202020204" pitchFamily="34" charset="0"/>
                          <a:cs typeface="Arial" panose="020B0604020202020204" pitchFamily="34" charset="0"/>
                        </a:rPr>
                        <a:t>R443 500</a:t>
                      </a:r>
                      <a:endParaRPr lang="en-ZA" sz="1600" b="1" i="0" u="none" strike="noStrike" dirty="0">
                        <a:solidFill>
                          <a:srgbClr val="000000"/>
                        </a:solidFill>
                        <a:effectLst/>
                        <a:latin typeface="Arial" panose="020B0604020202020204" pitchFamily="34" charset="0"/>
                        <a:cs typeface="Arial" panose="020B0604020202020204" pitchFamily="34" charset="0"/>
                      </a:endParaRPr>
                    </a:p>
                  </a:txBody>
                  <a:tcPr marL="8467" marR="8467" marT="8467" marB="0" anchor="b"/>
                </a:tc>
                <a:extLst>
                  <a:ext uri="{0D108BD9-81ED-4DB2-BD59-A6C34878D82A}">
                    <a16:rowId xmlns:a16="http://schemas.microsoft.com/office/drawing/2014/main" val="1201292163"/>
                  </a:ext>
                </a:extLst>
              </a:tr>
              <a:tr h="284058">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en-ZA" sz="1500" u="none" strike="noStrike" dirty="0">
                          <a:solidFill>
                            <a:srgbClr val="000000"/>
                          </a:solidFill>
                          <a:effectLst/>
                          <a:latin typeface="Arial" panose="020B0604020202020204" pitchFamily="34" charset="0"/>
                          <a:cs typeface="Arial" panose="020B0604020202020204" pitchFamily="34" charset="0"/>
                        </a:rPr>
                        <a:t>Total Income</a:t>
                      </a:r>
                      <a:endParaRPr lang="en-ZA" sz="1500" b="1" i="0" u="none" strike="noStrike" dirty="0">
                        <a:solidFill>
                          <a:srgbClr val="000000"/>
                        </a:solidFill>
                        <a:effectLst/>
                        <a:latin typeface="Arial" panose="020B0604020202020204" pitchFamily="34" charset="0"/>
                        <a:cs typeface="Arial" panose="020B0604020202020204" pitchFamily="34" charset="0"/>
                      </a:endParaRPr>
                    </a:p>
                  </a:txBody>
                  <a:tcPr marL="8467" marR="8467" marT="8467" marB="0" anchor="b"/>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en-US" sz="1600" u="none" strike="noStrike" dirty="0">
                          <a:solidFill>
                            <a:srgbClr val="000000"/>
                          </a:solidFill>
                          <a:effectLst/>
                          <a:latin typeface="Arial" panose="020B0604020202020204" pitchFamily="34" charset="0"/>
                          <a:cs typeface="Arial" panose="020B0604020202020204" pitchFamily="34" charset="0"/>
                        </a:rPr>
                        <a:t>R3 078 399</a:t>
                      </a:r>
                      <a:endParaRPr lang="en-ZA" sz="1600" b="1" i="0" u="none" strike="noStrike" dirty="0">
                        <a:solidFill>
                          <a:srgbClr val="000000"/>
                        </a:solidFill>
                        <a:effectLst/>
                        <a:latin typeface="Arial" panose="020B0604020202020204" pitchFamily="34" charset="0"/>
                        <a:cs typeface="Arial" panose="020B0604020202020204" pitchFamily="34" charset="0"/>
                      </a:endParaRPr>
                    </a:p>
                  </a:txBody>
                  <a:tcPr marL="8467" marR="8467" marT="8467" marB="0" anchor="b"/>
                </a:tc>
                <a:extLst>
                  <a:ext uri="{0D108BD9-81ED-4DB2-BD59-A6C34878D82A}">
                    <a16:rowId xmlns:a16="http://schemas.microsoft.com/office/drawing/2014/main" val="3259771077"/>
                  </a:ext>
                </a:extLst>
              </a:tr>
            </a:tbl>
          </a:graphicData>
        </a:graphic>
      </p:graphicFrame>
      <p:grpSp>
        <p:nvGrpSpPr>
          <p:cNvPr id="16" name="Group 15">
            <a:extLst>
              <a:ext uri="{FF2B5EF4-FFF2-40B4-BE49-F238E27FC236}">
                <a16:creationId xmlns:a16="http://schemas.microsoft.com/office/drawing/2014/main" id="{C66D31B6-F8F0-8CD5-D94F-002BC01F0A39}"/>
              </a:ext>
            </a:extLst>
          </p:cNvPr>
          <p:cNvGrpSpPr/>
          <p:nvPr/>
        </p:nvGrpSpPr>
        <p:grpSpPr>
          <a:xfrm>
            <a:off x="5459767" y="5275768"/>
            <a:ext cx="839851" cy="885240"/>
            <a:chOff x="5277087" y="5461822"/>
            <a:chExt cx="1037719" cy="885240"/>
          </a:xfrm>
        </p:grpSpPr>
        <p:sp>
          <p:nvSpPr>
            <p:cNvPr id="3" name="Arrow: Down 2">
              <a:extLst>
                <a:ext uri="{FF2B5EF4-FFF2-40B4-BE49-F238E27FC236}">
                  <a16:creationId xmlns:a16="http://schemas.microsoft.com/office/drawing/2014/main" id="{888B48E2-F0E2-496F-BED7-9AD525D54E86}"/>
                </a:ext>
              </a:extLst>
            </p:cNvPr>
            <p:cNvSpPr/>
            <p:nvPr/>
          </p:nvSpPr>
          <p:spPr>
            <a:xfrm rot="10800000">
              <a:off x="5277087" y="5461822"/>
              <a:ext cx="1037719" cy="885240"/>
            </a:xfrm>
            <a:prstGeom prst="down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4E8C6E9B-69A4-4AD8-8CEC-60E8217114DB}"/>
                </a:ext>
              </a:extLst>
            </p:cNvPr>
            <p:cNvSpPr txBox="1"/>
            <p:nvPr/>
          </p:nvSpPr>
          <p:spPr>
            <a:xfrm>
              <a:off x="5508224" y="5886781"/>
              <a:ext cx="673824" cy="261610"/>
            </a:xfrm>
            <a:prstGeom prst="rect">
              <a:avLst/>
            </a:prstGeom>
            <a:noFill/>
          </p:spPr>
          <p:txBody>
            <a:bodyPr wrap="none" rtlCol="0">
              <a:spAutoFit/>
            </a:bodyPr>
            <a:lstStyle/>
            <a:p>
              <a:r>
                <a:rPr lang="en-ZA" sz="1100" b="1" dirty="0">
                  <a:solidFill>
                    <a:schemeClr val="bg2">
                      <a:lumMod val="10000"/>
                    </a:schemeClr>
                  </a:solidFill>
                  <a:latin typeface="Arial" panose="020B0604020202020204" pitchFamily="34" charset="0"/>
                  <a:cs typeface="Arial" panose="020B0604020202020204" pitchFamily="34" charset="0"/>
                </a:rPr>
                <a:t>183%</a:t>
              </a:r>
              <a:endParaRPr lang="en-US" sz="1100" b="1" dirty="0">
                <a:solidFill>
                  <a:schemeClr val="bg2">
                    <a:lumMod val="10000"/>
                  </a:schemeClr>
                </a:solidFill>
                <a:latin typeface="Arial" panose="020B0604020202020204" pitchFamily="34" charset="0"/>
                <a:cs typeface="Arial" panose="020B0604020202020204" pitchFamily="34" charset="0"/>
              </a:endParaRPr>
            </a:p>
          </p:txBody>
        </p:sp>
      </p:grpSp>
      <p:graphicFrame>
        <p:nvGraphicFramePr>
          <p:cNvPr id="17" name="Table 16">
            <a:extLst>
              <a:ext uri="{FF2B5EF4-FFF2-40B4-BE49-F238E27FC236}">
                <a16:creationId xmlns:a16="http://schemas.microsoft.com/office/drawing/2014/main" id="{754FB6C4-8A07-6456-6114-86CB549C80F1}"/>
              </a:ext>
            </a:extLst>
          </p:cNvPr>
          <p:cNvGraphicFramePr>
            <a:graphicFrameLocks noGrp="1"/>
          </p:cNvGraphicFramePr>
          <p:nvPr>
            <p:extLst>
              <p:ext uri="{D42A27DB-BD31-4B8C-83A1-F6EECF244321}">
                <p14:modId xmlns:p14="http://schemas.microsoft.com/office/powerpoint/2010/main" val="1529997748"/>
              </p:ext>
            </p:extLst>
          </p:nvPr>
        </p:nvGraphicFramePr>
        <p:xfrm>
          <a:off x="6386401" y="5156318"/>
          <a:ext cx="5497674" cy="1093479"/>
        </p:xfrm>
        <a:graphic>
          <a:graphicData uri="http://schemas.openxmlformats.org/drawingml/2006/table">
            <a:tbl>
              <a:tblPr firstRow="1" bandRow="1">
                <a:tableStyleId>{91EBBBCC-DAD2-459C-BE2E-F6DE35CF9A28}</a:tableStyleId>
              </a:tblPr>
              <a:tblGrid>
                <a:gridCol w="5497674">
                  <a:extLst>
                    <a:ext uri="{9D8B030D-6E8A-4147-A177-3AD203B41FA5}">
                      <a16:colId xmlns:a16="http://schemas.microsoft.com/office/drawing/2014/main" val="864429236"/>
                    </a:ext>
                  </a:extLst>
                </a:gridCol>
              </a:tblGrid>
              <a:tr h="241305">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l" fontAlgn="t"/>
                      <a:r>
                        <a:rPr lang="en-ZA" sz="1500" b="1" i="0" u="none" strike="noStrike" dirty="0">
                          <a:solidFill>
                            <a:schemeClr val="bg1"/>
                          </a:solidFill>
                          <a:effectLst/>
                          <a:latin typeface="Arial" panose="020B0604020202020204" pitchFamily="34" charset="0"/>
                          <a:cs typeface="Arial" panose="020B0604020202020204" pitchFamily="34" charset="0"/>
                        </a:rPr>
                        <a:t>KEY INCOME DRIVERS </a:t>
                      </a:r>
                      <a:r>
                        <a:rPr lang="en-ZA" sz="1500" u="none" strike="noStrike" dirty="0">
                          <a:effectLst/>
                          <a:latin typeface="Arial" panose="020B0604020202020204" pitchFamily="34" charset="0"/>
                          <a:cs typeface="Arial" panose="020B0604020202020204" pitchFamily="34" charset="0"/>
                        </a:rPr>
                        <a:t>FY 2022/2023</a:t>
                      </a:r>
                      <a:endParaRPr lang="en-ZA" sz="1500" b="1" i="0" u="none" strike="noStrike" dirty="0">
                        <a:solidFill>
                          <a:schemeClr val="bg1"/>
                        </a:solidFill>
                        <a:effectLst/>
                        <a:latin typeface="Arial" panose="020B0604020202020204" pitchFamily="34" charset="0"/>
                        <a:cs typeface="Arial" panose="020B0604020202020204" pitchFamily="34" charset="0"/>
                      </a:endParaRPr>
                    </a:p>
                  </a:txBody>
                  <a:tcPr marL="8467" marR="8467" marT="8467" marB="0">
                    <a:solidFill>
                      <a:srgbClr val="283267"/>
                    </a:solidFill>
                  </a:tcPr>
                </a:tc>
                <a:extLst>
                  <a:ext uri="{0D108BD9-81ED-4DB2-BD59-A6C34878D82A}">
                    <a16:rowId xmlns:a16="http://schemas.microsoft.com/office/drawing/2014/main" val="3565140149"/>
                  </a:ext>
                </a:extLst>
              </a:tr>
              <a:tr h="284058">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en-ZA" sz="1200" u="none" strike="noStrike" dirty="0">
                          <a:solidFill>
                            <a:srgbClr val="000000"/>
                          </a:solidFill>
                          <a:effectLst/>
                          <a:latin typeface="Arial" panose="020B0604020202020204" pitchFamily="34" charset="0"/>
                          <a:cs typeface="Arial" panose="020B0604020202020204" pitchFamily="34" charset="0"/>
                        </a:rPr>
                        <a:t>1. Two Symposiums in one financial year (yielding R1.3M ~42%)</a:t>
                      </a:r>
                      <a:endParaRPr lang="en-ZA" sz="1200" b="1" i="0" u="none" strike="noStrike" dirty="0">
                        <a:solidFill>
                          <a:srgbClr val="000000"/>
                        </a:solidFill>
                        <a:effectLst/>
                        <a:latin typeface="Arial" panose="020B0604020202020204" pitchFamily="34" charset="0"/>
                        <a:cs typeface="Arial" panose="020B0604020202020204" pitchFamily="34" charset="0"/>
                      </a:endParaRPr>
                    </a:p>
                  </a:txBody>
                  <a:tcPr marL="8467" marR="8467" marT="8467" marB="0" anchor="b"/>
                </a:tc>
                <a:extLst>
                  <a:ext uri="{0D108BD9-81ED-4DB2-BD59-A6C34878D82A}">
                    <a16:rowId xmlns:a16="http://schemas.microsoft.com/office/drawing/2014/main" val="2575800495"/>
                  </a:ext>
                </a:extLst>
              </a:tr>
              <a:tr h="284058">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en-ZA" sz="1200" b="0" i="0" u="none" strike="noStrike" dirty="0">
                          <a:solidFill>
                            <a:srgbClr val="000000"/>
                          </a:solidFill>
                          <a:effectLst/>
                          <a:latin typeface="Arial" panose="020B0604020202020204" pitchFamily="34" charset="0"/>
                          <a:cs typeface="Arial" panose="020B0604020202020204" pitchFamily="34" charset="0"/>
                        </a:rPr>
                        <a:t>2. Improve in Membership fees recovery (@R600k from R320k in FY 2021/2022)</a:t>
                      </a:r>
                    </a:p>
                  </a:txBody>
                  <a:tcPr marL="8467" marR="8467" marT="8467" marB="0" anchor="b"/>
                </a:tc>
                <a:extLst>
                  <a:ext uri="{0D108BD9-81ED-4DB2-BD59-A6C34878D82A}">
                    <a16:rowId xmlns:a16="http://schemas.microsoft.com/office/drawing/2014/main" val="1201292163"/>
                  </a:ext>
                </a:extLst>
              </a:tr>
              <a:tr h="284058">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en-ZA" sz="1200" b="0" i="0" u="none" strike="noStrike" dirty="0">
                          <a:solidFill>
                            <a:srgbClr val="000000"/>
                          </a:solidFill>
                          <a:effectLst/>
                          <a:latin typeface="Arial" panose="020B0604020202020204" pitchFamily="34" charset="0"/>
                          <a:cs typeface="Arial" panose="020B0604020202020204" pitchFamily="34" charset="0"/>
                        </a:rPr>
                        <a:t>3. Newsletter R72k</a:t>
                      </a:r>
                    </a:p>
                  </a:txBody>
                  <a:tcPr marL="8467" marR="8467" marT="8467" marB="0" anchor="b"/>
                </a:tc>
                <a:extLst>
                  <a:ext uri="{0D108BD9-81ED-4DB2-BD59-A6C34878D82A}">
                    <a16:rowId xmlns:a16="http://schemas.microsoft.com/office/drawing/2014/main" val="3259771077"/>
                  </a:ext>
                </a:extLst>
              </a:tr>
            </a:tbl>
          </a:graphicData>
        </a:graphic>
      </p:graphicFrame>
      <p:graphicFrame>
        <p:nvGraphicFramePr>
          <p:cNvPr id="11" name="Chart 10">
            <a:extLst>
              <a:ext uri="{FF2B5EF4-FFF2-40B4-BE49-F238E27FC236}">
                <a16:creationId xmlns:a16="http://schemas.microsoft.com/office/drawing/2014/main" id="{F52DA42D-64AA-4C4E-BC61-6D6333B53A63}"/>
              </a:ext>
            </a:extLst>
          </p:cNvPr>
          <p:cNvGraphicFramePr>
            <a:graphicFrameLocks/>
          </p:cNvGraphicFramePr>
          <p:nvPr>
            <p:extLst>
              <p:ext uri="{D42A27DB-BD31-4B8C-83A1-F6EECF244321}">
                <p14:modId xmlns:p14="http://schemas.microsoft.com/office/powerpoint/2010/main" val="2144583778"/>
              </p:ext>
            </p:extLst>
          </p:nvPr>
        </p:nvGraphicFramePr>
        <p:xfrm>
          <a:off x="307925" y="1695109"/>
          <a:ext cx="5222861" cy="3143221"/>
        </p:xfrm>
        <a:graphic>
          <a:graphicData uri="http://schemas.openxmlformats.org/drawingml/2006/chart">
            <c:chart xmlns:c="http://schemas.openxmlformats.org/drawingml/2006/chart" xmlns:r="http://schemas.openxmlformats.org/officeDocument/2006/relationships" r:id="rId4"/>
          </a:graphicData>
        </a:graphic>
      </p:graphicFrame>
      <p:sp>
        <p:nvSpPr>
          <p:cNvPr id="15" name="Rectangle 14">
            <a:extLst>
              <a:ext uri="{FF2B5EF4-FFF2-40B4-BE49-F238E27FC236}">
                <a16:creationId xmlns:a16="http://schemas.microsoft.com/office/drawing/2014/main" id="{7A629F1D-81DA-A569-035C-81958606BDFF}"/>
              </a:ext>
            </a:extLst>
          </p:cNvPr>
          <p:cNvSpPr/>
          <p:nvPr/>
        </p:nvSpPr>
        <p:spPr>
          <a:xfrm>
            <a:off x="2121763" y="1716286"/>
            <a:ext cx="1660124" cy="283097"/>
          </a:xfrm>
          <a:prstGeom prst="rect">
            <a:avLst/>
          </a:prstGeom>
          <a:solidFill>
            <a:schemeClr val="bg1"/>
          </a:solidFill>
          <a:ln>
            <a:solidFill>
              <a:schemeClr val="bg1">
                <a:alpha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EFE4415A-2222-E15F-BD3D-CABBF7911BFE}"/>
              </a:ext>
            </a:extLst>
          </p:cNvPr>
          <p:cNvSpPr/>
          <p:nvPr/>
        </p:nvSpPr>
        <p:spPr>
          <a:xfrm>
            <a:off x="8160058" y="1789679"/>
            <a:ext cx="1660124" cy="283097"/>
          </a:xfrm>
          <a:prstGeom prst="rect">
            <a:avLst/>
          </a:prstGeom>
          <a:solidFill>
            <a:schemeClr val="bg1"/>
          </a:solidFill>
          <a:ln>
            <a:solidFill>
              <a:schemeClr val="bg1">
                <a:alpha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2E53F297-7CA8-3BF1-9CA4-7B8A6A92D9E5}"/>
              </a:ext>
            </a:extLst>
          </p:cNvPr>
          <p:cNvGrpSpPr/>
          <p:nvPr/>
        </p:nvGrpSpPr>
        <p:grpSpPr>
          <a:xfrm>
            <a:off x="9900192" y="2056344"/>
            <a:ext cx="944880" cy="1413492"/>
            <a:chOff x="9900192" y="2111760"/>
            <a:chExt cx="944880" cy="1413492"/>
          </a:xfrm>
        </p:grpSpPr>
        <p:sp>
          <p:nvSpPr>
            <p:cNvPr id="19" name="Cylinder 18">
              <a:extLst>
                <a:ext uri="{FF2B5EF4-FFF2-40B4-BE49-F238E27FC236}">
                  <a16:creationId xmlns:a16="http://schemas.microsoft.com/office/drawing/2014/main" id="{AFBB183D-CCF8-B538-D99F-4EC33DDE1FDF}"/>
                </a:ext>
              </a:extLst>
            </p:cNvPr>
            <p:cNvSpPr/>
            <p:nvPr/>
          </p:nvSpPr>
          <p:spPr>
            <a:xfrm>
              <a:off x="9900192" y="2142240"/>
              <a:ext cx="45719" cy="1383012"/>
            </a:xfrm>
            <a:prstGeom prst="can">
              <a:avLst/>
            </a:prstGeom>
            <a:solidFill>
              <a:srgbClr val="3366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Cylinder 19">
              <a:extLst>
                <a:ext uri="{FF2B5EF4-FFF2-40B4-BE49-F238E27FC236}">
                  <a16:creationId xmlns:a16="http://schemas.microsoft.com/office/drawing/2014/main" id="{25B37A62-B553-FEF6-65C7-2B781DF2C21F}"/>
                </a:ext>
              </a:extLst>
            </p:cNvPr>
            <p:cNvSpPr/>
            <p:nvPr/>
          </p:nvSpPr>
          <p:spPr>
            <a:xfrm rot="5400000">
              <a:off x="10349772" y="1662180"/>
              <a:ext cx="45719" cy="944880"/>
            </a:xfrm>
            <a:prstGeom prst="can">
              <a:avLst/>
            </a:prstGeom>
            <a:solidFill>
              <a:srgbClr val="3366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Cylinder 20">
              <a:extLst>
                <a:ext uri="{FF2B5EF4-FFF2-40B4-BE49-F238E27FC236}">
                  <a16:creationId xmlns:a16="http://schemas.microsoft.com/office/drawing/2014/main" id="{E4A5A138-5CDC-E89F-0248-4A20BD9BBC86}"/>
                </a:ext>
              </a:extLst>
            </p:cNvPr>
            <p:cNvSpPr/>
            <p:nvPr/>
          </p:nvSpPr>
          <p:spPr>
            <a:xfrm>
              <a:off x="10799352" y="2111760"/>
              <a:ext cx="45719" cy="273300"/>
            </a:xfrm>
            <a:prstGeom prst="can">
              <a:avLst/>
            </a:prstGeom>
            <a:solidFill>
              <a:srgbClr val="3366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8">
            <a:extLst>
              <a:ext uri="{FF2B5EF4-FFF2-40B4-BE49-F238E27FC236}">
                <a16:creationId xmlns:a16="http://schemas.microsoft.com/office/drawing/2014/main" id="{F611A8E5-D1CE-18D2-5E5D-3BB6A320FCA6}"/>
              </a:ext>
            </a:extLst>
          </p:cNvPr>
          <p:cNvGrpSpPr/>
          <p:nvPr/>
        </p:nvGrpSpPr>
        <p:grpSpPr>
          <a:xfrm>
            <a:off x="3762170" y="1857834"/>
            <a:ext cx="944880" cy="1159242"/>
            <a:chOff x="9900192" y="2111760"/>
            <a:chExt cx="944880" cy="1159242"/>
          </a:xfrm>
        </p:grpSpPr>
        <p:sp>
          <p:nvSpPr>
            <p:cNvPr id="10" name="Cylinder 9">
              <a:extLst>
                <a:ext uri="{FF2B5EF4-FFF2-40B4-BE49-F238E27FC236}">
                  <a16:creationId xmlns:a16="http://schemas.microsoft.com/office/drawing/2014/main" id="{7C79896F-2AD2-60F7-6F71-ABD8CC3B0372}"/>
                </a:ext>
              </a:extLst>
            </p:cNvPr>
            <p:cNvSpPr/>
            <p:nvPr/>
          </p:nvSpPr>
          <p:spPr>
            <a:xfrm>
              <a:off x="9900192" y="2142240"/>
              <a:ext cx="45719" cy="1128762"/>
            </a:xfrm>
            <a:prstGeom prst="can">
              <a:avLst/>
            </a:prstGeom>
            <a:solidFill>
              <a:srgbClr val="336699"/>
            </a:solidFill>
            <a:ln>
              <a:noFill/>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ylinder 11">
              <a:extLst>
                <a:ext uri="{FF2B5EF4-FFF2-40B4-BE49-F238E27FC236}">
                  <a16:creationId xmlns:a16="http://schemas.microsoft.com/office/drawing/2014/main" id="{E0C48639-24AE-8865-061C-1583E88FDF56}"/>
                </a:ext>
              </a:extLst>
            </p:cNvPr>
            <p:cNvSpPr/>
            <p:nvPr/>
          </p:nvSpPr>
          <p:spPr>
            <a:xfrm rot="5400000">
              <a:off x="10349772" y="1662180"/>
              <a:ext cx="45719" cy="944880"/>
            </a:xfrm>
            <a:prstGeom prst="can">
              <a:avLst/>
            </a:prstGeom>
            <a:solidFill>
              <a:srgbClr val="3366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ylinder 12">
              <a:extLst>
                <a:ext uri="{FF2B5EF4-FFF2-40B4-BE49-F238E27FC236}">
                  <a16:creationId xmlns:a16="http://schemas.microsoft.com/office/drawing/2014/main" id="{9E779C32-9B6A-85D5-885D-A8C18A54D3B3}"/>
                </a:ext>
              </a:extLst>
            </p:cNvPr>
            <p:cNvSpPr/>
            <p:nvPr/>
          </p:nvSpPr>
          <p:spPr>
            <a:xfrm>
              <a:off x="10799352" y="2111760"/>
              <a:ext cx="45719" cy="273300"/>
            </a:xfrm>
            <a:prstGeom prst="can">
              <a:avLst/>
            </a:prstGeom>
            <a:solidFill>
              <a:srgbClr val="3366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Oval 26">
            <a:extLst>
              <a:ext uri="{FF2B5EF4-FFF2-40B4-BE49-F238E27FC236}">
                <a16:creationId xmlns:a16="http://schemas.microsoft.com/office/drawing/2014/main" id="{DFAA02CF-DF0E-5C44-68CA-2B37714FD791}"/>
              </a:ext>
            </a:extLst>
          </p:cNvPr>
          <p:cNvSpPr/>
          <p:nvPr/>
        </p:nvSpPr>
        <p:spPr>
          <a:xfrm>
            <a:off x="10111666" y="1879436"/>
            <a:ext cx="561957" cy="400110"/>
          </a:xfrm>
          <a:prstGeom prst="ellipse">
            <a:avLst/>
          </a:prstGeom>
          <a:solidFill>
            <a:schemeClr val="bg1"/>
          </a:solidFill>
          <a:ln>
            <a:solidFill>
              <a:srgbClr val="336699">
                <a:alpha val="9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dirty="0">
                <a:solidFill>
                  <a:srgbClr val="080808"/>
                </a:solidFill>
              </a:rPr>
              <a:t>3x</a:t>
            </a:r>
            <a:endParaRPr lang="en-US" dirty="0">
              <a:solidFill>
                <a:srgbClr val="080808"/>
              </a:solidFill>
            </a:endParaRPr>
          </a:p>
        </p:txBody>
      </p:sp>
      <p:sp>
        <p:nvSpPr>
          <p:cNvPr id="28" name="Oval 27">
            <a:extLst>
              <a:ext uri="{FF2B5EF4-FFF2-40B4-BE49-F238E27FC236}">
                <a16:creationId xmlns:a16="http://schemas.microsoft.com/office/drawing/2014/main" id="{13AAAA67-C7E0-C864-0E8B-5F573EC9B5C2}"/>
              </a:ext>
            </a:extLst>
          </p:cNvPr>
          <p:cNvSpPr/>
          <p:nvPr/>
        </p:nvSpPr>
        <p:spPr>
          <a:xfrm>
            <a:off x="3971753" y="1736410"/>
            <a:ext cx="561957" cy="283097"/>
          </a:xfrm>
          <a:prstGeom prst="ellipse">
            <a:avLst/>
          </a:prstGeom>
          <a:solidFill>
            <a:schemeClr val="bg1"/>
          </a:solidFill>
          <a:ln>
            <a:solidFill>
              <a:srgbClr val="336699">
                <a:alpha val="9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dirty="0">
                <a:solidFill>
                  <a:srgbClr val="080808"/>
                </a:solidFill>
              </a:rPr>
              <a:t>2x</a:t>
            </a:r>
            <a:endParaRPr lang="en-US" dirty="0">
              <a:solidFill>
                <a:srgbClr val="080808"/>
              </a:solidFill>
            </a:endParaRPr>
          </a:p>
        </p:txBody>
      </p:sp>
    </p:spTree>
    <p:extLst>
      <p:ext uri="{BB962C8B-B14F-4D97-AF65-F5344CB8AC3E}">
        <p14:creationId xmlns:p14="http://schemas.microsoft.com/office/powerpoint/2010/main" val="26110470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E03E8-AD2B-4E0B-A268-08300EAAD35A}"/>
              </a:ext>
            </a:extLst>
          </p:cNvPr>
          <p:cNvSpPr>
            <a:spLocks noGrp="1"/>
          </p:cNvSpPr>
          <p:nvPr>
            <p:ph type="title"/>
          </p:nvPr>
        </p:nvSpPr>
        <p:spPr>
          <a:xfrm>
            <a:off x="0" y="166524"/>
            <a:ext cx="10515600" cy="838915"/>
          </a:xfrm>
        </p:spPr>
        <p:txBody>
          <a:bodyPr>
            <a:normAutofit/>
          </a:bodyPr>
          <a:lstStyle/>
          <a:p>
            <a:r>
              <a:rPr lang="en-GB" sz="3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FY2022/ 2023: Income Main Branch</a:t>
            </a:r>
            <a:endParaRPr lang="en-US" sz="3600" dirty="0"/>
          </a:p>
        </p:txBody>
      </p:sp>
      <p:graphicFrame>
        <p:nvGraphicFramePr>
          <p:cNvPr id="3" name="Chart 2">
            <a:extLst>
              <a:ext uri="{FF2B5EF4-FFF2-40B4-BE49-F238E27FC236}">
                <a16:creationId xmlns:a16="http://schemas.microsoft.com/office/drawing/2014/main" id="{F6FD29D7-CF86-4040-B3F3-4924ABB10661}"/>
              </a:ext>
            </a:extLst>
          </p:cNvPr>
          <p:cNvGraphicFramePr>
            <a:graphicFrameLocks/>
          </p:cNvGraphicFramePr>
          <p:nvPr>
            <p:extLst>
              <p:ext uri="{D42A27DB-BD31-4B8C-83A1-F6EECF244321}">
                <p14:modId xmlns:p14="http://schemas.microsoft.com/office/powerpoint/2010/main" val="3248935049"/>
              </p:ext>
            </p:extLst>
          </p:nvPr>
        </p:nvGraphicFramePr>
        <p:xfrm>
          <a:off x="1440794" y="1375439"/>
          <a:ext cx="8686800" cy="4791075"/>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03C68728-E276-294B-F8C0-4BF283454C80}"/>
              </a:ext>
            </a:extLst>
          </p:cNvPr>
          <p:cNvSpPr txBox="1"/>
          <p:nvPr/>
        </p:nvSpPr>
        <p:spPr>
          <a:xfrm>
            <a:off x="6312023" y="2875002"/>
            <a:ext cx="843379" cy="369332"/>
          </a:xfrm>
          <a:prstGeom prst="rect">
            <a:avLst/>
          </a:prstGeom>
          <a:noFill/>
        </p:spPr>
        <p:txBody>
          <a:bodyPr wrap="square" rtlCol="0">
            <a:spAutoFit/>
          </a:bodyPr>
          <a:lstStyle/>
          <a:p>
            <a:r>
              <a:rPr lang="en-ZA" b="1" dirty="0">
                <a:solidFill>
                  <a:srgbClr val="080808"/>
                </a:solidFill>
                <a:latin typeface="Arial" panose="020B0604020202020204" pitchFamily="34" charset="0"/>
                <a:cs typeface="Arial" panose="020B0604020202020204" pitchFamily="34" charset="0"/>
              </a:rPr>
              <a:t>22%</a:t>
            </a:r>
            <a:endParaRPr lang="en-US" b="1" dirty="0">
              <a:solidFill>
                <a:srgbClr val="080808"/>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B781DC17-C7D1-0040-2A8F-7A059B0AA643}"/>
              </a:ext>
            </a:extLst>
          </p:cNvPr>
          <p:cNvSpPr txBox="1"/>
          <p:nvPr/>
        </p:nvSpPr>
        <p:spPr>
          <a:xfrm>
            <a:off x="6934939" y="3845512"/>
            <a:ext cx="843379" cy="369332"/>
          </a:xfrm>
          <a:prstGeom prst="rect">
            <a:avLst/>
          </a:prstGeom>
          <a:noFill/>
        </p:spPr>
        <p:txBody>
          <a:bodyPr wrap="square" rtlCol="0">
            <a:spAutoFit/>
          </a:bodyPr>
          <a:lstStyle/>
          <a:p>
            <a:r>
              <a:rPr lang="en-ZA" b="1" dirty="0">
                <a:solidFill>
                  <a:srgbClr val="080808"/>
                </a:solidFill>
                <a:latin typeface="Arial" panose="020B0604020202020204" pitchFamily="34" charset="0"/>
                <a:cs typeface="Arial" panose="020B0604020202020204" pitchFamily="34" charset="0"/>
              </a:rPr>
              <a:t>20%</a:t>
            </a:r>
            <a:endParaRPr lang="en-US" b="1" dirty="0">
              <a:solidFill>
                <a:srgbClr val="080808"/>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3E15F28D-E084-6AB8-F8B2-DB4D268BB334}"/>
              </a:ext>
            </a:extLst>
          </p:cNvPr>
          <p:cNvSpPr txBox="1"/>
          <p:nvPr/>
        </p:nvSpPr>
        <p:spPr>
          <a:xfrm>
            <a:off x="4940815" y="4339132"/>
            <a:ext cx="843379" cy="369332"/>
          </a:xfrm>
          <a:prstGeom prst="rect">
            <a:avLst/>
          </a:prstGeom>
          <a:noFill/>
        </p:spPr>
        <p:txBody>
          <a:bodyPr wrap="square" rtlCol="0">
            <a:spAutoFit/>
          </a:bodyPr>
          <a:lstStyle/>
          <a:p>
            <a:r>
              <a:rPr lang="en-ZA" b="1" dirty="0">
                <a:solidFill>
                  <a:srgbClr val="080808"/>
                </a:solidFill>
                <a:latin typeface="Arial" panose="020B0604020202020204" pitchFamily="34" charset="0"/>
                <a:cs typeface="Arial" panose="020B0604020202020204" pitchFamily="34" charset="0"/>
              </a:rPr>
              <a:t>26%</a:t>
            </a:r>
            <a:endParaRPr lang="en-US" b="1" dirty="0">
              <a:solidFill>
                <a:srgbClr val="080808"/>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B8A51EEC-A115-0CDC-9764-54DD20B118A9}"/>
              </a:ext>
            </a:extLst>
          </p:cNvPr>
          <p:cNvSpPr txBox="1"/>
          <p:nvPr/>
        </p:nvSpPr>
        <p:spPr>
          <a:xfrm>
            <a:off x="3545149" y="3283829"/>
            <a:ext cx="843379" cy="369332"/>
          </a:xfrm>
          <a:prstGeom prst="rect">
            <a:avLst/>
          </a:prstGeom>
          <a:noFill/>
        </p:spPr>
        <p:txBody>
          <a:bodyPr wrap="square" rtlCol="0">
            <a:spAutoFit/>
          </a:bodyPr>
          <a:lstStyle/>
          <a:p>
            <a:r>
              <a:rPr lang="en-ZA" b="1" dirty="0">
                <a:solidFill>
                  <a:srgbClr val="080808"/>
                </a:solidFill>
                <a:latin typeface="Arial" panose="020B0604020202020204" pitchFamily="34" charset="0"/>
                <a:cs typeface="Arial" panose="020B0604020202020204" pitchFamily="34" charset="0"/>
              </a:rPr>
              <a:t>12%</a:t>
            </a:r>
            <a:endParaRPr lang="en-US" b="1" dirty="0">
              <a:solidFill>
                <a:srgbClr val="080808"/>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782257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D81EAD5-9761-AE58-3953-DDCB2141A97E}"/>
              </a:ext>
            </a:extLst>
          </p:cNvPr>
          <p:cNvSpPr txBox="1"/>
          <p:nvPr/>
        </p:nvSpPr>
        <p:spPr>
          <a:xfrm>
            <a:off x="193964" y="1329023"/>
            <a:ext cx="9701630" cy="523220"/>
          </a:xfrm>
          <a:prstGeom prst="rect">
            <a:avLst/>
          </a:prstGeom>
          <a:noFill/>
        </p:spPr>
        <p:txBody>
          <a:bodyPr wrap="none" rtlCol="0">
            <a:spAutoFit/>
          </a:bodyPr>
          <a:lstStyle/>
          <a:p>
            <a:r>
              <a:rPr lang="en-US" sz="2800" b="1" dirty="0">
                <a:solidFill>
                  <a:srgbClr val="000000"/>
                </a:solidFill>
                <a:latin typeface="Arial" panose="020B0604020202020204" pitchFamily="34" charset="0"/>
                <a:cs typeface="Arial" panose="020B0604020202020204" pitchFamily="34" charset="0"/>
              </a:rPr>
              <a:t>FY 2022/2023 Membership Overall Recovery Rate = 83%</a:t>
            </a:r>
          </a:p>
        </p:txBody>
      </p:sp>
      <p:sp>
        <p:nvSpPr>
          <p:cNvPr id="11" name="Title 1">
            <a:extLst>
              <a:ext uri="{FF2B5EF4-FFF2-40B4-BE49-F238E27FC236}">
                <a16:creationId xmlns:a16="http://schemas.microsoft.com/office/drawing/2014/main" id="{BB3D9B63-05D2-4991-89BD-EC5B2544F897}"/>
              </a:ext>
            </a:extLst>
          </p:cNvPr>
          <p:cNvSpPr txBox="1">
            <a:spLocks/>
          </p:cNvSpPr>
          <p:nvPr/>
        </p:nvSpPr>
        <p:spPr>
          <a:xfrm>
            <a:off x="193964" y="214602"/>
            <a:ext cx="11998036" cy="838915"/>
          </a:xfrm>
          <a:prstGeom prst="rect">
            <a:avLst/>
          </a:prstGeom>
        </p:spPr>
        <p:txBody>
          <a:bodyPr vert="horz" lIns="91440" tIns="45720" rIns="91440" bIns="45720" rtlCol="0" anchor="ctr">
            <a:normAutofit/>
          </a:bodyPr>
          <a:lstStyle>
            <a:lvl1pPr algn="l" defTabSz="1219170" rtl="0" eaLnBrk="1" latinLnBrk="0" hangingPunct="1">
              <a:spcBef>
                <a:spcPct val="0"/>
              </a:spcBef>
              <a:buNone/>
              <a:defRPr sz="4267" kern="1200">
                <a:solidFill>
                  <a:srgbClr val="D3C496"/>
                </a:solidFill>
                <a:latin typeface="+mj-lt"/>
                <a:ea typeface="+mj-ea"/>
                <a:cs typeface="+mj-cs"/>
              </a:defRPr>
            </a:lvl1pPr>
          </a:lstStyle>
          <a:p>
            <a:r>
              <a:rPr lang="en-GB" sz="3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FY2022/ 2023: Fees Recovery</a:t>
            </a:r>
            <a:endParaRPr lang="en-US" sz="3200" dirty="0"/>
          </a:p>
        </p:txBody>
      </p:sp>
      <p:graphicFrame>
        <p:nvGraphicFramePr>
          <p:cNvPr id="2" name="Table 1">
            <a:extLst>
              <a:ext uri="{FF2B5EF4-FFF2-40B4-BE49-F238E27FC236}">
                <a16:creationId xmlns:a16="http://schemas.microsoft.com/office/drawing/2014/main" id="{A5D5C742-F5A2-1560-10F6-294029C3311B}"/>
              </a:ext>
            </a:extLst>
          </p:cNvPr>
          <p:cNvGraphicFramePr>
            <a:graphicFrameLocks noGrp="1"/>
          </p:cNvGraphicFramePr>
          <p:nvPr>
            <p:extLst>
              <p:ext uri="{D42A27DB-BD31-4B8C-83A1-F6EECF244321}">
                <p14:modId xmlns:p14="http://schemas.microsoft.com/office/powerpoint/2010/main" val="1867464417"/>
              </p:ext>
            </p:extLst>
          </p:nvPr>
        </p:nvGraphicFramePr>
        <p:xfrm>
          <a:off x="7256411" y="1882826"/>
          <a:ext cx="4746198" cy="809421"/>
        </p:xfrm>
        <a:graphic>
          <a:graphicData uri="http://schemas.openxmlformats.org/drawingml/2006/table">
            <a:tbl>
              <a:tblPr firstRow="1" bandRow="1">
                <a:tableStyleId>{91EBBBCC-DAD2-459C-BE2E-F6DE35CF9A28}</a:tableStyleId>
              </a:tblPr>
              <a:tblGrid>
                <a:gridCol w="4746198">
                  <a:extLst>
                    <a:ext uri="{9D8B030D-6E8A-4147-A177-3AD203B41FA5}">
                      <a16:colId xmlns:a16="http://schemas.microsoft.com/office/drawing/2014/main" val="864429236"/>
                    </a:ext>
                  </a:extLst>
                </a:gridCol>
              </a:tblGrid>
              <a:tr h="241305">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l" fontAlgn="t"/>
                      <a:r>
                        <a:rPr lang="en-ZA" sz="1500" b="1" i="0" u="none" strike="noStrike" dirty="0">
                          <a:solidFill>
                            <a:schemeClr val="bg1"/>
                          </a:solidFill>
                          <a:effectLst/>
                          <a:latin typeface="Arial" panose="020B0604020202020204" pitchFamily="34" charset="0"/>
                          <a:cs typeface="Arial" panose="020B0604020202020204" pitchFamily="34" charset="0"/>
                        </a:rPr>
                        <a:t>MEMBERSHIP FEES IMPROVEMENT INITIATIVES</a:t>
                      </a:r>
                    </a:p>
                  </a:txBody>
                  <a:tcPr marL="8467" marR="8467" marT="8467" marB="0">
                    <a:solidFill>
                      <a:srgbClr val="283267"/>
                    </a:solidFill>
                  </a:tcPr>
                </a:tc>
                <a:extLst>
                  <a:ext uri="{0D108BD9-81ED-4DB2-BD59-A6C34878D82A}">
                    <a16:rowId xmlns:a16="http://schemas.microsoft.com/office/drawing/2014/main" val="3565140149"/>
                  </a:ext>
                </a:extLst>
              </a:tr>
              <a:tr h="284058">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en-ZA" sz="1200" u="none" strike="noStrike" dirty="0">
                          <a:solidFill>
                            <a:srgbClr val="000000"/>
                          </a:solidFill>
                          <a:effectLst/>
                          <a:latin typeface="Arial" panose="020B0604020202020204" pitchFamily="34" charset="0"/>
                          <a:cs typeface="Arial" panose="020B0604020202020204" pitchFamily="34" charset="0"/>
                        </a:rPr>
                        <a:t>1. Dual invoicing (Member + Company invoiced)</a:t>
                      </a:r>
                      <a:endParaRPr lang="en-ZA" sz="1200" b="1" i="0" u="none" strike="noStrike" dirty="0">
                        <a:solidFill>
                          <a:srgbClr val="000000"/>
                        </a:solidFill>
                        <a:effectLst/>
                        <a:latin typeface="Arial" panose="020B0604020202020204" pitchFamily="34" charset="0"/>
                        <a:cs typeface="Arial" panose="020B0604020202020204" pitchFamily="34" charset="0"/>
                      </a:endParaRPr>
                    </a:p>
                  </a:txBody>
                  <a:tcPr marL="8467" marR="8467" marT="8467" marB="0" anchor="b"/>
                </a:tc>
                <a:extLst>
                  <a:ext uri="{0D108BD9-81ED-4DB2-BD59-A6C34878D82A}">
                    <a16:rowId xmlns:a16="http://schemas.microsoft.com/office/drawing/2014/main" val="2575800495"/>
                  </a:ext>
                </a:extLst>
              </a:tr>
              <a:tr h="284058">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en-ZA" sz="1200" b="0" i="0" u="none" strike="noStrike" dirty="0">
                          <a:solidFill>
                            <a:srgbClr val="000000"/>
                          </a:solidFill>
                          <a:effectLst/>
                          <a:latin typeface="Arial" panose="020B0604020202020204" pitchFamily="34" charset="0"/>
                          <a:cs typeface="Arial" panose="020B0604020202020204" pitchFamily="34" charset="0"/>
                        </a:rPr>
                        <a:t>2. Regular communication with Members (texts, emails, phone calls)</a:t>
                      </a:r>
                    </a:p>
                  </a:txBody>
                  <a:tcPr marL="8467" marR="8467" marT="8467" marB="0" anchor="b"/>
                </a:tc>
                <a:extLst>
                  <a:ext uri="{0D108BD9-81ED-4DB2-BD59-A6C34878D82A}">
                    <a16:rowId xmlns:a16="http://schemas.microsoft.com/office/drawing/2014/main" val="1201292163"/>
                  </a:ext>
                </a:extLst>
              </a:tr>
            </a:tbl>
          </a:graphicData>
        </a:graphic>
      </p:graphicFrame>
      <p:graphicFrame>
        <p:nvGraphicFramePr>
          <p:cNvPr id="31" name="Table 30">
            <a:extLst>
              <a:ext uri="{FF2B5EF4-FFF2-40B4-BE49-F238E27FC236}">
                <a16:creationId xmlns:a16="http://schemas.microsoft.com/office/drawing/2014/main" id="{A7E62FAD-0D5C-D712-DAF0-B906FF360AB3}"/>
              </a:ext>
            </a:extLst>
          </p:cNvPr>
          <p:cNvGraphicFramePr>
            <a:graphicFrameLocks noGrp="1"/>
          </p:cNvGraphicFramePr>
          <p:nvPr>
            <p:extLst>
              <p:ext uri="{D42A27DB-BD31-4B8C-83A1-F6EECF244321}">
                <p14:modId xmlns:p14="http://schemas.microsoft.com/office/powerpoint/2010/main" val="2127714250"/>
              </p:ext>
            </p:extLst>
          </p:nvPr>
        </p:nvGraphicFramePr>
        <p:xfrm>
          <a:off x="7287599" y="3272634"/>
          <a:ext cx="4746198" cy="525363"/>
        </p:xfrm>
        <a:graphic>
          <a:graphicData uri="http://schemas.openxmlformats.org/drawingml/2006/table">
            <a:tbl>
              <a:tblPr firstRow="1" bandRow="1">
                <a:tableStyleId>{91EBBBCC-DAD2-459C-BE2E-F6DE35CF9A28}</a:tableStyleId>
              </a:tblPr>
              <a:tblGrid>
                <a:gridCol w="4746198">
                  <a:extLst>
                    <a:ext uri="{9D8B030D-6E8A-4147-A177-3AD203B41FA5}">
                      <a16:colId xmlns:a16="http://schemas.microsoft.com/office/drawing/2014/main" val="864429236"/>
                    </a:ext>
                  </a:extLst>
                </a:gridCol>
              </a:tblGrid>
              <a:tr h="241305">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l" fontAlgn="t"/>
                      <a:r>
                        <a:rPr lang="en-ZA" sz="1500" b="1" i="0" u="none" strike="noStrike" dirty="0">
                          <a:solidFill>
                            <a:schemeClr val="bg1"/>
                          </a:solidFill>
                          <a:effectLst/>
                          <a:latin typeface="Arial" panose="020B0604020202020204" pitchFamily="34" charset="0"/>
                          <a:cs typeface="Arial" panose="020B0604020202020204" pitchFamily="34" charset="0"/>
                        </a:rPr>
                        <a:t>SANIRE EVENTS RECOVERY</a:t>
                      </a:r>
                    </a:p>
                  </a:txBody>
                  <a:tcPr marL="8467" marR="8467" marT="8467" marB="0">
                    <a:solidFill>
                      <a:srgbClr val="283267"/>
                    </a:solidFill>
                  </a:tcPr>
                </a:tc>
                <a:extLst>
                  <a:ext uri="{0D108BD9-81ED-4DB2-BD59-A6C34878D82A}">
                    <a16:rowId xmlns:a16="http://schemas.microsoft.com/office/drawing/2014/main" val="3565140149"/>
                  </a:ext>
                </a:extLst>
              </a:tr>
              <a:tr h="284058">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en-ZA" sz="1200" b="0" i="0" u="none" strike="noStrike" dirty="0">
                          <a:solidFill>
                            <a:srgbClr val="000000"/>
                          </a:solidFill>
                          <a:effectLst/>
                          <a:latin typeface="Arial" panose="020B0604020202020204" pitchFamily="34" charset="0"/>
                          <a:cs typeface="Arial" panose="020B0604020202020204" pitchFamily="34" charset="0"/>
                        </a:rPr>
                        <a:t>Our events recovery is at 98%</a:t>
                      </a:r>
                    </a:p>
                  </a:txBody>
                  <a:tcPr marL="8467" marR="8467" marT="8467" marB="0" anchor="b"/>
                </a:tc>
                <a:extLst>
                  <a:ext uri="{0D108BD9-81ED-4DB2-BD59-A6C34878D82A}">
                    <a16:rowId xmlns:a16="http://schemas.microsoft.com/office/drawing/2014/main" val="2575800495"/>
                  </a:ext>
                </a:extLst>
              </a:tr>
            </a:tbl>
          </a:graphicData>
        </a:graphic>
      </p:graphicFrame>
      <p:graphicFrame>
        <p:nvGraphicFramePr>
          <p:cNvPr id="3" name="Chart 2">
            <a:extLst>
              <a:ext uri="{FF2B5EF4-FFF2-40B4-BE49-F238E27FC236}">
                <a16:creationId xmlns:a16="http://schemas.microsoft.com/office/drawing/2014/main" id="{27B303E1-9630-43DC-BDA5-0F09E1F84C64}"/>
              </a:ext>
            </a:extLst>
          </p:cNvPr>
          <p:cNvGraphicFramePr>
            <a:graphicFrameLocks/>
          </p:cNvGraphicFramePr>
          <p:nvPr>
            <p:extLst>
              <p:ext uri="{D42A27DB-BD31-4B8C-83A1-F6EECF244321}">
                <p14:modId xmlns:p14="http://schemas.microsoft.com/office/powerpoint/2010/main" val="2932975402"/>
              </p:ext>
            </p:extLst>
          </p:nvPr>
        </p:nvGraphicFramePr>
        <p:xfrm>
          <a:off x="189391" y="1852243"/>
          <a:ext cx="6808521" cy="4610701"/>
        </p:xfrm>
        <a:graphic>
          <a:graphicData uri="http://schemas.openxmlformats.org/drawingml/2006/chart">
            <c:chart xmlns:c="http://schemas.openxmlformats.org/drawingml/2006/chart" xmlns:r="http://schemas.openxmlformats.org/officeDocument/2006/relationships" r:id="rId3"/>
          </a:graphicData>
        </a:graphic>
      </p:graphicFrame>
      <p:grpSp>
        <p:nvGrpSpPr>
          <p:cNvPr id="17" name="Group 16">
            <a:extLst>
              <a:ext uri="{FF2B5EF4-FFF2-40B4-BE49-F238E27FC236}">
                <a16:creationId xmlns:a16="http://schemas.microsoft.com/office/drawing/2014/main" id="{46C80B4F-9FBA-FF48-A753-9B2DB60BE264}"/>
              </a:ext>
            </a:extLst>
          </p:cNvPr>
          <p:cNvGrpSpPr/>
          <p:nvPr/>
        </p:nvGrpSpPr>
        <p:grpSpPr>
          <a:xfrm>
            <a:off x="2111586" y="2905916"/>
            <a:ext cx="836314" cy="1300791"/>
            <a:chOff x="2166224" y="2541908"/>
            <a:chExt cx="836314" cy="1300791"/>
          </a:xfrm>
        </p:grpSpPr>
        <p:grpSp>
          <p:nvGrpSpPr>
            <p:cNvPr id="5" name="Group 4">
              <a:extLst>
                <a:ext uri="{FF2B5EF4-FFF2-40B4-BE49-F238E27FC236}">
                  <a16:creationId xmlns:a16="http://schemas.microsoft.com/office/drawing/2014/main" id="{D1EF5EE5-87AA-BEA4-5EE2-FBC3575B0425}"/>
                </a:ext>
              </a:extLst>
            </p:cNvPr>
            <p:cNvGrpSpPr/>
            <p:nvPr/>
          </p:nvGrpSpPr>
          <p:grpSpPr>
            <a:xfrm flipH="1">
              <a:off x="2166224" y="2683457"/>
              <a:ext cx="836314" cy="1159242"/>
              <a:chOff x="9900192" y="2111760"/>
              <a:chExt cx="836314" cy="1159242"/>
            </a:xfrm>
          </p:grpSpPr>
          <p:sp>
            <p:nvSpPr>
              <p:cNvPr id="6" name="Cylinder 5">
                <a:extLst>
                  <a:ext uri="{FF2B5EF4-FFF2-40B4-BE49-F238E27FC236}">
                    <a16:creationId xmlns:a16="http://schemas.microsoft.com/office/drawing/2014/main" id="{32453352-ABCB-C03C-00E9-729FFBACE96C}"/>
                  </a:ext>
                </a:extLst>
              </p:cNvPr>
              <p:cNvSpPr/>
              <p:nvPr/>
            </p:nvSpPr>
            <p:spPr>
              <a:xfrm>
                <a:off x="9900192" y="2142240"/>
                <a:ext cx="45719" cy="1128762"/>
              </a:xfrm>
              <a:prstGeom prst="can">
                <a:avLst/>
              </a:prstGeom>
              <a:solidFill>
                <a:srgbClr val="336699"/>
              </a:solidFill>
              <a:ln>
                <a:noFill/>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ylinder 7">
                <a:extLst>
                  <a:ext uri="{FF2B5EF4-FFF2-40B4-BE49-F238E27FC236}">
                    <a16:creationId xmlns:a16="http://schemas.microsoft.com/office/drawing/2014/main" id="{BCABC540-47DF-6101-5193-C07029E4D682}"/>
                  </a:ext>
                </a:extLst>
              </p:cNvPr>
              <p:cNvSpPr/>
              <p:nvPr/>
            </p:nvSpPr>
            <p:spPr>
              <a:xfrm rot="5400000">
                <a:off x="10281192" y="1730761"/>
                <a:ext cx="45719" cy="807719"/>
              </a:xfrm>
              <a:prstGeom prst="can">
                <a:avLst/>
              </a:prstGeom>
              <a:solidFill>
                <a:srgbClr val="3366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Cylinder 8">
                <a:extLst>
                  <a:ext uri="{FF2B5EF4-FFF2-40B4-BE49-F238E27FC236}">
                    <a16:creationId xmlns:a16="http://schemas.microsoft.com/office/drawing/2014/main" id="{2A45C5B5-CF0C-C7F4-061C-4C931C8090F0}"/>
                  </a:ext>
                </a:extLst>
              </p:cNvPr>
              <p:cNvSpPr/>
              <p:nvPr/>
            </p:nvSpPr>
            <p:spPr>
              <a:xfrm>
                <a:off x="10690786" y="2111760"/>
                <a:ext cx="45720" cy="989604"/>
              </a:xfrm>
              <a:prstGeom prst="can">
                <a:avLst/>
              </a:prstGeom>
              <a:solidFill>
                <a:srgbClr val="3366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Oval 15">
              <a:extLst>
                <a:ext uri="{FF2B5EF4-FFF2-40B4-BE49-F238E27FC236}">
                  <a16:creationId xmlns:a16="http://schemas.microsoft.com/office/drawing/2014/main" id="{5A156B94-90D7-F73D-E9EA-4F006C8521A6}"/>
                </a:ext>
              </a:extLst>
            </p:cNvPr>
            <p:cNvSpPr/>
            <p:nvPr/>
          </p:nvSpPr>
          <p:spPr>
            <a:xfrm>
              <a:off x="2303403" y="2541908"/>
              <a:ext cx="561957" cy="283097"/>
            </a:xfrm>
            <a:prstGeom prst="ellipse">
              <a:avLst/>
            </a:prstGeom>
            <a:solidFill>
              <a:schemeClr val="bg1"/>
            </a:solidFill>
            <a:ln>
              <a:solidFill>
                <a:srgbClr val="336699">
                  <a:alpha val="9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800" b="1" dirty="0">
                  <a:solidFill>
                    <a:srgbClr val="080808"/>
                  </a:solidFill>
                  <a:latin typeface="Arial" panose="020B0604020202020204" pitchFamily="34" charset="0"/>
                  <a:cs typeface="Arial" panose="020B0604020202020204" pitchFamily="34" charset="0"/>
                </a:rPr>
                <a:t>90%</a:t>
              </a:r>
              <a:endParaRPr lang="en-US" sz="800" b="1" dirty="0">
                <a:solidFill>
                  <a:srgbClr val="080808"/>
                </a:solidFill>
                <a:latin typeface="Arial" panose="020B0604020202020204" pitchFamily="34" charset="0"/>
                <a:cs typeface="Arial" panose="020B0604020202020204" pitchFamily="34" charset="0"/>
              </a:endParaRPr>
            </a:p>
          </p:txBody>
        </p:sp>
      </p:grpSp>
      <p:grpSp>
        <p:nvGrpSpPr>
          <p:cNvPr id="18" name="Group 17">
            <a:extLst>
              <a:ext uri="{FF2B5EF4-FFF2-40B4-BE49-F238E27FC236}">
                <a16:creationId xmlns:a16="http://schemas.microsoft.com/office/drawing/2014/main" id="{B9DC6302-2D53-AB3B-2B2F-A18094D701A6}"/>
              </a:ext>
            </a:extLst>
          </p:cNvPr>
          <p:cNvGrpSpPr/>
          <p:nvPr/>
        </p:nvGrpSpPr>
        <p:grpSpPr>
          <a:xfrm>
            <a:off x="3890443" y="2809337"/>
            <a:ext cx="836317" cy="1665977"/>
            <a:chOff x="2166221" y="2541908"/>
            <a:chExt cx="836317" cy="1665977"/>
          </a:xfrm>
        </p:grpSpPr>
        <p:grpSp>
          <p:nvGrpSpPr>
            <p:cNvPr id="19" name="Group 18">
              <a:extLst>
                <a:ext uri="{FF2B5EF4-FFF2-40B4-BE49-F238E27FC236}">
                  <a16:creationId xmlns:a16="http://schemas.microsoft.com/office/drawing/2014/main" id="{62FDF2F8-C869-1FB4-E550-A68BCA9398E4}"/>
                </a:ext>
              </a:extLst>
            </p:cNvPr>
            <p:cNvGrpSpPr/>
            <p:nvPr/>
          </p:nvGrpSpPr>
          <p:grpSpPr>
            <a:xfrm flipH="1">
              <a:off x="2166221" y="2683457"/>
              <a:ext cx="836317" cy="1524428"/>
              <a:chOff x="9900192" y="2111760"/>
              <a:chExt cx="836317" cy="1524428"/>
            </a:xfrm>
          </p:grpSpPr>
          <p:sp>
            <p:nvSpPr>
              <p:cNvPr id="21" name="Cylinder 20">
                <a:extLst>
                  <a:ext uri="{FF2B5EF4-FFF2-40B4-BE49-F238E27FC236}">
                    <a16:creationId xmlns:a16="http://schemas.microsoft.com/office/drawing/2014/main" id="{3408409A-9978-AEBF-4A7C-ADD716E714D3}"/>
                  </a:ext>
                </a:extLst>
              </p:cNvPr>
              <p:cNvSpPr/>
              <p:nvPr/>
            </p:nvSpPr>
            <p:spPr>
              <a:xfrm>
                <a:off x="9900192" y="2142240"/>
                <a:ext cx="45720" cy="1493948"/>
              </a:xfrm>
              <a:prstGeom prst="can">
                <a:avLst/>
              </a:prstGeom>
              <a:solidFill>
                <a:srgbClr val="336699"/>
              </a:solidFill>
              <a:ln>
                <a:noFill/>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Cylinder 21">
                <a:extLst>
                  <a:ext uri="{FF2B5EF4-FFF2-40B4-BE49-F238E27FC236}">
                    <a16:creationId xmlns:a16="http://schemas.microsoft.com/office/drawing/2014/main" id="{EE8346E1-6A99-9EDB-7029-0CA4FE687AA1}"/>
                  </a:ext>
                </a:extLst>
              </p:cNvPr>
              <p:cNvSpPr/>
              <p:nvPr/>
            </p:nvSpPr>
            <p:spPr>
              <a:xfrm rot="5400000">
                <a:off x="10281192" y="1730761"/>
                <a:ext cx="45719" cy="807719"/>
              </a:xfrm>
              <a:prstGeom prst="can">
                <a:avLst/>
              </a:prstGeom>
              <a:solidFill>
                <a:srgbClr val="3366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Cylinder 22">
                <a:extLst>
                  <a:ext uri="{FF2B5EF4-FFF2-40B4-BE49-F238E27FC236}">
                    <a16:creationId xmlns:a16="http://schemas.microsoft.com/office/drawing/2014/main" id="{FEBD1404-9E1B-52F9-5810-090299C05BE5}"/>
                  </a:ext>
                </a:extLst>
              </p:cNvPr>
              <p:cNvSpPr/>
              <p:nvPr/>
            </p:nvSpPr>
            <p:spPr>
              <a:xfrm>
                <a:off x="10690788" y="2111760"/>
                <a:ext cx="45721" cy="953978"/>
              </a:xfrm>
              <a:prstGeom prst="can">
                <a:avLst/>
              </a:prstGeom>
              <a:solidFill>
                <a:srgbClr val="3366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Oval 19">
              <a:extLst>
                <a:ext uri="{FF2B5EF4-FFF2-40B4-BE49-F238E27FC236}">
                  <a16:creationId xmlns:a16="http://schemas.microsoft.com/office/drawing/2014/main" id="{6D972BDD-ED9D-0F7F-1A91-03E4FFCC6D7F}"/>
                </a:ext>
              </a:extLst>
            </p:cNvPr>
            <p:cNvSpPr/>
            <p:nvPr/>
          </p:nvSpPr>
          <p:spPr>
            <a:xfrm>
              <a:off x="2303403" y="2541908"/>
              <a:ext cx="561957" cy="283097"/>
            </a:xfrm>
            <a:prstGeom prst="ellipse">
              <a:avLst/>
            </a:prstGeom>
            <a:solidFill>
              <a:schemeClr val="bg1"/>
            </a:solidFill>
            <a:ln>
              <a:solidFill>
                <a:srgbClr val="336699">
                  <a:alpha val="9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800" b="1" dirty="0">
                  <a:solidFill>
                    <a:srgbClr val="080808"/>
                  </a:solidFill>
                  <a:latin typeface="Arial" panose="020B0604020202020204" pitchFamily="34" charset="0"/>
                  <a:cs typeface="Arial" panose="020B0604020202020204" pitchFamily="34" charset="0"/>
                </a:rPr>
                <a:t>71%</a:t>
              </a:r>
              <a:endParaRPr lang="en-US" sz="800" b="1" dirty="0">
                <a:solidFill>
                  <a:srgbClr val="080808"/>
                </a:solidFill>
                <a:latin typeface="Arial" panose="020B0604020202020204" pitchFamily="34" charset="0"/>
                <a:cs typeface="Arial" panose="020B0604020202020204" pitchFamily="34" charset="0"/>
              </a:endParaRPr>
            </a:p>
          </p:txBody>
        </p:sp>
      </p:grpSp>
      <p:grpSp>
        <p:nvGrpSpPr>
          <p:cNvPr id="24" name="Group 23">
            <a:extLst>
              <a:ext uri="{FF2B5EF4-FFF2-40B4-BE49-F238E27FC236}">
                <a16:creationId xmlns:a16="http://schemas.microsoft.com/office/drawing/2014/main" id="{2E566C42-E30D-B0EA-CDA8-E8D2ED54E279}"/>
              </a:ext>
            </a:extLst>
          </p:cNvPr>
          <p:cNvGrpSpPr/>
          <p:nvPr/>
        </p:nvGrpSpPr>
        <p:grpSpPr>
          <a:xfrm>
            <a:off x="5706409" y="1907598"/>
            <a:ext cx="836316" cy="1447718"/>
            <a:chOff x="2166222" y="2541908"/>
            <a:chExt cx="836316" cy="1447718"/>
          </a:xfrm>
        </p:grpSpPr>
        <p:grpSp>
          <p:nvGrpSpPr>
            <p:cNvPr id="25" name="Group 24">
              <a:extLst>
                <a:ext uri="{FF2B5EF4-FFF2-40B4-BE49-F238E27FC236}">
                  <a16:creationId xmlns:a16="http://schemas.microsoft.com/office/drawing/2014/main" id="{D6E0C5D1-D785-9888-75F0-38D72A26E340}"/>
                </a:ext>
              </a:extLst>
            </p:cNvPr>
            <p:cNvGrpSpPr/>
            <p:nvPr/>
          </p:nvGrpSpPr>
          <p:grpSpPr>
            <a:xfrm flipH="1">
              <a:off x="2166222" y="2683457"/>
              <a:ext cx="836316" cy="1306169"/>
              <a:chOff x="9900192" y="2111760"/>
              <a:chExt cx="836316" cy="1306169"/>
            </a:xfrm>
          </p:grpSpPr>
          <p:sp>
            <p:nvSpPr>
              <p:cNvPr id="27" name="Cylinder 26">
                <a:extLst>
                  <a:ext uri="{FF2B5EF4-FFF2-40B4-BE49-F238E27FC236}">
                    <a16:creationId xmlns:a16="http://schemas.microsoft.com/office/drawing/2014/main" id="{3679D74B-E8A7-465C-7C4F-AF698A853105}"/>
                  </a:ext>
                </a:extLst>
              </p:cNvPr>
              <p:cNvSpPr/>
              <p:nvPr/>
            </p:nvSpPr>
            <p:spPr>
              <a:xfrm>
                <a:off x="9900192" y="2142240"/>
                <a:ext cx="45721" cy="1275689"/>
              </a:xfrm>
              <a:prstGeom prst="can">
                <a:avLst/>
              </a:prstGeom>
              <a:solidFill>
                <a:srgbClr val="336699"/>
              </a:solidFill>
              <a:ln>
                <a:noFill/>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Cylinder 27">
                <a:extLst>
                  <a:ext uri="{FF2B5EF4-FFF2-40B4-BE49-F238E27FC236}">
                    <a16:creationId xmlns:a16="http://schemas.microsoft.com/office/drawing/2014/main" id="{B7386543-689C-0911-4CAC-2CA5F445D7CD}"/>
                  </a:ext>
                </a:extLst>
              </p:cNvPr>
              <p:cNvSpPr/>
              <p:nvPr/>
            </p:nvSpPr>
            <p:spPr>
              <a:xfrm rot="5400000">
                <a:off x="10281192" y="1730761"/>
                <a:ext cx="45719" cy="807719"/>
              </a:xfrm>
              <a:prstGeom prst="can">
                <a:avLst/>
              </a:prstGeom>
              <a:solidFill>
                <a:srgbClr val="3366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Cylinder 28">
                <a:extLst>
                  <a:ext uri="{FF2B5EF4-FFF2-40B4-BE49-F238E27FC236}">
                    <a16:creationId xmlns:a16="http://schemas.microsoft.com/office/drawing/2014/main" id="{37585CA9-4CBA-84A4-151C-7E3BFBB190F5}"/>
                  </a:ext>
                </a:extLst>
              </p:cNvPr>
              <p:cNvSpPr/>
              <p:nvPr/>
            </p:nvSpPr>
            <p:spPr>
              <a:xfrm>
                <a:off x="10690787" y="2111760"/>
                <a:ext cx="45721" cy="841002"/>
              </a:xfrm>
              <a:prstGeom prst="can">
                <a:avLst/>
              </a:prstGeom>
              <a:solidFill>
                <a:srgbClr val="3366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Oval 25">
              <a:extLst>
                <a:ext uri="{FF2B5EF4-FFF2-40B4-BE49-F238E27FC236}">
                  <a16:creationId xmlns:a16="http://schemas.microsoft.com/office/drawing/2014/main" id="{8F81CA1B-E636-2301-A1BF-1504B45F1535}"/>
                </a:ext>
              </a:extLst>
            </p:cNvPr>
            <p:cNvSpPr/>
            <p:nvPr/>
          </p:nvSpPr>
          <p:spPr>
            <a:xfrm>
              <a:off x="2303403" y="2541908"/>
              <a:ext cx="561957" cy="283097"/>
            </a:xfrm>
            <a:prstGeom prst="ellipse">
              <a:avLst/>
            </a:prstGeom>
            <a:solidFill>
              <a:schemeClr val="bg1"/>
            </a:solidFill>
            <a:ln>
              <a:solidFill>
                <a:srgbClr val="336699">
                  <a:alpha val="9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sz="800" b="1" dirty="0">
                  <a:solidFill>
                    <a:srgbClr val="080808"/>
                  </a:solidFill>
                  <a:latin typeface="Arial" panose="020B0604020202020204" pitchFamily="34" charset="0"/>
                  <a:cs typeface="Arial" panose="020B0604020202020204" pitchFamily="34" charset="0"/>
                </a:rPr>
                <a:t>83%</a:t>
              </a:r>
              <a:endParaRPr lang="en-US" sz="800" b="1" dirty="0">
                <a:solidFill>
                  <a:srgbClr val="080808"/>
                </a:solidFill>
                <a:latin typeface="Arial" panose="020B0604020202020204" pitchFamily="34" charset="0"/>
                <a:cs typeface="Arial" panose="020B0604020202020204" pitchFamily="34" charset="0"/>
              </a:endParaRPr>
            </a:p>
          </p:txBody>
        </p:sp>
      </p:grpSp>
      <p:graphicFrame>
        <p:nvGraphicFramePr>
          <p:cNvPr id="4" name="Table 3">
            <a:extLst>
              <a:ext uri="{FF2B5EF4-FFF2-40B4-BE49-F238E27FC236}">
                <a16:creationId xmlns:a16="http://schemas.microsoft.com/office/drawing/2014/main" id="{C7E5E5DB-FF94-5647-8EB8-15B3226D6A0E}"/>
              </a:ext>
            </a:extLst>
          </p:cNvPr>
          <p:cNvGraphicFramePr>
            <a:graphicFrameLocks noGrp="1"/>
          </p:cNvGraphicFramePr>
          <p:nvPr>
            <p:extLst>
              <p:ext uri="{D42A27DB-BD31-4B8C-83A1-F6EECF244321}">
                <p14:modId xmlns:p14="http://schemas.microsoft.com/office/powerpoint/2010/main" val="4056886288"/>
              </p:ext>
            </p:extLst>
          </p:nvPr>
        </p:nvGraphicFramePr>
        <p:xfrm>
          <a:off x="7287599" y="4352845"/>
          <a:ext cx="4746198" cy="615532"/>
        </p:xfrm>
        <a:graphic>
          <a:graphicData uri="http://schemas.openxmlformats.org/drawingml/2006/table">
            <a:tbl>
              <a:tblPr firstRow="1" bandRow="1">
                <a:tableStyleId>{91EBBBCC-DAD2-459C-BE2E-F6DE35CF9A28}</a:tableStyleId>
              </a:tblPr>
              <a:tblGrid>
                <a:gridCol w="4746198">
                  <a:extLst>
                    <a:ext uri="{9D8B030D-6E8A-4147-A177-3AD203B41FA5}">
                      <a16:colId xmlns:a16="http://schemas.microsoft.com/office/drawing/2014/main" val="864429236"/>
                    </a:ext>
                  </a:extLst>
                </a:gridCol>
              </a:tblGrid>
              <a:tr h="241305">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l" fontAlgn="t"/>
                      <a:r>
                        <a:rPr lang="en-ZA" sz="1500" b="1" i="0" u="none" strike="noStrike" dirty="0">
                          <a:solidFill>
                            <a:schemeClr val="bg1"/>
                          </a:solidFill>
                          <a:effectLst/>
                          <a:latin typeface="Arial" panose="020B0604020202020204" pitchFamily="34" charset="0"/>
                          <a:cs typeface="Arial" panose="020B0604020202020204" pitchFamily="34" charset="0"/>
                        </a:rPr>
                        <a:t>MEMBERS NOT IN GOOD STANDING</a:t>
                      </a:r>
                    </a:p>
                  </a:txBody>
                  <a:tcPr marL="8467" marR="8467" marT="8467" marB="0">
                    <a:solidFill>
                      <a:srgbClr val="283267"/>
                    </a:solidFill>
                  </a:tcPr>
                </a:tc>
                <a:extLst>
                  <a:ext uri="{0D108BD9-81ED-4DB2-BD59-A6C34878D82A}">
                    <a16:rowId xmlns:a16="http://schemas.microsoft.com/office/drawing/2014/main" val="3565140149"/>
                  </a:ext>
                </a:extLst>
              </a:tr>
              <a:tr h="284058">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fontAlgn="b"/>
                      <a:r>
                        <a:rPr lang="en-ZA" sz="1200" b="0" i="0" u="none" strike="noStrike" dirty="0">
                          <a:solidFill>
                            <a:srgbClr val="000000"/>
                          </a:solidFill>
                          <a:effectLst/>
                          <a:latin typeface="Arial" panose="020B0604020202020204" pitchFamily="34" charset="0"/>
                          <a:cs typeface="Arial" panose="020B0604020202020204" pitchFamily="34" charset="0"/>
                        </a:rPr>
                        <a:t>Members not in good standing will be issued with letters and Membership will be deactivated until Member settles outstanding fees</a:t>
                      </a:r>
                    </a:p>
                  </a:txBody>
                  <a:tcPr marL="8467" marR="8467" marT="8467" marB="0" anchor="b"/>
                </a:tc>
                <a:extLst>
                  <a:ext uri="{0D108BD9-81ED-4DB2-BD59-A6C34878D82A}">
                    <a16:rowId xmlns:a16="http://schemas.microsoft.com/office/drawing/2014/main" val="2575800495"/>
                  </a:ext>
                </a:extLst>
              </a:tr>
            </a:tbl>
          </a:graphicData>
        </a:graphic>
      </p:graphicFrame>
    </p:spTree>
    <p:extLst>
      <p:ext uri="{BB962C8B-B14F-4D97-AF65-F5344CB8AC3E}">
        <p14:creationId xmlns:p14="http://schemas.microsoft.com/office/powerpoint/2010/main" val="23102780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410500" y="4309586"/>
            <a:ext cx="9251951" cy="1582271"/>
          </a:xfrm>
        </p:spPr>
        <p:txBody>
          <a:bodyPr>
            <a:normAutofit fontScale="90000"/>
          </a:bodyPr>
          <a:lstStyle/>
          <a:p>
            <a:r>
              <a:rPr lang="en-US" sz="5333" b="1" dirty="0">
                <a:solidFill>
                  <a:srgbClr val="282E69"/>
                </a:solidFill>
                <a:latin typeface="Arial" panose="020B0604020202020204" pitchFamily="34" charset="0"/>
                <a:cs typeface="Arial" panose="020B0604020202020204" pitchFamily="34" charset="0"/>
              </a:rPr>
              <a:t>FINANCIALS 2022/ 2023</a:t>
            </a:r>
            <a:br>
              <a:rPr lang="en-US" sz="5333" b="1" dirty="0">
                <a:solidFill>
                  <a:srgbClr val="282E69"/>
                </a:solidFill>
                <a:latin typeface="Arial" panose="020B0604020202020204" pitchFamily="34" charset="0"/>
                <a:cs typeface="Arial" panose="020B0604020202020204" pitchFamily="34" charset="0"/>
              </a:rPr>
            </a:br>
            <a:br>
              <a:rPr lang="en-US" sz="4000" b="1" dirty="0">
                <a:solidFill>
                  <a:srgbClr val="282E69"/>
                </a:solidFill>
                <a:latin typeface="Arial" panose="020B0604020202020204" pitchFamily="34" charset="0"/>
                <a:cs typeface="Arial" panose="020B0604020202020204" pitchFamily="34" charset="0"/>
              </a:rPr>
            </a:br>
            <a:r>
              <a:rPr lang="en-US" sz="4000" b="1" dirty="0">
                <a:solidFill>
                  <a:srgbClr val="282E69"/>
                </a:solidFill>
                <a:latin typeface="Arial" panose="020B0604020202020204" pitchFamily="34" charset="0"/>
                <a:cs typeface="Arial" panose="020B0604020202020204" pitchFamily="34" charset="0"/>
              </a:rPr>
              <a:t>-Expenses</a:t>
            </a:r>
            <a:br>
              <a:rPr lang="en-US" sz="4000" dirty="0">
                <a:solidFill>
                  <a:srgbClr val="282E69"/>
                </a:solidFill>
                <a:latin typeface="Arial" panose="020B0604020202020204" pitchFamily="34" charset="0"/>
                <a:cs typeface="Arial" panose="020B0604020202020204" pitchFamily="34" charset="0"/>
              </a:rPr>
            </a:br>
            <a:br>
              <a:rPr lang="en-US" sz="5333" dirty="0">
                <a:solidFill>
                  <a:srgbClr val="282E69"/>
                </a:solidFill>
                <a:latin typeface="Calibri"/>
                <a:cs typeface="Calibri"/>
              </a:rPr>
            </a:br>
            <a:endParaRPr lang="en-US" sz="5333" dirty="0">
              <a:solidFill>
                <a:srgbClr val="282E69"/>
              </a:solidFill>
              <a:latin typeface="Calibri"/>
              <a:cs typeface="Calibri"/>
            </a:endParaRPr>
          </a:p>
        </p:txBody>
      </p:sp>
      <p:pic>
        <p:nvPicPr>
          <p:cNvPr id="5" name="Picture 4" descr="logo2.png"/>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359437" y="103613"/>
            <a:ext cx="2866364" cy="2066111"/>
          </a:xfrm>
          <a:prstGeom prst="rect">
            <a:avLst/>
          </a:prstGeom>
        </p:spPr>
      </p:pic>
    </p:spTree>
    <p:extLst>
      <p:ext uri="{BB962C8B-B14F-4D97-AF65-F5344CB8AC3E}">
        <p14:creationId xmlns:p14="http://schemas.microsoft.com/office/powerpoint/2010/main" val="3912114267"/>
      </p:ext>
    </p:extLst>
  </p:cSld>
  <p:clrMapOvr>
    <a:masterClrMapping/>
  </p:clrMapOvr>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jpeg"/><Relationship Id="rId4" Type="http://schemas.openxmlformats.org/officeDocument/2006/relationships/image" Target="../media/image4.jpeg"/></Relationships>
</file>

<file path=ppt/theme/theme1.xml><?xml version="1.0" encoding="utf-8"?>
<a:theme xmlns:a="http://schemas.openxmlformats.org/drawingml/2006/main" name="1_Formal">
  <a:themeElements>
    <a:clrScheme name="Custom 3">
      <a:dk1>
        <a:srgbClr val="5D5351"/>
      </a:dk1>
      <a:lt1>
        <a:srgbClr val="FFFFFF"/>
      </a:lt1>
      <a:dk2>
        <a:srgbClr val="3D3A48"/>
      </a:dk2>
      <a:lt2>
        <a:srgbClr val="E1DFD1"/>
      </a:lt2>
      <a:accent1>
        <a:srgbClr val="907F76"/>
      </a:accent1>
      <a:accent2>
        <a:srgbClr val="A46645"/>
      </a:accent2>
      <a:accent3>
        <a:srgbClr val="CD9C47"/>
      </a:accent3>
      <a:accent4>
        <a:srgbClr val="9A92CD"/>
      </a:accent4>
      <a:accent5>
        <a:srgbClr val="7D639B"/>
      </a:accent5>
      <a:accent6>
        <a:srgbClr val="733678"/>
      </a:accent6>
      <a:hlink>
        <a:srgbClr val="A84914"/>
      </a:hlink>
      <a:folHlink>
        <a:srgbClr val="B256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ormal">
      <a:fillStyleLst>
        <a:solidFill>
          <a:schemeClr val="phClr"/>
        </a:solidFill>
        <a:blipFill rotWithShape="1">
          <a:blip xmlns:r="http://schemas.openxmlformats.org/officeDocument/2006/relationships" r:embed="rId1">
            <a:duotone>
              <a:schemeClr val="phClr">
                <a:tint val="60000"/>
                <a:satMod val="200000"/>
              </a:schemeClr>
              <a:schemeClr val="phClr">
                <a:shade val="90000"/>
                <a:satMod val="150000"/>
              </a:schemeClr>
            </a:duotone>
          </a:blip>
          <a:tile tx="0" ty="0" sx="50000" sy="50000" flip="none" algn="tl"/>
        </a:blipFill>
        <a:blipFill rotWithShape="1">
          <a:blip xmlns:r="http://schemas.openxmlformats.org/officeDocument/2006/relationships" r:embed="rId2">
            <a:duotone>
              <a:schemeClr val="phClr">
                <a:tint val="80000"/>
                <a:satMod val="135000"/>
              </a:schemeClr>
              <a:schemeClr val="phClr">
                <a:shade val="80000"/>
                <a:satMod val="150000"/>
              </a:schemeClr>
            </a:duotone>
          </a:blip>
          <a:tile tx="0" ty="0" sx="65000" sy="65000" flip="none" algn="tl"/>
        </a:blipFill>
      </a:fillStyleLst>
      <a:lnStyleLst>
        <a:ln w="12700" cap="flat" cmpd="sng" algn="ctr">
          <a:solidFill>
            <a:schemeClr val="phClr">
              <a:shade val="95000"/>
              <a:satMod val="105000"/>
            </a:schemeClr>
          </a:solidFill>
          <a:prstDash val="solid"/>
          <a:miter/>
        </a:ln>
        <a:ln w="25400" cap="flat" cmpd="sng" algn="ctr">
          <a:solidFill>
            <a:schemeClr val="phClr">
              <a:shade val="90000"/>
              <a:alpha val="90000"/>
            </a:schemeClr>
          </a:solidFill>
          <a:prstDash val="solid"/>
          <a:miter/>
        </a:ln>
        <a:ln w="38100" cap="flat" cmpd="sng" algn="ctr">
          <a:solidFill>
            <a:schemeClr val="phClr">
              <a:shade val="85000"/>
              <a:alpha val="90000"/>
              <a:satMod val="125000"/>
            </a:schemeClr>
          </a:solidFill>
          <a:prstDash val="solid"/>
          <a:miter/>
        </a:ln>
      </a:lnStyleLst>
      <a:effectStyleLst>
        <a:effectStyle>
          <a:effectLst/>
        </a:effectStyle>
        <a:effectStyle>
          <a:effectLst>
            <a:outerShdw blurRad="38100" dist="25400" dir="5400000" rotWithShape="0">
              <a:srgbClr val="000000">
                <a:alpha val="50000"/>
              </a:srgbClr>
            </a:outerShdw>
          </a:effectLst>
        </a:effectStyle>
        <a:effectStyle>
          <a:effectLst>
            <a:outerShdw blurRad="88900" dist="38100" dir="5400000" sx="101000" sy="101000" rotWithShape="0">
              <a:srgbClr val="000000">
                <a:alpha val="50000"/>
              </a:srgbClr>
            </a:outerShdw>
          </a:effectLst>
          <a:scene3d>
            <a:camera prst="orthographicFront">
              <a:rot lat="0" lon="0" rev="0"/>
            </a:camera>
            <a:lightRig rig="morning" dir="t">
              <a:rot lat="0" lon="0" rev="6000000"/>
            </a:lightRig>
          </a:scene3d>
          <a:sp3d prstMaterial="metal">
            <a:bevelT w="25400" h="12700" prst="artDeco"/>
          </a:sp3d>
        </a:effectStyle>
      </a:effectStyleLst>
      <a:bgFillStyleLst>
        <a:solidFill>
          <a:schemeClr val="phClr"/>
        </a:solidFill>
        <a:blipFill rotWithShape="1">
          <a:blip xmlns:r="http://schemas.openxmlformats.org/officeDocument/2006/relationships" r:embed="rId3">
            <a:duotone>
              <a:schemeClr val="phClr">
                <a:tint val="50000"/>
                <a:satMod val="250000"/>
              </a:schemeClr>
              <a:schemeClr val="phClr">
                <a:shade val="80000"/>
                <a:satMod val="175000"/>
              </a:schemeClr>
            </a:duotone>
          </a:blip>
          <a:stretch/>
        </a:blipFill>
        <a:blipFill rotWithShape="1">
          <a:blip xmlns:r="http://schemas.openxmlformats.org/officeDocument/2006/relationships" r:embed="rId4">
            <a:duotone>
              <a:schemeClr val="phClr">
                <a:tint val="10000"/>
                <a:satMod val="260000"/>
                <a:lumMod val="115000"/>
              </a:schemeClr>
              <a:schemeClr val="phClr">
                <a:shade val="75000"/>
                <a:satMod val="175000"/>
                <a:lumMod val="105000"/>
              </a:schemeClr>
            </a:duotone>
          </a:blip>
          <a:stretch/>
        </a:blip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7D09FEF7F199745A1216E0A6CF443F5" ma:contentTypeVersion="17" ma:contentTypeDescription="Create a new document." ma:contentTypeScope="" ma:versionID="c155de479d98f0ae6a703d90de1fe3c5">
  <xsd:schema xmlns:xsd="http://www.w3.org/2001/XMLSchema" xmlns:xs="http://www.w3.org/2001/XMLSchema" xmlns:p="http://schemas.microsoft.com/office/2006/metadata/properties" xmlns:ns2="767ca3e3-b557-432a-b8e6-e86d9560ca87" xmlns:ns3="cdc4faff-0ce4-4825-96c3-9e3869def84d" targetNamespace="http://schemas.microsoft.com/office/2006/metadata/properties" ma:root="true" ma:fieldsID="54646426c387cb8279494030ced33d6d" ns2:_="" ns3:_="">
    <xsd:import namespace="767ca3e3-b557-432a-b8e6-e86d9560ca87"/>
    <xsd:import namespace="cdc4faff-0ce4-4825-96c3-9e3869def84d"/>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lcf76f155ced4ddcb4097134ff3c332f" minOccurs="0"/>
                <xsd:element ref="ns3:TaxCatchAll"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67ca3e3-b557-432a-b8e6-e86d9560ca8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54fa38f2-e1b7-414a-aab2-7435635417e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dc4faff-0ce4-4825-96c3-9e3869def84d"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6346fefc-46ed-4043-bd1b-be3625695b6b}" ma:internalName="TaxCatchAll" ma:showField="CatchAllData" ma:web="cdc4faff-0ce4-4825-96c3-9e3869def84d">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67ca3e3-b557-432a-b8e6-e86d9560ca87">
      <Terms xmlns="http://schemas.microsoft.com/office/infopath/2007/PartnerControls"/>
    </lcf76f155ced4ddcb4097134ff3c332f>
    <TaxCatchAll xmlns="cdc4faff-0ce4-4825-96c3-9e3869def84d"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36817A4-B77F-48A8-B3B2-144F5B23D616}"/>
</file>

<file path=customXml/itemProps2.xml><?xml version="1.0" encoding="utf-8"?>
<ds:datastoreItem xmlns:ds="http://schemas.openxmlformats.org/officeDocument/2006/customXml" ds:itemID="{8214D3B4-5EE0-4E1D-91CE-68989859083B}">
  <ds:schemaRefs>
    <ds:schemaRef ds:uri="http://schemas.microsoft.com/office/2006/documentManagement/types"/>
    <ds:schemaRef ds:uri="http://schemas.openxmlformats.org/package/2006/metadata/core-properties"/>
    <ds:schemaRef ds:uri="http://schemas.microsoft.com/office/2006/metadata/properties"/>
    <ds:schemaRef ds:uri="http://schemas.microsoft.com/office/infopath/2007/PartnerControls"/>
    <ds:schemaRef ds:uri="http://www.w3.org/XML/1998/namespace"/>
    <ds:schemaRef ds:uri="http://purl.org/dc/elements/1.1/"/>
    <ds:schemaRef ds:uri="http://purl.org/dc/terms/"/>
    <ds:schemaRef ds:uri="885229fc-d607-4c0d-a4e1-bda04696f66e"/>
    <ds:schemaRef ds:uri="http://purl.org/dc/dcmitype/"/>
  </ds:schemaRefs>
</ds:datastoreItem>
</file>

<file path=customXml/itemProps3.xml><?xml version="1.0" encoding="utf-8"?>
<ds:datastoreItem xmlns:ds="http://schemas.openxmlformats.org/officeDocument/2006/customXml" ds:itemID="{ADB5D858-C6EE-4D01-99A9-1F87FD20CF7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22772</TotalTime>
  <Words>1117</Words>
  <Application>Microsoft Office PowerPoint</Application>
  <PresentationFormat>Widescreen</PresentationFormat>
  <Paragraphs>203</Paragraphs>
  <Slides>22</Slides>
  <Notes>16</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22</vt:i4>
      </vt:variant>
    </vt:vector>
  </HeadingPairs>
  <TitlesOfParts>
    <vt:vector size="28" baseType="lpstr">
      <vt:lpstr>Arial</vt:lpstr>
      <vt:lpstr>Calibri</vt:lpstr>
      <vt:lpstr>Calibri Light</vt:lpstr>
      <vt:lpstr>Wingdings</vt:lpstr>
      <vt:lpstr>1_Formal</vt:lpstr>
      <vt:lpstr>1_Office Theme</vt:lpstr>
      <vt:lpstr>Treasury </vt:lpstr>
      <vt:lpstr>Financial Procedure and Membership  Fees</vt:lpstr>
      <vt:lpstr>Treasury: General Overview</vt:lpstr>
      <vt:lpstr>Treasury: General Overview</vt:lpstr>
      <vt:lpstr>FINANCIALS 2022/ 2023  -Income  </vt:lpstr>
      <vt:lpstr>FY2022/ 2023: Income</vt:lpstr>
      <vt:lpstr>FY2022/ 2023: Income Main Branch</vt:lpstr>
      <vt:lpstr>PowerPoint Presentation</vt:lpstr>
      <vt:lpstr>FINANCIALS 2022/ 2023  -Expenses  </vt:lpstr>
      <vt:lpstr>FY2022/ 2023: Expenses</vt:lpstr>
      <vt:lpstr>FY2022/ 2023: Expenses</vt:lpstr>
      <vt:lpstr>FINANCIALS 2022/ 2023  -Branches  </vt:lpstr>
      <vt:lpstr>FY 2022/ 2023: SANIRE BRANCHES</vt:lpstr>
      <vt:lpstr>FY 2022/ 2023: SANIRE BRANCHES</vt:lpstr>
      <vt:lpstr>Membership Fees   FY2023/2024 </vt:lpstr>
      <vt:lpstr>SARS VAT REQUIREMENTS</vt:lpstr>
      <vt:lpstr>Membership Fees 2023/2024</vt:lpstr>
      <vt:lpstr>Membership Fees Benchmarking</vt:lpstr>
      <vt:lpstr>BUDGET FY2023 / 2024 </vt:lpstr>
      <vt:lpstr>Budget FY2023/ 2024:  Expenses</vt:lpstr>
      <vt:lpstr>Budget FY2023/ 2024: Income</vt:lpstr>
      <vt:lpstr>Budget 2022/ 2023: Shortfall/ Surplus Analysis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SANIRE PRESENTATION</dc:title>
  <dc:creator>Dian</dc:creator>
  <cp:lastModifiedBy>Mashile, Sifiso</cp:lastModifiedBy>
  <cp:revision>385</cp:revision>
  <cp:lastPrinted>2019-08-27T17:39:23Z</cp:lastPrinted>
  <dcterms:created xsi:type="dcterms:W3CDTF">2019-08-06T09:23:31Z</dcterms:created>
  <dcterms:modified xsi:type="dcterms:W3CDTF">2023-08-30T20:05:02Z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0x01010007D09FEF7F199745A1216E0A6CF443F5</vt:lpwstr>
  </property>
  <property fmtid="{D5CDD505-2E9C-101B-9397-08002B2CF9AE}" pid="3" name="MSIP_Label_e3f2a5e4-10d8-4dfe-8082-7352c27520cb_Enabled">
    <vt:lpwstr>true</vt:lpwstr>
  </property>
  <property fmtid="{D5CDD505-2E9C-101B-9397-08002B2CF9AE}" pid="4" name="MSIP_Label_e3f2a5e4-10d8-4dfe-8082-7352c27520cb_SetDate">
    <vt:lpwstr>2022-08-21T16:35:37Z</vt:lpwstr>
  </property>
  <property fmtid="{D5CDD505-2E9C-101B-9397-08002B2CF9AE}" pid="5" name="MSIP_Label_e3f2a5e4-10d8-4dfe-8082-7352c27520cb_Method">
    <vt:lpwstr>Standard</vt:lpwstr>
  </property>
  <property fmtid="{D5CDD505-2E9C-101B-9397-08002B2CF9AE}" pid="6" name="MSIP_Label_e3f2a5e4-10d8-4dfe-8082-7352c27520cb_Name">
    <vt:lpwstr>_Official</vt:lpwstr>
  </property>
  <property fmtid="{D5CDD505-2E9C-101B-9397-08002B2CF9AE}" pid="7" name="MSIP_Label_e3f2a5e4-10d8-4dfe-8082-7352c27520cb_SiteId">
    <vt:lpwstr>2864f69d-77c3-4fbe-bbc0-97502052391a</vt:lpwstr>
  </property>
  <property fmtid="{D5CDD505-2E9C-101B-9397-08002B2CF9AE}" pid="8" name="MSIP_Label_e3f2a5e4-10d8-4dfe-8082-7352c27520cb_ActionId">
    <vt:lpwstr>9f69888e-bc49-4fe7-9284-507076efc2a6</vt:lpwstr>
  </property>
  <property fmtid="{D5CDD505-2E9C-101B-9397-08002B2CF9AE}" pid="9" name="MSIP_Label_e3f2a5e4-10d8-4dfe-8082-7352c27520cb_ContentBits">
    <vt:lpwstr>1</vt:lpwstr>
  </property>
</Properties>
</file>